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3A4E-52A7-46D6-8500-A54DFF6A67B2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BFFF0-3AC2-4806-A277-53D30637BC4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3A4E-52A7-46D6-8500-A54DFF6A67B2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BFFF0-3AC2-4806-A277-53D30637BC4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3A4E-52A7-46D6-8500-A54DFF6A67B2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BFFF0-3AC2-4806-A277-53D30637BC4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3A4E-52A7-46D6-8500-A54DFF6A67B2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BFFF0-3AC2-4806-A277-53D30637BC4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3A4E-52A7-46D6-8500-A54DFF6A67B2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BFFF0-3AC2-4806-A277-53D30637BC4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3A4E-52A7-46D6-8500-A54DFF6A67B2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BFFF0-3AC2-4806-A277-53D30637BC4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3A4E-52A7-46D6-8500-A54DFF6A67B2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BFFF0-3AC2-4806-A277-53D30637BC4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3A4E-52A7-46D6-8500-A54DFF6A67B2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BFFF0-3AC2-4806-A277-53D30637BC4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3A4E-52A7-46D6-8500-A54DFF6A67B2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BFFF0-3AC2-4806-A277-53D30637BC4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3A4E-52A7-46D6-8500-A54DFF6A67B2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BFFF0-3AC2-4806-A277-53D30637BC4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3A4E-52A7-46D6-8500-A54DFF6A67B2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BFFF0-3AC2-4806-A277-53D30637BC4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23A4E-52A7-46D6-8500-A54DFF6A67B2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BFFF0-3AC2-4806-A277-53D30637BC4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システムプログラミング実習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メモリ管理</a:t>
            </a:r>
            <a:endParaRPr kumimoji="1" lang="en-US" altLang="ja-JP" dirty="0" smtClean="0"/>
          </a:p>
          <a:p>
            <a:r>
              <a:rPr lang="ja-JP" altLang="en-US" dirty="0"/>
              <a:t>アドレス空間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スタックフレーム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14543"/>
            <a:ext cx="7488832" cy="5543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err="1" smtClean="0"/>
              <a:t>malloc</a:t>
            </a:r>
            <a:r>
              <a:rPr lang="ja-JP" altLang="en-US" dirty="0" smtClean="0"/>
              <a:t>はスタックフレーム外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（ヒープ領域）に領域</a:t>
            </a:r>
            <a:r>
              <a:rPr lang="ja-JP" altLang="en-US" dirty="0"/>
              <a:t>を確保する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772816"/>
            <a:ext cx="5544616" cy="4140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演習</a:t>
            </a:r>
            <a:r>
              <a:rPr kumimoji="1" lang="en-US" altLang="ja-JP" dirty="0" smtClean="0"/>
              <a:t>8‐1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79" y="1268760"/>
            <a:ext cx="5242311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2195736" y="5589240"/>
            <a:ext cx="11451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0000"/>
                </a:solidFill>
              </a:rPr>
              <a:t>/* step 1 */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858863" y="3140968"/>
            <a:ext cx="11451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0000"/>
                </a:solidFill>
              </a:rPr>
              <a:t>/* step 2 */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cxnSp>
        <p:nvCxnSpPr>
          <p:cNvPr id="9" name="直線矢印コネクタ 8"/>
          <p:cNvCxnSpPr>
            <a:stCxn id="7" idx="1"/>
          </p:cNvCxnSpPr>
          <p:nvPr/>
        </p:nvCxnSpPr>
        <p:spPr>
          <a:xfrm rot="10800000" flipV="1">
            <a:off x="3419873" y="3310244"/>
            <a:ext cx="438991" cy="1187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演習</a:t>
            </a:r>
            <a:r>
              <a:rPr kumimoji="1" lang="en-US" altLang="ja-JP" dirty="0" smtClean="0"/>
              <a:t>8‐1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76872"/>
            <a:ext cx="8237715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907704" y="332656"/>
            <a:ext cx="1800200" cy="61206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1907704" y="322190"/>
            <a:ext cx="1800200" cy="5373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907704" y="826246"/>
            <a:ext cx="1800200" cy="5373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907704" y="5960607"/>
            <a:ext cx="1800200" cy="5373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ysClr val="windowText" lastClr="000000"/>
                </a:solidFill>
              </a:rPr>
              <a:t>カーネルスタック</a:t>
            </a:r>
            <a:endParaRPr kumimoji="1" lang="ja-JP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 rot="16200000">
            <a:off x="1099309" y="2332573"/>
            <a:ext cx="1247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 smtClean="0">
                <a:solidFill>
                  <a:sysClr val="windowText" lastClr="000000"/>
                </a:solidFill>
              </a:rPr>
              <a:t>ヒープ領域</a:t>
            </a:r>
            <a:endParaRPr lang="ja-JP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906311" y="875423"/>
            <a:ext cx="10358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dirty="0" smtClean="0">
                <a:solidFill>
                  <a:sysClr val="windowText" lastClr="000000"/>
                </a:solidFill>
              </a:rPr>
              <a:t>BSS </a:t>
            </a:r>
            <a:r>
              <a:rPr lang="ja-JP" altLang="en-US" dirty="0" smtClean="0">
                <a:solidFill>
                  <a:sysClr val="windowText" lastClr="000000"/>
                </a:solidFill>
              </a:rPr>
              <a:t>領域</a:t>
            </a:r>
            <a:endParaRPr lang="ja-JP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907704" y="1346182"/>
            <a:ext cx="1800200" cy="5373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690287" y="1442195"/>
            <a:ext cx="12650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 smtClean="0">
                <a:solidFill>
                  <a:sysClr val="windowText" lastClr="000000"/>
                </a:solidFill>
              </a:rPr>
              <a:t>データ領域</a:t>
            </a:r>
            <a:endParaRPr lang="ja-JP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07504" y="371367"/>
            <a:ext cx="19127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 smtClean="0">
                <a:solidFill>
                  <a:sysClr val="windowText" lastClr="000000"/>
                </a:solidFill>
              </a:rPr>
              <a:t>テキストセグメント</a:t>
            </a:r>
            <a:endParaRPr lang="ja-JP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1907704" y="3107671"/>
            <a:ext cx="1800200" cy="5373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395536" y="3212976"/>
            <a:ext cx="1584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>
                <a:solidFill>
                  <a:sysClr val="windowText" lastClr="000000"/>
                </a:solidFill>
              </a:rPr>
              <a:t>ライブラリ領域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6732240" y="343122"/>
            <a:ext cx="1800200" cy="61206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6732240" y="332656"/>
            <a:ext cx="1800200" cy="5373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6732240" y="836712"/>
            <a:ext cx="1800200" cy="5373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6732240" y="5971073"/>
            <a:ext cx="1800200" cy="5373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ysClr val="windowText" lastClr="000000"/>
                </a:solidFill>
              </a:rPr>
              <a:t>カーネルスタック</a:t>
            </a:r>
            <a:endParaRPr kumimoji="1" lang="ja-JP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 rot="16200000">
            <a:off x="5923845" y="2343039"/>
            <a:ext cx="1247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 smtClean="0">
                <a:solidFill>
                  <a:sysClr val="windowText" lastClr="000000"/>
                </a:solidFill>
              </a:rPr>
              <a:t>ヒープ領域</a:t>
            </a:r>
            <a:endParaRPr lang="ja-JP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5730847" y="885889"/>
            <a:ext cx="10358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dirty="0" smtClean="0">
                <a:solidFill>
                  <a:sysClr val="windowText" lastClr="000000"/>
                </a:solidFill>
              </a:rPr>
              <a:t>BSS </a:t>
            </a:r>
            <a:r>
              <a:rPr lang="ja-JP" altLang="en-US" dirty="0" smtClean="0">
                <a:solidFill>
                  <a:sysClr val="windowText" lastClr="000000"/>
                </a:solidFill>
              </a:rPr>
              <a:t>領域</a:t>
            </a:r>
            <a:endParaRPr lang="ja-JP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6732240" y="1356648"/>
            <a:ext cx="1800200" cy="5373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5514823" y="1452661"/>
            <a:ext cx="12650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 smtClean="0">
                <a:solidFill>
                  <a:sysClr val="windowText" lastClr="000000"/>
                </a:solidFill>
              </a:rPr>
              <a:t>データ領域</a:t>
            </a:r>
            <a:endParaRPr lang="ja-JP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4932040" y="381833"/>
            <a:ext cx="19127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 smtClean="0">
                <a:solidFill>
                  <a:sysClr val="windowText" lastClr="000000"/>
                </a:solidFill>
              </a:rPr>
              <a:t>テキストセグメント</a:t>
            </a:r>
            <a:endParaRPr lang="ja-JP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6732240" y="3118137"/>
            <a:ext cx="1800200" cy="5373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5220072" y="3223442"/>
            <a:ext cx="1584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>
                <a:solidFill>
                  <a:sysClr val="windowText" lastClr="000000"/>
                </a:solidFill>
              </a:rPr>
              <a:t>ライブラリ領域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428728" y="2000240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1428728" y="2214554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428728" y="2428868"/>
            <a:ext cx="642942" cy="21431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428728" y="2643182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1428728" y="2857496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1428728" y="3071810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2643174" y="2000240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2643174" y="2214554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2643174" y="2428868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2643174" y="2643182"/>
            <a:ext cx="642942" cy="21431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2643174" y="2857496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2643174" y="3071810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3857620" y="2000240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3857620" y="2214554"/>
            <a:ext cx="642942" cy="21431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3857620" y="2428868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3857620" y="2643182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3857620" y="2857496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3857620" y="3071810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" name="正方形/長方形 21"/>
          <p:cNvSpPr/>
          <p:nvPr/>
        </p:nvSpPr>
        <p:spPr>
          <a:xfrm>
            <a:off x="5072066" y="2000240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5072066" y="2214554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5072066" y="2428868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5" name="正方形/長方形 24"/>
          <p:cNvSpPr/>
          <p:nvPr/>
        </p:nvSpPr>
        <p:spPr>
          <a:xfrm>
            <a:off x="5072066" y="2643182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5072066" y="2857496"/>
            <a:ext cx="642942" cy="21431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5072066" y="3071810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正方形/長方形 27"/>
          <p:cNvSpPr/>
          <p:nvPr/>
        </p:nvSpPr>
        <p:spPr>
          <a:xfrm>
            <a:off x="6215074" y="2000240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6215074" y="2214554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6215074" y="2428868"/>
            <a:ext cx="642942" cy="21431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1" name="正方形/長方形 30"/>
          <p:cNvSpPr/>
          <p:nvPr/>
        </p:nvSpPr>
        <p:spPr>
          <a:xfrm>
            <a:off x="6215074" y="2643182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6215074" y="2857496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/>
          <p:cNvSpPr/>
          <p:nvPr/>
        </p:nvSpPr>
        <p:spPr>
          <a:xfrm>
            <a:off x="6215074" y="3071810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4" name="円/楕円 33"/>
          <p:cNvSpPr/>
          <p:nvPr/>
        </p:nvSpPr>
        <p:spPr>
          <a:xfrm>
            <a:off x="1428728" y="1285860"/>
            <a:ext cx="642942" cy="5715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p1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5" name="円/楕円 34"/>
          <p:cNvSpPr/>
          <p:nvPr/>
        </p:nvSpPr>
        <p:spPr>
          <a:xfrm>
            <a:off x="2643174" y="1285860"/>
            <a:ext cx="642942" cy="5715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p2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6" name="円/楕円 35"/>
          <p:cNvSpPr/>
          <p:nvPr/>
        </p:nvSpPr>
        <p:spPr>
          <a:xfrm>
            <a:off x="3857620" y="1285860"/>
            <a:ext cx="642942" cy="5715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p3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7" name="円/楕円 36"/>
          <p:cNvSpPr/>
          <p:nvPr/>
        </p:nvSpPr>
        <p:spPr>
          <a:xfrm>
            <a:off x="5072066" y="1285860"/>
            <a:ext cx="642942" cy="5715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p4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8" name="円/楕円 37"/>
          <p:cNvSpPr/>
          <p:nvPr/>
        </p:nvSpPr>
        <p:spPr>
          <a:xfrm>
            <a:off x="6215074" y="1285860"/>
            <a:ext cx="642942" cy="5715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p5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7143768" y="1357298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プロセス</a:t>
            </a:r>
            <a:endParaRPr kumimoji="1" lang="ja-JP" altLang="en-US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7166862" y="2416726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仮想メモリ</a:t>
            </a:r>
            <a:endParaRPr kumimoji="1" lang="ja-JP" altLang="en-US" dirty="0"/>
          </a:p>
        </p:txBody>
      </p:sp>
      <p:sp>
        <p:nvSpPr>
          <p:cNvPr id="41" name="正方形/長方形 40"/>
          <p:cNvSpPr/>
          <p:nvPr/>
        </p:nvSpPr>
        <p:spPr>
          <a:xfrm>
            <a:off x="3857620" y="5214950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3857620" y="5429264"/>
            <a:ext cx="642942" cy="21431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3857620" y="5643578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4" name="正方形/長方形 43"/>
          <p:cNvSpPr/>
          <p:nvPr/>
        </p:nvSpPr>
        <p:spPr>
          <a:xfrm>
            <a:off x="3857620" y="5857892"/>
            <a:ext cx="642942" cy="21431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3857620" y="6072206"/>
            <a:ext cx="642942" cy="214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3857620" y="6286520"/>
            <a:ext cx="642942" cy="21431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428860" y="5715016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物理メモリ</a:t>
            </a:r>
            <a:endParaRPr kumimoji="1" lang="ja-JP" altLang="en-US" dirty="0"/>
          </a:p>
        </p:txBody>
      </p:sp>
      <p:sp>
        <p:nvSpPr>
          <p:cNvPr id="48" name="正方形/長方形 47"/>
          <p:cNvSpPr/>
          <p:nvPr/>
        </p:nvSpPr>
        <p:spPr>
          <a:xfrm>
            <a:off x="1214414" y="3643314"/>
            <a:ext cx="5929354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7215206" y="3929066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カーネル</a:t>
            </a:r>
            <a:endParaRPr kumimoji="1" lang="ja-JP" altLang="en-US" dirty="0"/>
          </a:p>
        </p:txBody>
      </p:sp>
      <p:cxnSp>
        <p:nvCxnSpPr>
          <p:cNvPr id="54" name="直線矢印コネクタ 53"/>
          <p:cNvCxnSpPr>
            <a:stCxn id="6" idx="3"/>
            <a:endCxn id="42" idx="1"/>
          </p:cNvCxnSpPr>
          <p:nvPr/>
        </p:nvCxnSpPr>
        <p:spPr>
          <a:xfrm>
            <a:off x="2071670" y="2536025"/>
            <a:ext cx="1785950" cy="3000396"/>
          </a:xfrm>
          <a:prstGeom prst="bentConnector3">
            <a:avLst>
              <a:gd name="adj1" fmla="val 1491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3"/>
          <p:cNvCxnSpPr>
            <a:stCxn id="13" idx="3"/>
            <a:endCxn id="44" idx="1"/>
          </p:cNvCxnSpPr>
          <p:nvPr/>
        </p:nvCxnSpPr>
        <p:spPr>
          <a:xfrm>
            <a:off x="3286116" y="2750339"/>
            <a:ext cx="571504" cy="321471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3"/>
          <p:cNvCxnSpPr>
            <a:stCxn id="26" idx="1"/>
            <a:endCxn id="46" idx="3"/>
          </p:cNvCxnSpPr>
          <p:nvPr/>
        </p:nvCxnSpPr>
        <p:spPr>
          <a:xfrm rot="10800000" flipV="1">
            <a:off x="4500562" y="2964653"/>
            <a:ext cx="571504" cy="342902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フローチャート : 磁気ディスク 62"/>
          <p:cNvSpPr/>
          <p:nvPr/>
        </p:nvSpPr>
        <p:spPr>
          <a:xfrm>
            <a:off x="5143504" y="5286388"/>
            <a:ext cx="1500198" cy="1214446"/>
          </a:xfrm>
          <a:prstGeom prst="flowChartMagneticDisk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6715140" y="5715016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ディスク</a:t>
            </a:r>
            <a:endParaRPr kumimoji="1" lang="en-US" altLang="ja-JP" dirty="0" smtClean="0"/>
          </a:p>
        </p:txBody>
      </p:sp>
      <p:sp>
        <p:nvSpPr>
          <p:cNvPr id="65" name="正方形/長方形 64"/>
          <p:cNvSpPr/>
          <p:nvPr/>
        </p:nvSpPr>
        <p:spPr>
          <a:xfrm>
            <a:off x="5357818" y="5429264"/>
            <a:ext cx="642942" cy="21431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6" name="正方形/長方形 65"/>
          <p:cNvSpPr/>
          <p:nvPr/>
        </p:nvSpPr>
        <p:spPr>
          <a:xfrm>
            <a:off x="5357818" y="5643578"/>
            <a:ext cx="64294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68" name="カギ線コネクタ 67"/>
          <p:cNvCxnSpPr>
            <a:stCxn id="30" idx="1"/>
            <a:endCxn id="65" idx="3"/>
          </p:cNvCxnSpPr>
          <p:nvPr/>
        </p:nvCxnSpPr>
        <p:spPr>
          <a:xfrm rot="10800000" flipV="1">
            <a:off x="6000760" y="2536025"/>
            <a:ext cx="214314" cy="300039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カギ線コネクタ 73"/>
          <p:cNvCxnSpPr>
            <a:stCxn id="17" idx="3"/>
            <a:endCxn id="66" idx="1"/>
          </p:cNvCxnSpPr>
          <p:nvPr/>
        </p:nvCxnSpPr>
        <p:spPr>
          <a:xfrm>
            <a:off x="4500562" y="2321711"/>
            <a:ext cx="857256" cy="3429024"/>
          </a:xfrm>
          <a:prstGeom prst="bentConnector3">
            <a:avLst>
              <a:gd name="adj1" fmla="val 5592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角丸四角形 49"/>
          <p:cNvSpPr/>
          <p:nvPr/>
        </p:nvSpPr>
        <p:spPr>
          <a:xfrm>
            <a:off x="2143108" y="3929066"/>
            <a:ext cx="4143404" cy="50006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仮想記憶管理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8" name="タイトル 5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メモリ管理</a:t>
            </a:r>
            <a:endParaRPr kumimoji="1" lang="ja-JP" altLang="en-US" dirty="0"/>
          </a:p>
        </p:txBody>
      </p:sp>
      <p:sp>
        <p:nvSpPr>
          <p:cNvPr id="59" name="コンテンツ プレースホルダ 5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9932" y="1556792"/>
            <a:ext cx="4194068" cy="49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アドレス空間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1600200"/>
            <a:ext cx="4824536" cy="4925144"/>
          </a:xfrm>
        </p:spPr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実行されるプログラム（プロセス）に対して割り当てられる仮想的なメモリ領域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32</a:t>
            </a:r>
            <a:r>
              <a:rPr lang="ja-JP" altLang="en-US" dirty="0" smtClean="0"/>
              <a:t>ビットシステムの場合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0</a:t>
            </a:r>
            <a:r>
              <a:rPr lang="ja-JP" altLang="en-US" dirty="0" smtClean="0"/>
              <a:t>番地～</a:t>
            </a:r>
            <a:r>
              <a:rPr lang="en-US" altLang="ja-JP" dirty="0" err="1" smtClean="0"/>
              <a:t>ffffffff</a:t>
            </a:r>
            <a:r>
              <a:rPr lang="ja-JP" altLang="en-US" dirty="0" smtClean="0"/>
              <a:t>番地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（約</a:t>
            </a:r>
            <a:r>
              <a:rPr lang="en-US" altLang="ja-JP" dirty="0" smtClean="0"/>
              <a:t>4GB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64</a:t>
            </a:r>
            <a:r>
              <a:rPr lang="ja-JP" altLang="en-US" dirty="0" smtClean="0"/>
              <a:t>ビットシステムの場合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0</a:t>
            </a:r>
            <a:r>
              <a:rPr lang="ja-JP" altLang="en-US" dirty="0" smtClean="0"/>
              <a:t>番地～</a:t>
            </a:r>
            <a:r>
              <a:rPr lang="en-US" altLang="ja-JP" dirty="0" err="1" smtClean="0"/>
              <a:t>ffffffffffffffff</a:t>
            </a:r>
            <a:r>
              <a:rPr lang="ja-JP" altLang="en-US" dirty="0" smtClean="0"/>
              <a:t>番地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</a:t>
            </a:r>
            <a:r>
              <a:rPr lang="en-US" altLang="ja-JP" dirty="0" smtClean="0"/>
              <a:t>16</a:t>
            </a:r>
            <a:r>
              <a:rPr lang="ja-JP" altLang="en-US" dirty="0" smtClean="0"/>
              <a:t>エクサバイト！）</a:t>
            </a:r>
            <a:endParaRPr lang="en-US" altLang="ja-JP" dirty="0" smtClean="0"/>
          </a:p>
          <a:p>
            <a:pPr lvl="2"/>
            <a:r>
              <a:rPr lang="ja-JP" altLang="en-US" dirty="0"/>
              <a:t>実際に</a:t>
            </a:r>
            <a:r>
              <a:rPr lang="ja-JP" altLang="en-US" dirty="0" smtClean="0"/>
              <a:t>は</a:t>
            </a:r>
            <a:r>
              <a:rPr lang="en-US" altLang="ja-JP" dirty="0" smtClean="0"/>
              <a:t>240TB</a:t>
            </a:r>
            <a:r>
              <a:rPr lang="ja-JP" altLang="en-US" dirty="0" smtClean="0"/>
              <a:t>程度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>
              <a:buNone/>
            </a:pP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アドレス空間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16002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テキストセグメント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プログラム</a:t>
            </a:r>
            <a:r>
              <a:rPr lang="ja-JP" altLang="en-US" dirty="0" smtClean="0"/>
              <a:t>の</a:t>
            </a:r>
            <a:r>
              <a:rPr lang="ja-JP" altLang="en-US" dirty="0"/>
              <a:t>機械語</a:t>
            </a:r>
            <a:r>
              <a:rPr lang="ja-JP" altLang="en-US" dirty="0" smtClean="0"/>
              <a:t>命令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定数</a:t>
            </a:r>
            <a:endParaRPr kumimoji="1" lang="en-US" altLang="ja-JP" dirty="0" smtClean="0"/>
          </a:p>
          <a:p>
            <a:r>
              <a:rPr lang="en-US" altLang="ja-JP" dirty="0" smtClean="0"/>
              <a:t>BSS</a:t>
            </a:r>
            <a:r>
              <a:rPr lang="ja-JP" altLang="en-US" dirty="0" smtClean="0"/>
              <a:t>領域</a:t>
            </a:r>
            <a:endParaRPr lang="en-US" altLang="ja-JP" dirty="0" smtClean="0"/>
          </a:p>
          <a:p>
            <a:pPr lvl="1"/>
            <a:r>
              <a:rPr lang="ja-JP" altLang="en-US" dirty="0"/>
              <a:t>大域</a:t>
            </a:r>
            <a:r>
              <a:rPr lang="ja-JP" altLang="en-US" dirty="0" smtClean="0"/>
              <a:t>変数（初期化なし）</a:t>
            </a:r>
            <a:endParaRPr lang="en-US" altLang="ja-JP" dirty="0" smtClean="0"/>
          </a:p>
          <a:p>
            <a:pPr lvl="1"/>
            <a:r>
              <a:rPr lang="ja-JP" altLang="en-US" dirty="0"/>
              <a:t>静的</a:t>
            </a:r>
            <a:r>
              <a:rPr lang="ja-JP" altLang="en-US" dirty="0" smtClean="0"/>
              <a:t>変数（初期化なし）</a:t>
            </a:r>
            <a:endParaRPr lang="en-US" altLang="ja-JP" dirty="0" smtClean="0"/>
          </a:p>
          <a:p>
            <a:r>
              <a:rPr lang="ja-JP" altLang="en-US" dirty="0" smtClean="0"/>
              <a:t>データ領域</a:t>
            </a:r>
            <a:endParaRPr lang="en-US" altLang="ja-JP" dirty="0" smtClean="0"/>
          </a:p>
          <a:p>
            <a:pPr lvl="1"/>
            <a:r>
              <a:rPr lang="ja-JP" altLang="en-US" dirty="0"/>
              <a:t>大域</a:t>
            </a:r>
            <a:r>
              <a:rPr lang="ja-JP" altLang="en-US" dirty="0" smtClean="0"/>
              <a:t>変数（初期化あり）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静的変数（初期化あり）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endParaRPr kumimoji="1" lang="ja-JP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9932" y="1556792"/>
            <a:ext cx="4194068" cy="49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アドレス空間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848" cy="4525963"/>
          </a:xfrm>
        </p:spPr>
        <p:txBody>
          <a:bodyPr/>
          <a:lstStyle/>
          <a:p>
            <a:r>
              <a:rPr kumimoji="1" lang="ja-JP" altLang="en-US" dirty="0" smtClean="0"/>
              <a:t>ヒープ領域</a:t>
            </a:r>
            <a:endParaRPr kumimoji="1" lang="en-US" altLang="ja-JP" dirty="0" smtClean="0"/>
          </a:p>
          <a:p>
            <a:pPr lvl="1"/>
            <a:r>
              <a:rPr lang="en-US" altLang="ja-JP" dirty="0" err="1" smtClean="0"/>
              <a:t>malloc</a:t>
            </a:r>
            <a:r>
              <a:rPr lang="ja-JP" altLang="en-US" dirty="0" smtClean="0"/>
              <a:t>関数</a:t>
            </a:r>
            <a:r>
              <a:rPr lang="ja-JP" altLang="en-US" dirty="0"/>
              <a:t>に</a:t>
            </a:r>
            <a:r>
              <a:rPr lang="ja-JP" altLang="en-US" dirty="0" smtClean="0"/>
              <a:t>よって割り当てられた領域</a:t>
            </a:r>
            <a:endParaRPr lang="en-US" altLang="ja-JP" dirty="0" smtClean="0"/>
          </a:p>
          <a:p>
            <a:r>
              <a:rPr kumimoji="1" lang="ja-JP" altLang="en-US" dirty="0"/>
              <a:t>スタック</a:t>
            </a:r>
            <a:r>
              <a:rPr kumimoji="1" lang="ja-JP" altLang="en-US" dirty="0" smtClean="0"/>
              <a:t>領域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実行中</a:t>
            </a:r>
            <a:r>
              <a:rPr lang="ja-JP" altLang="en-US" dirty="0" smtClean="0"/>
              <a:t>の</a:t>
            </a:r>
            <a:r>
              <a:rPr lang="ja-JP" altLang="en-US" dirty="0"/>
              <a:t>関数</a:t>
            </a:r>
            <a:r>
              <a:rPr lang="ja-JP" altLang="en-US" dirty="0" smtClean="0"/>
              <a:t>のスタックフレーム（後述）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引数</a:t>
            </a:r>
            <a:endParaRPr lang="en-US" altLang="ja-JP" dirty="0" smtClean="0"/>
          </a:p>
          <a:p>
            <a:pPr lvl="2"/>
            <a:r>
              <a:rPr kumimoji="1" lang="ja-JP" altLang="en-US" dirty="0"/>
              <a:t>関数</a:t>
            </a:r>
            <a:r>
              <a:rPr kumimoji="1" lang="ja-JP" altLang="en-US" dirty="0" smtClean="0"/>
              <a:t>内の変数</a:t>
            </a:r>
            <a:endParaRPr kumimoji="1" lang="ja-JP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9932" y="1556792"/>
            <a:ext cx="4194068" cy="49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0"/>
            <a:ext cx="54129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87008" cy="1143000"/>
          </a:xfrm>
        </p:spPr>
        <p:txBody>
          <a:bodyPr>
            <a:normAutofit fontScale="90000"/>
          </a:bodyPr>
          <a:lstStyle/>
          <a:p>
            <a:r>
              <a:rPr kumimoji="1" lang="ja-JP" altLang="en-US" sz="4000" dirty="0" smtClean="0"/>
              <a:t>関数，変数のアドレスを</a:t>
            </a:r>
            <a:r>
              <a:rPr kumimoji="1" lang="en-US" altLang="ja-JP" sz="4000" dirty="0" smtClean="0"/>
              <a:t/>
            </a:r>
            <a:br>
              <a:rPr kumimoji="1" lang="en-US" altLang="ja-JP" sz="4000" dirty="0" smtClean="0"/>
            </a:br>
            <a:r>
              <a:rPr kumimoji="1" lang="ja-JP" altLang="en-US" sz="4000" dirty="0" smtClean="0"/>
              <a:t>確認しよう</a:t>
            </a:r>
            <a:endParaRPr kumimoji="1" lang="ja-JP" altLang="en-US" sz="40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 rot="16200000">
            <a:off x="4978448" y="2476589"/>
            <a:ext cx="1247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 smtClean="0">
                <a:solidFill>
                  <a:sysClr val="windowText" lastClr="000000"/>
                </a:solidFill>
              </a:rPr>
              <a:t>ヒープ領域</a:t>
            </a:r>
            <a:endParaRPr lang="ja-JP" altLang="en-US" dirty="0">
              <a:solidFill>
                <a:sysClr val="windowText" lastClr="000000"/>
              </a:solidFill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5857799" y="466206"/>
            <a:ext cx="2710473" cy="6175770"/>
            <a:chOff x="6804247" y="466206"/>
            <a:chExt cx="1800201" cy="6175770"/>
          </a:xfrm>
        </p:grpSpPr>
        <p:sp>
          <p:nvSpPr>
            <p:cNvPr id="5" name="正方形/長方形 4"/>
            <p:cNvSpPr/>
            <p:nvPr/>
          </p:nvSpPr>
          <p:spPr>
            <a:xfrm>
              <a:off x="6804248" y="476672"/>
              <a:ext cx="1800200" cy="612068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6804248" y="466206"/>
              <a:ext cx="1800200" cy="5373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6804248" y="970262"/>
              <a:ext cx="1800200" cy="5373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6804248" y="6104623"/>
              <a:ext cx="1800200" cy="5373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 smtClean="0">
                  <a:solidFill>
                    <a:sysClr val="windowText" lastClr="000000"/>
                  </a:solidFill>
                </a:rPr>
                <a:t>カーネルスタック</a:t>
              </a:r>
              <a:endParaRPr kumimoji="1" lang="ja-JP" altLang="en-US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6811119" y="908720"/>
              <a:ext cx="49953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 dirty="0" smtClean="0">
                  <a:solidFill>
                    <a:sysClr val="windowText" lastClr="000000"/>
                  </a:solidFill>
                </a:rPr>
                <a:t>BSS </a:t>
              </a:r>
              <a:r>
                <a:rPr lang="ja-JP" altLang="en-US" sz="1200" dirty="0" smtClean="0">
                  <a:solidFill>
                    <a:sysClr val="windowText" lastClr="000000"/>
                  </a:solidFill>
                </a:rPr>
                <a:t>領域</a:t>
              </a:r>
              <a:endParaRPr lang="ja-JP" altLang="en-US" sz="12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6804248" y="1490198"/>
              <a:ext cx="1800200" cy="5373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6811119" y="1495817"/>
              <a:ext cx="60174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200" dirty="0" smtClean="0">
                  <a:solidFill>
                    <a:sysClr val="windowText" lastClr="000000"/>
                  </a:solidFill>
                </a:rPr>
                <a:t>データ領域</a:t>
              </a:r>
              <a:endParaRPr lang="ja-JP" altLang="en-US" sz="12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6811119" y="476672"/>
              <a:ext cx="88707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200" dirty="0" smtClean="0">
                  <a:solidFill>
                    <a:sysClr val="windowText" lastClr="000000"/>
                  </a:solidFill>
                </a:rPr>
                <a:t>テキストセグメント</a:t>
              </a:r>
              <a:endParaRPr lang="ja-JP" altLang="en-US" sz="12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6804247" y="3251687"/>
              <a:ext cx="1800200" cy="5373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9" name="正方形/長方形 18"/>
          <p:cNvSpPr/>
          <p:nvPr/>
        </p:nvSpPr>
        <p:spPr>
          <a:xfrm rot="16200000">
            <a:off x="4918010" y="4804167"/>
            <a:ext cx="1386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 smtClean="0">
                <a:solidFill>
                  <a:sysClr val="windowText" lastClr="000000"/>
                </a:solidFill>
              </a:rPr>
              <a:t>スタック領域</a:t>
            </a:r>
            <a:endParaRPr lang="ja-JP" altLang="en-US" dirty="0">
              <a:solidFill>
                <a:sysClr val="windowText" lastClr="00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72816"/>
            <a:ext cx="2657615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正方形/長方形 21"/>
          <p:cNvSpPr/>
          <p:nvPr/>
        </p:nvSpPr>
        <p:spPr>
          <a:xfrm>
            <a:off x="5796136" y="3212976"/>
            <a:ext cx="104227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solidFill>
                  <a:sysClr val="windowText" lastClr="000000"/>
                </a:solidFill>
              </a:rPr>
              <a:t>ライブラリ領域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スタックフレーム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628800"/>
            <a:ext cx="4115462" cy="468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スタックフレーム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0300" y="157163"/>
            <a:ext cx="4343400" cy="654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158</Words>
  <Application>Microsoft Office PowerPoint</Application>
  <PresentationFormat>画面に合わせる (4:3)</PresentationFormat>
  <Paragraphs>65</Paragraphs>
  <Slides>14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Office テーマ</vt:lpstr>
      <vt:lpstr>システムプログラミング実習</vt:lpstr>
      <vt:lpstr>メモリ管理</vt:lpstr>
      <vt:lpstr>アドレス空間</vt:lpstr>
      <vt:lpstr>アドレス空間</vt:lpstr>
      <vt:lpstr>アドレス空間</vt:lpstr>
      <vt:lpstr>スライド 6</vt:lpstr>
      <vt:lpstr>関数，変数のアドレスを 確認しよう</vt:lpstr>
      <vt:lpstr>スタックフレーム</vt:lpstr>
      <vt:lpstr>スタックフレーム</vt:lpstr>
      <vt:lpstr>スタックフレーム</vt:lpstr>
      <vt:lpstr>mallocはスタックフレーム外 （ヒープ領域）に領域を確保する</vt:lpstr>
      <vt:lpstr>演習8‐1</vt:lpstr>
      <vt:lpstr>演習8‐1</vt:lpstr>
      <vt:lpstr>スライド 14</vt:lpstr>
    </vt:vector>
  </TitlesOfParts>
  <Company>ocha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システムプログラミング実習</dc:title>
  <dc:creator>chiemi</dc:creator>
  <cp:lastModifiedBy>chiemi</cp:lastModifiedBy>
  <cp:revision>5</cp:revision>
  <dcterms:created xsi:type="dcterms:W3CDTF">2010-06-13T10:27:26Z</dcterms:created>
  <dcterms:modified xsi:type="dcterms:W3CDTF">2011-05-09T03:15:40Z</dcterms:modified>
</cp:coreProperties>
</file>