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6" r:id="rId11"/>
    <p:sldId id="265" r:id="rId12"/>
    <p:sldId id="267" r:id="rId13"/>
    <p:sldId id="268" r:id="rId14"/>
    <p:sldId id="269" r:id="rId15"/>
    <p:sldId id="270" r:id="rId16"/>
    <p:sldId id="271" r:id="rId17"/>
    <p:sldId id="272" r:id="rId18"/>
    <p:sldId id="273" r:id="rId19"/>
    <p:sldId id="274" r:id="rId20"/>
    <p:sldId id="275" r:id="rId21"/>
    <p:sldId id="276" r:id="rId22"/>
    <p:sldId id="277" r:id="rId23"/>
    <p:sldId id="279" r:id="rId24"/>
    <p:sldId id="278" r:id="rId25"/>
    <p:sldId id="280" r:id="rId26"/>
    <p:sldId id="281" r:id="rId27"/>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64" d="100"/>
          <a:sy n="64" d="100"/>
        </p:scale>
        <p:origin x="-1482"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9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0253586A-15D1-4B40-A264-B238682FE21D}" type="datetimeFigureOut">
              <a:rPr kumimoji="1" lang="ja-JP" altLang="en-US" smtClean="0"/>
              <a:pPr/>
              <a:t>2011/5/8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EF536B6-424F-4C6A-A9FA-D6722B1F903B}" type="slidenum">
              <a:rPr kumimoji="1" lang="ja-JP" altLang="en-US" smtClean="0"/>
              <a:pPr/>
              <a:t>&lt;#&gt;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0253586A-15D1-4B40-A264-B238682FE21D}" type="datetimeFigureOut">
              <a:rPr kumimoji="1" lang="ja-JP" altLang="en-US" smtClean="0"/>
              <a:pPr/>
              <a:t>2011/5/8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EF536B6-424F-4C6A-A9FA-D6722B1F903B}"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0253586A-15D1-4B40-A264-B238682FE21D}" type="datetimeFigureOut">
              <a:rPr kumimoji="1" lang="ja-JP" altLang="en-US" smtClean="0"/>
              <a:pPr/>
              <a:t>2011/5/8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EF536B6-424F-4C6A-A9FA-D6722B1F903B}"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0253586A-15D1-4B40-A264-B238682FE21D}" type="datetimeFigureOut">
              <a:rPr kumimoji="1" lang="ja-JP" altLang="en-US" smtClean="0"/>
              <a:pPr/>
              <a:t>2011/5/8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EF536B6-424F-4C6A-A9FA-D6722B1F903B}"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0253586A-15D1-4B40-A264-B238682FE21D}" type="datetimeFigureOut">
              <a:rPr kumimoji="1" lang="ja-JP" altLang="en-US" smtClean="0"/>
              <a:pPr/>
              <a:t>2011/5/8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EF536B6-424F-4C6A-A9FA-D6722B1F903B}" type="slidenum">
              <a:rPr kumimoji="1" lang="ja-JP" altLang="en-US" smtClean="0"/>
              <a:pPr/>
              <a:t>&lt;#&gt;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0253586A-15D1-4B40-A264-B238682FE21D}" type="datetimeFigureOut">
              <a:rPr kumimoji="1" lang="ja-JP" altLang="en-US" smtClean="0"/>
              <a:pPr/>
              <a:t>2011/5/8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CEF536B6-424F-4C6A-A9FA-D6722B1F903B}" type="slidenum">
              <a:rPr kumimoji="1" lang="ja-JP" altLang="en-US" smtClean="0"/>
              <a:pPr/>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0253586A-15D1-4B40-A264-B238682FE21D}" type="datetimeFigureOut">
              <a:rPr kumimoji="1" lang="ja-JP" altLang="en-US" smtClean="0"/>
              <a:pPr/>
              <a:t>2011/5/8</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CEF536B6-424F-4C6A-A9FA-D6722B1F903B}" type="slidenum">
              <a:rPr kumimoji="1" lang="ja-JP" altLang="en-US" smtClean="0"/>
              <a:pPr/>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0253586A-15D1-4B40-A264-B238682FE21D}" type="datetimeFigureOut">
              <a:rPr kumimoji="1" lang="ja-JP" altLang="en-US" smtClean="0"/>
              <a:pPr/>
              <a:t>2011/5/8</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CEF536B6-424F-4C6A-A9FA-D6722B1F903B}"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0253586A-15D1-4B40-A264-B238682FE21D}" type="datetimeFigureOut">
              <a:rPr kumimoji="1" lang="ja-JP" altLang="en-US" smtClean="0"/>
              <a:pPr/>
              <a:t>2011/5/8</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CEF536B6-424F-4C6A-A9FA-D6722B1F903B}" type="slidenum">
              <a:rPr kumimoji="1" lang="ja-JP" altLang="en-US" smtClean="0"/>
              <a:pPr/>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0253586A-15D1-4B40-A264-B238682FE21D}" type="datetimeFigureOut">
              <a:rPr kumimoji="1" lang="ja-JP" altLang="en-US" smtClean="0"/>
              <a:pPr/>
              <a:t>2011/5/8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CEF536B6-424F-4C6A-A9FA-D6722B1F903B}"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0253586A-15D1-4B40-A264-B238682FE21D}" type="datetimeFigureOut">
              <a:rPr kumimoji="1" lang="ja-JP" altLang="en-US" smtClean="0"/>
              <a:pPr/>
              <a:t>2011/5/8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CEF536B6-424F-4C6A-A9FA-D6722B1F903B}" type="slidenum">
              <a:rPr kumimoji="1" lang="ja-JP" altLang="en-US" smtClean="0"/>
              <a:pPr/>
              <a:t>&lt;#&gt;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53586A-15D1-4B40-A264-B238682FE21D}" type="datetimeFigureOut">
              <a:rPr kumimoji="1" lang="ja-JP" altLang="en-US" smtClean="0"/>
              <a:pPr/>
              <a:t>2011/5/8</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F536B6-424F-4C6A-A9FA-D6722B1F903B}"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smtClean="0"/>
              <a:t>システムプログラミング実習</a:t>
            </a:r>
            <a:endParaRPr kumimoji="1" lang="ja-JP" altLang="en-US" dirty="0"/>
          </a:p>
        </p:txBody>
      </p:sp>
      <p:sp>
        <p:nvSpPr>
          <p:cNvPr id="3" name="サブタイトル 2"/>
          <p:cNvSpPr>
            <a:spLocks noGrp="1"/>
          </p:cNvSpPr>
          <p:nvPr>
            <p:ph type="subTitle" idx="1"/>
          </p:nvPr>
        </p:nvSpPr>
        <p:spPr/>
        <p:txBody>
          <a:bodyPr/>
          <a:lstStyle/>
          <a:p>
            <a:r>
              <a:rPr lang="ja-JP" altLang="en-US" dirty="0" smtClean="0"/>
              <a:t>第</a:t>
            </a:r>
            <a:r>
              <a:rPr lang="en-US" altLang="ja-JP" dirty="0" smtClean="0"/>
              <a:t>10</a:t>
            </a:r>
            <a:r>
              <a:rPr lang="ja-JP" altLang="en-US" dirty="0" smtClean="0"/>
              <a:t>回</a:t>
            </a:r>
            <a:endParaRPr lang="en-US" altLang="ja-JP" dirty="0" smtClean="0"/>
          </a:p>
          <a:p>
            <a:r>
              <a:rPr kumimoji="1" lang="ja-JP" altLang="en-US" dirty="0"/>
              <a:t>メモリ確保に</a:t>
            </a:r>
            <a:r>
              <a:rPr kumimoji="1" lang="ja-JP" altLang="en-US" dirty="0" smtClean="0"/>
              <a:t>関する様々な問題</a:t>
            </a:r>
            <a:endParaRPr kumimoji="1" lang="ja-JP"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内部変数が大きすぎる場合</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変数</a:t>
            </a:r>
            <a:r>
              <a:rPr kumimoji="1" lang="en-US" altLang="ja-JP" dirty="0" smtClean="0"/>
              <a:t>a</a:t>
            </a:r>
            <a:r>
              <a:rPr kumimoji="1" lang="ja-JP" altLang="en-US" dirty="0" smtClean="0"/>
              <a:t>の配列の要素を</a:t>
            </a:r>
            <a:r>
              <a:rPr kumimoji="1" lang="en-US" altLang="ja-JP" dirty="0" smtClean="0"/>
              <a:t>1500000</a:t>
            </a:r>
            <a:r>
              <a:rPr kumimoji="1" lang="ja-JP" altLang="en-US" dirty="0" smtClean="0"/>
              <a:t>にすると実行が強制終了されます</a:t>
            </a:r>
            <a:endParaRPr kumimoji="1" lang="en-US" altLang="ja-JP" dirty="0" smtClean="0"/>
          </a:p>
        </p:txBody>
      </p:sp>
      <p:pic>
        <p:nvPicPr>
          <p:cNvPr id="3074" name="Picture 2"/>
          <p:cNvPicPr>
            <a:picLocks noChangeAspect="1" noChangeArrowheads="1"/>
          </p:cNvPicPr>
          <p:nvPr/>
        </p:nvPicPr>
        <p:blipFill>
          <a:blip r:embed="rId2" cstate="print"/>
          <a:srcRect/>
          <a:stretch>
            <a:fillRect/>
          </a:stretch>
        </p:blipFill>
        <p:spPr bwMode="auto">
          <a:xfrm>
            <a:off x="1115616" y="2780928"/>
            <a:ext cx="6840760" cy="2897085"/>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動的メモリ確保</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大きな領域はヒープ領域</a:t>
            </a:r>
            <a:r>
              <a:rPr kumimoji="1" lang="en-US" altLang="ja-JP" dirty="0" smtClean="0"/>
              <a:t/>
            </a:r>
            <a:br>
              <a:rPr kumimoji="1" lang="en-US" altLang="ja-JP" dirty="0" smtClean="0"/>
            </a:br>
            <a:r>
              <a:rPr kumimoji="1" lang="ja-JP" altLang="en-US" dirty="0" smtClean="0"/>
              <a:t>に確保した方が良い</a:t>
            </a:r>
            <a:endParaRPr kumimoji="1" lang="ja-JP" altLang="en-US" dirty="0"/>
          </a:p>
        </p:txBody>
      </p:sp>
      <p:pic>
        <p:nvPicPr>
          <p:cNvPr id="4099" name="Picture 3"/>
          <p:cNvPicPr>
            <a:picLocks noChangeAspect="1" noChangeArrowheads="1"/>
          </p:cNvPicPr>
          <p:nvPr/>
        </p:nvPicPr>
        <p:blipFill>
          <a:blip r:embed="rId2" cstate="print"/>
          <a:srcRect/>
          <a:stretch>
            <a:fillRect/>
          </a:stretch>
        </p:blipFill>
        <p:spPr bwMode="auto">
          <a:xfrm>
            <a:off x="467544" y="2708920"/>
            <a:ext cx="4968552" cy="3053361"/>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メモリリー</a:t>
            </a:r>
            <a:r>
              <a:rPr lang="ja-JP" altLang="en-US" dirty="0"/>
              <a:t>ク</a:t>
            </a:r>
            <a:endParaRPr kumimoji="1" lang="ja-JP" altLang="en-US" dirty="0"/>
          </a:p>
        </p:txBody>
      </p:sp>
      <p:sp>
        <p:nvSpPr>
          <p:cNvPr id="3" name="コンテンツ プレースホルダ 2"/>
          <p:cNvSpPr>
            <a:spLocks noGrp="1"/>
          </p:cNvSpPr>
          <p:nvPr>
            <p:ph idx="1"/>
          </p:nvPr>
        </p:nvSpPr>
        <p:spPr>
          <a:xfrm>
            <a:off x="457200" y="1600200"/>
            <a:ext cx="7571184" cy="4525963"/>
          </a:xfrm>
        </p:spPr>
        <p:txBody>
          <a:bodyPr/>
          <a:lstStyle/>
          <a:p>
            <a:r>
              <a:rPr kumimoji="1" lang="en-US" altLang="ja-JP" dirty="0" err="1" smtClean="0"/>
              <a:t>malloc</a:t>
            </a:r>
            <a:r>
              <a:rPr kumimoji="1" lang="ja-JP" altLang="en-US" dirty="0" smtClean="0"/>
              <a:t>で確保された領域は</a:t>
            </a:r>
            <a:r>
              <a:rPr kumimoji="1" lang="en-US" altLang="ja-JP" dirty="0" smtClean="0"/>
              <a:t>free</a:t>
            </a:r>
            <a:r>
              <a:rPr kumimoji="1" lang="ja-JP" altLang="en-US" dirty="0" smtClean="0"/>
              <a:t>を実行するまで解放されない</a:t>
            </a:r>
            <a:endParaRPr kumimoji="1" lang="en-US" altLang="ja-JP" dirty="0" smtClean="0"/>
          </a:p>
          <a:p>
            <a:r>
              <a:rPr lang="ja-JP" altLang="en-US" dirty="0" smtClean="0"/>
              <a:t>不必要な領域を</a:t>
            </a:r>
            <a:r>
              <a:rPr lang="ja-JP" altLang="en-US" dirty="0" err="1" smtClean="0"/>
              <a:t>ず</a:t>
            </a:r>
            <a:r>
              <a:rPr lang="ja-JP" altLang="en-US" dirty="0" smtClean="0"/>
              <a:t>ーっと残していると</a:t>
            </a:r>
            <a:r>
              <a:rPr lang="ja-JP" altLang="en-US" dirty="0"/>
              <a:t>場合に</a:t>
            </a:r>
            <a:r>
              <a:rPr lang="ja-JP" altLang="en-US" dirty="0" smtClean="0"/>
              <a:t>よっては深刻な問題に</a:t>
            </a:r>
            <a:endParaRPr lang="en-US" altLang="ja-JP" dirty="0" smtClean="0"/>
          </a:p>
          <a:p>
            <a:pPr lvl="1"/>
            <a:r>
              <a:rPr lang="ja-JP" altLang="en-US" dirty="0"/>
              <a:t>稼働</a:t>
            </a:r>
            <a:r>
              <a:rPr lang="ja-JP" altLang="en-US" dirty="0" smtClean="0"/>
              <a:t>し続けるプログラム</a:t>
            </a:r>
            <a:endParaRPr lang="en-US" altLang="ja-JP" dirty="0" smtClean="0"/>
          </a:p>
          <a:p>
            <a:pPr lvl="1"/>
            <a:r>
              <a:rPr lang="ja-JP" altLang="en-US" dirty="0"/>
              <a:t>メモリ</a:t>
            </a:r>
            <a:r>
              <a:rPr lang="ja-JP" altLang="en-US" dirty="0" smtClean="0"/>
              <a:t>が小さいシステム（組込システムなど）</a:t>
            </a:r>
            <a:endParaRPr lang="en-US" altLang="ja-JP" dirty="0" smtClean="0"/>
          </a:p>
          <a:p>
            <a:pPr lvl="1"/>
            <a:r>
              <a:rPr lang="ja-JP" altLang="en-US" dirty="0"/>
              <a:t>共有</a:t>
            </a:r>
            <a:r>
              <a:rPr lang="ja-JP" altLang="en-US" dirty="0" smtClean="0"/>
              <a:t>メモリに領域を確保するとき</a:t>
            </a:r>
            <a:endParaRPr lang="en-US" altLang="ja-JP"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バッファオーバーフロー</a:t>
            </a:r>
            <a:endParaRPr kumimoji="1" lang="ja-JP" altLang="en-US" dirty="0"/>
          </a:p>
        </p:txBody>
      </p:sp>
      <p:sp>
        <p:nvSpPr>
          <p:cNvPr id="3" name="コンテンツ プレースホルダ 2"/>
          <p:cNvSpPr>
            <a:spLocks noGrp="1"/>
          </p:cNvSpPr>
          <p:nvPr>
            <p:ph idx="1"/>
          </p:nvPr>
        </p:nvSpPr>
        <p:spPr>
          <a:xfrm>
            <a:off x="467544" y="1196752"/>
            <a:ext cx="8229600" cy="4525963"/>
          </a:xfrm>
        </p:spPr>
        <p:txBody>
          <a:bodyPr>
            <a:normAutofit/>
          </a:bodyPr>
          <a:lstStyle/>
          <a:p>
            <a:pPr>
              <a:buNone/>
            </a:pPr>
            <a:r>
              <a:rPr kumimoji="1" lang="ja-JP" altLang="en-US" dirty="0" smtClean="0"/>
              <a:t>よくやりがちなバグなのですが場合によっては深刻なセキュリティホールになりえます</a:t>
            </a:r>
            <a:endParaRPr kumimoji="1" lang="ja-JP" altLang="en-US" dirty="0"/>
          </a:p>
        </p:txBody>
      </p:sp>
      <p:pic>
        <p:nvPicPr>
          <p:cNvPr id="5122" name="Picture 2"/>
          <p:cNvPicPr>
            <a:picLocks noChangeAspect="1" noChangeArrowheads="1"/>
          </p:cNvPicPr>
          <p:nvPr/>
        </p:nvPicPr>
        <p:blipFill>
          <a:blip r:embed="rId2" cstate="print"/>
          <a:srcRect/>
          <a:stretch>
            <a:fillRect/>
          </a:stretch>
        </p:blipFill>
        <p:spPr bwMode="auto">
          <a:xfrm>
            <a:off x="1907704" y="2276872"/>
            <a:ext cx="4824536" cy="4609635"/>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buf_overflow</a:t>
            </a:r>
            <a:r>
              <a:rPr lang="ja-JP" altLang="en-US" dirty="0" smtClean="0"/>
              <a:t>の実行結果</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結果出力がおかしいです</a:t>
            </a:r>
            <a:endParaRPr kumimoji="1" lang="en-US" altLang="ja-JP" dirty="0" smtClean="0"/>
          </a:p>
          <a:p>
            <a:endParaRPr lang="en-US" altLang="ja-JP" dirty="0"/>
          </a:p>
          <a:p>
            <a:endParaRPr kumimoji="1" lang="en-US" altLang="ja-JP" dirty="0" smtClean="0"/>
          </a:p>
          <a:p>
            <a:endParaRPr lang="en-US" altLang="ja-JP" dirty="0"/>
          </a:p>
          <a:p>
            <a:r>
              <a:rPr kumimoji="1" lang="ja-JP" altLang="en-US" dirty="0" smtClean="0"/>
              <a:t>なぜこうなるのか？</a:t>
            </a:r>
            <a:endParaRPr kumimoji="1" lang="en-US" altLang="ja-JP" dirty="0" smtClean="0"/>
          </a:p>
          <a:p>
            <a:endParaRPr kumimoji="1" lang="ja-JP" altLang="en-US" dirty="0"/>
          </a:p>
        </p:txBody>
      </p:sp>
      <p:pic>
        <p:nvPicPr>
          <p:cNvPr id="6147" name="Picture 3"/>
          <p:cNvPicPr>
            <a:picLocks noChangeAspect="1" noChangeArrowheads="1"/>
          </p:cNvPicPr>
          <p:nvPr/>
        </p:nvPicPr>
        <p:blipFill>
          <a:blip r:embed="rId2" cstate="print"/>
          <a:srcRect/>
          <a:stretch>
            <a:fillRect/>
          </a:stretch>
        </p:blipFill>
        <p:spPr bwMode="auto">
          <a:xfrm>
            <a:off x="1763688" y="2132856"/>
            <a:ext cx="5112568" cy="1808304"/>
          </a:xfrm>
          <a:prstGeom prst="rect">
            <a:avLst/>
          </a:prstGeom>
          <a:noFill/>
          <a:ln w="9525">
            <a:noFill/>
            <a:miter lim="800000"/>
            <a:headEnd/>
            <a:tailEnd/>
          </a:ln>
        </p:spPr>
      </p:pic>
      <p:sp>
        <p:nvSpPr>
          <p:cNvPr id="6" name="テキスト ボックス 5"/>
          <p:cNvSpPr txBox="1"/>
          <p:nvPr/>
        </p:nvSpPr>
        <p:spPr>
          <a:xfrm>
            <a:off x="1115616" y="4581128"/>
            <a:ext cx="7209025" cy="523220"/>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ja-JP" altLang="en-US" sz="2800" dirty="0" smtClean="0"/>
              <a:t>スタックフレームの中身がキモ．観察してみよう</a:t>
            </a:r>
            <a:endParaRPr kumimoji="1" lang="ja-JP" altLang="en-US" sz="2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buf_overflow2.c</a:t>
            </a:r>
            <a:endParaRPr kumimoji="1" lang="ja-JP" altLang="en-US" dirty="0"/>
          </a:p>
        </p:txBody>
      </p:sp>
      <p:sp>
        <p:nvSpPr>
          <p:cNvPr id="3" name="コンテンツ プレースホルダ 2"/>
          <p:cNvSpPr>
            <a:spLocks noGrp="1"/>
          </p:cNvSpPr>
          <p:nvPr>
            <p:ph idx="1"/>
          </p:nvPr>
        </p:nvSpPr>
        <p:spPr>
          <a:xfrm>
            <a:off x="457200" y="1600200"/>
            <a:ext cx="3682752" cy="4525963"/>
          </a:xfrm>
        </p:spPr>
        <p:txBody>
          <a:bodyPr/>
          <a:lstStyle/>
          <a:p>
            <a:r>
              <a:rPr kumimoji="1" lang="en-US" altLang="ja-JP" dirty="0" err="1" smtClean="0"/>
              <a:t>getprofile</a:t>
            </a:r>
            <a:r>
              <a:rPr lang="ja-JP" altLang="en-US" dirty="0"/>
              <a:t>用のスタックフレーム</a:t>
            </a:r>
            <a:r>
              <a:rPr lang="ja-JP" altLang="en-US" dirty="0" smtClean="0"/>
              <a:t>を表示するように改良</a:t>
            </a:r>
            <a:endParaRPr kumimoji="1" lang="ja-JP" altLang="en-US" dirty="0"/>
          </a:p>
        </p:txBody>
      </p:sp>
      <p:pic>
        <p:nvPicPr>
          <p:cNvPr id="7170" name="Picture 2"/>
          <p:cNvPicPr>
            <a:picLocks noChangeAspect="1" noChangeArrowheads="1"/>
          </p:cNvPicPr>
          <p:nvPr/>
        </p:nvPicPr>
        <p:blipFill>
          <a:blip r:embed="rId2" cstate="print"/>
          <a:srcRect b="59230"/>
          <a:stretch>
            <a:fillRect/>
          </a:stretch>
        </p:blipFill>
        <p:spPr bwMode="auto">
          <a:xfrm>
            <a:off x="323528" y="3140968"/>
            <a:ext cx="4314825" cy="3584297"/>
          </a:xfrm>
          <a:prstGeom prst="rect">
            <a:avLst/>
          </a:prstGeom>
          <a:noFill/>
          <a:ln w="9525">
            <a:noFill/>
            <a:miter lim="800000"/>
            <a:headEnd/>
            <a:tailEnd/>
          </a:ln>
        </p:spPr>
      </p:pic>
      <p:pic>
        <p:nvPicPr>
          <p:cNvPr id="7171" name="Picture 3"/>
          <p:cNvPicPr>
            <a:picLocks noChangeAspect="1" noChangeArrowheads="1"/>
          </p:cNvPicPr>
          <p:nvPr/>
        </p:nvPicPr>
        <p:blipFill>
          <a:blip r:embed="rId2" cstate="print"/>
          <a:srcRect t="40520"/>
          <a:stretch>
            <a:fillRect/>
          </a:stretch>
        </p:blipFill>
        <p:spPr bwMode="auto">
          <a:xfrm>
            <a:off x="4716016" y="1368152"/>
            <a:ext cx="4314825" cy="52292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実行結果</a:t>
            </a:r>
            <a:endParaRPr kumimoji="1" lang="ja-JP" altLang="en-US" dirty="0"/>
          </a:p>
        </p:txBody>
      </p:sp>
      <p:sp>
        <p:nvSpPr>
          <p:cNvPr id="3" name="コンテンツ プレースホルダ 2"/>
          <p:cNvSpPr>
            <a:spLocks noGrp="1"/>
          </p:cNvSpPr>
          <p:nvPr>
            <p:ph idx="1"/>
          </p:nvPr>
        </p:nvSpPr>
        <p:spPr/>
        <p:txBody>
          <a:bodyPr/>
          <a:lstStyle/>
          <a:p>
            <a:endParaRPr kumimoji="1" lang="ja-JP" altLang="en-US"/>
          </a:p>
        </p:txBody>
      </p:sp>
      <p:pic>
        <p:nvPicPr>
          <p:cNvPr id="8194" name="Picture 2"/>
          <p:cNvPicPr>
            <a:picLocks noChangeAspect="1" noChangeArrowheads="1"/>
          </p:cNvPicPr>
          <p:nvPr/>
        </p:nvPicPr>
        <p:blipFill>
          <a:blip r:embed="rId2" cstate="print"/>
          <a:srcRect/>
          <a:stretch>
            <a:fillRect/>
          </a:stretch>
        </p:blipFill>
        <p:spPr bwMode="auto">
          <a:xfrm>
            <a:off x="611560" y="2420888"/>
            <a:ext cx="4210050" cy="3562350"/>
          </a:xfrm>
          <a:prstGeom prst="rect">
            <a:avLst/>
          </a:prstGeom>
          <a:noFill/>
          <a:ln w="9525">
            <a:noFill/>
            <a:miter lim="800000"/>
            <a:headEnd/>
            <a:tailEnd/>
          </a:ln>
        </p:spPr>
      </p:pic>
      <p:pic>
        <p:nvPicPr>
          <p:cNvPr id="8195" name="Picture 3"/>
          <p:cNvPicPr>
            <a:picLocks noChangeAspect="1" noChangeArrowheads="1"/>
          </p:cNvPicPr>
          <p:nvPr/>
        </p:nvPicPr>
        <p:blipFill>
          <a:blip r:embed="rId3" cstate="print"/>
          <a:srcRect/>
          <a:stretch>
            <a:fillRect/>
          </a:stretch>
        </p:blipFill>
        <p:spPr bwMode="auto">
          <a:xfrm>
            <a:off x="4572000" y="3212976"/>
            <a:ext cx="2686050" cy="1133475"/>
          </a:xfrm>
          <a:prstGeom prst="rect">
            <a:avLst/>
          </a:prstGeom>
          <a:noFill/>
          <a:ln w="9525">
            <a:noFill/>
            <a:miter lim="800000"/>
            <a:headEnd/>
            <a:tailEnd/>
          </a:ln>
        </p:spPr>
      </p:pic>
      <p:pic>
        <p:nvPicPr>
          <p:cNvPr id="8196" name="Picture 4"/>
          <p:cNvPicPr>
            <a:picLocks noChangeAspect="1" noChangeArrowheads="1"/>
          </p:cNvPicPr>
          <p:nvPr/>
        </p:nvPicPr>
        <p:blipFill>
          <a:blip r:embed="rId4" cstate="print"/>
          <a:srcRect/>
          <a:stretch>
            <a:fillRect/>
          </a:stretch>
        </p:blipFill>
        <p:spPr bwMode="auto">
          <a:xfrm>
            <a:off x="4627921" y="4184327"/>
            <a:ext cx="2695575" cy="19431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スタックフレームをスケッチ</a:t>
            </a:r>
            <a:endParaRPr kumimoji="1" lang="ja-JP" altLang="en-US" dirty="0"/>
          </a:p>
        </p:txBody>
      </p:sp>
      <p:sp>
        <p:nvSpPr>
          <p:cNvPr id="3" name="コンテンツ プレースホルダ 2"/>
          <p:cNvSpPr>
            <a:spLocks noGrp="1"/>
          </p:cNvSpPr>
          <p:nvPr>
            <p:ph idx="1"/>
          </p:nvPr>
        </p:nvSpPr>
        <p:spPr/>
        <p:txBody>
          <a:bodyPr/>
          <a:lstStyle/>
          <a:p>
            <a:endParaRPr kumimoji="1" lang="ja-JP" altLang="en-US"/>
          </a:p>
        </p:txBody>
      </p:sp>
      <p:pic>
        <p:nvPicPr>
          <p:cNvPr id="9218" name="Picture 2"/>
          <p:cNvPicPr>
            <a:picLocks noChangeAspect="1" noChangeArrowheads="1"/>
          </p:cNvPicPr>
          <p:nvPr/>
        </p:nvPicPr>
        <p:blipFill>
          <a:blip r:embed="rId2" cstate="print"/>
          <a:srcRect/>
          <a:stretch>
            <a:fillRect/>
          </a:stretch>
        </p:blipFill>
        <p:spPr bwMode="auto">
          <a:xfrm>
            <a:off x="2123728" y="1916832"/>
            <a:ext cx="4476119" cy="4104456"/>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なぜ</a:t>
            </a:r>
            <a:r>
              <a:rPr lang="en-US" altLang="ja-JP" dirty="0" err="1" smtClean="0"/>
              <a:t>firstname</a:t>
            </a:r>
            <a:r>
              <a:rPr lang="ja-JP" altLang="en-US" dirty="0"/>
              <a:t>が</a:t>
            </a:r>
            <a:r>
              <a:rPr kumimoji="1" lang="en-US" altLang="ja-JP" dirty="0" err="1" smtClean="0"/>
              <a:t>nabe</a:t>
            </a:r>
            <a:r>
              <a:rPr kumimoji="1" lang="ja-JP" altLang="en-US" dirty="0" smtClean="0"/>
              <a:t>になっちゃうか</a:t>
            </a:r>
            <a:endParaRPr kumimoji="1" lang="ja-JP" altLang="en-US" dirty="0"/>
          </a:p>
        </p:txBody>
      </p:sp>
      <p:sp>
        <p:nvSpPr>
          <p:cNvPr id="3" name="コンテンツ プレースホルダ 2"/>
          <p:cNvSpPr>
            <a:spLocks noGrp="1"/>
          </p:cNvSpPr>
          <p:nvPr>
            <p:ph idx="1"/>
          </p:nvPr>
        </p:nvSpPr>
        <p:spPr>
          <a:xfrm>
            <a:off x="457200" y="1600200"/>
            <a:ext cx="3466728" cy="4525963"/>
          </a:xfrm>
        </p:spPr>
        <p:txBody>
          <a:bodyPr/>
          <a:lstStyle/>
          <a:p>
            <a:r>
              <a:rPr kumimoji="1" lang="en-US" altLang="ja-JP" dirty="0" err="1" smtClean="0"/>
              <a:t>lastname</a:t>
            </a:r>
            <a:r>
              <a:rPr kumimoji="1" lang="ja-JP" altLang="en-US" dirty="0" smtClean="0"/>
              <a:t>入力前</a:t>
            </a:r>
            <a:endParaRPr kumimoji="1" lang="ja-JP" altLang="en-US" dirty="0"/>
          </a:p>
        </p:txBody>
      </p:sp>
      <p:pic>
        <p:nvPicPr>
          <p:cNvPr id="4" name="Picture 2"/>
          <p:cNvPicPr>
            <a:picLocks noChangeAspect="1" noChangeArrowheads="1"/>
          </p:cNvPicPr>
          <p:nvPr/>
        </p:nvPicPr>
        <p:blipFill>
          <a:blip r:embed="rId2" cstate="print"/>
          <a:srcRect/>
          <a:stretch>
            <a:fillRect/>
          </a:stretch>
        </p:blipFill>
        <p:spPr bwMode="auto">
          <a:xfrm>
            <a:off x="467544" y="2348880"/>
            <a:ext cx="4004949" cy="3672408"/>
          </a:xfrm>
          <a:prstGeom prst="rect">
            <a:avLst/>
          </a:prstGeom>
          <a:noFill/>
          <a:ln w="9525">
            <a:noFill/>
            <a:miter lim="800000"/>
            <a:headEnd/>
            <a:tailEnd/>
          </a:ln>
        </p:spPr>
      </p:pic>
      <p:sp>
        <p:nvSpPr>
          <p:cNvPr id="5" name="正方形/長方形 4"/>
          <p:cNvSpPr/>
          <p:nvPr/>
        </p:nvSpPr>
        <p:spPr>
          <a:xfrm>
            <a:off x="1547664" y="2780928"/>
            <a:ext cx="2736304" cy="288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 name="直線コネクタ 6"/>
          <p:cNvCxnSpPr>
            <a:stCxn id="5" idx="0"/>
            <a:endCxn id="5" idx="2"/>
          </p:cNvCxnSpPr>
          <p:nvPr/>
        </p:nvCxnSpPr>
        <p:spPr>
          <a:xfrm rot="16200000" flipH="1">
            <a:off x="2771800" y="2924944"/>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rot="16200000" flipH="1">
            <a:off x="2051720" y="2924945"/>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rot="16200000" flipH="1">
            <a:off x="3419872" y="2924945"/>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0" name="正方形/長方形 9"/>
          <p:cNvSpPr/>
          <p:nvPr/>
        </p:nvSpPr>
        <p:spPr>
          <a:xfrm>
            <a:off x="1547664" y="3068959"/>
            <a:ext cx="2736304" cy="288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 name="直線コネクタ 10"/>
          <p:cNvCxnSpPr>
            <a:stCxn id="10" idx="0"/>
            <a:endCxn id="10" idx="2"/>
          </p:cNvCxnSpPr>
          <p:nvPr/>
        </p:nvCxnSpPr>
        <p:spPr>
          <a:xfrm rot="16200000" flipH="1">
            <a:off x="2771800" y="3212975"/>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rot="16200000" flipH="1">
            <a:off x="2051720" y="3212976"/>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rot="16200000" flipH="1">
            <a:off x="3419872" y="3212976"/>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4" name="正方形/長方形 13"/>
          <p:cNvSpPr/>
          <p:nvPr/>
        </p:nvSpPr>
        <p:spPr>
          <a:xfrm>
            <a:off x="1547664" y="3356993"/>
            <a:ext cx="2736304" cy="288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5" name="直線コネクタ 14"/>
          <p:cNvCxnSpPr>
            <a:stCxn id="14" idx="0"/>
            <a:endCxn id="14" idx="2"/>
          </p:cNvCxnSpPr>
          <p:nvPr/>
        </p:nvCxnSpPr>
        <p:spPr>
          <a:xfrm rot="16200000" flipH="1">
            <a:off x="2771800" y="3501009"/>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rot="16200000" flipH="1">
            <a:off x="2051720" y="3501010"/>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rot="16200000" flipH="1">
            <a:off x="3419872" y="3501010"/>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8" name="正方形/長方形 17"/>
          <p:cNvSpPr/>
          <p:nvPr/>
        </p:nvSpPr>
        <p:spPr>
          <a:xfrm>
            <a:off x="1547664" y="3645023"/>
            <a:ext cx="2736304" cy="288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 name="直線コネクタ 18"/>
          <p:cNvCxnSpPr>
            <a:stCxn id="18" idx="0"/>
            <a:endCxn id="18" idx="2"/>
          </p:cNvCxnSpPr>
          <p:nvPr/>
        </p:nvCxnSpPr>
        <p:spPr>
          <a:xfrm rot="16200000" flipH="1">
            <a:off x="2771800" y="3789039"/>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rot="16200000" flipH="1">
            <a:off x="2051720" y="3789040"/>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rot="16200000" flipH="1">
            <a:off x="3419872" y="3789040"/>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22" name="Picture 2"/>
          <p:cNvPicPr>
            <a:picLocks noChangeAspect="1" noChangeArrowheads="1"/>
          </p:cNvPicPr>
          <p:nvPr/>
        </p:nvPicPr>
        <p:blipFill>
          <a:blip r:embed="rId2" cstate="print"/>
          <a:srcRect/>
          <a:stretch>
            <a:fillRect/>
          </a:stretch>
        </p:blipFill>
        <p:spPr bwMode="auto">
          <a:xfrm>
            <a:off x="4572000" y="2348880"/>
            <a:ext cx="4004949" cy="3672408"/>
          </a:xfrm>
          <a:prstGeom prst="rect">
            <a:avLst/>
          </a:prstGeom>
          <a:noFill/>
          <a:ln w="9525">
            <a:noFill/>
            <a:miter lim="800000"/>
            <a:headEnd/>
            <a:tailEnd/>
          </a:ln>
        </p:spPr>
      </p:pic>
      <p:sp>
        <p:nvSpPr>
          <p:cNvPr id="23" name="正方形/長方形 22"/>
          <p:cNvSpPr/>
          <p:nvPr/>
        </p:nvSpPr>
        <p:spPr>
          <a:xfrm>
            <a:off x="5652120" y="2780928"/>
            <a:ext cx="2736304" cy="288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4" name="直線コネクタ 23"/>
          <p:cNvCxnSpPr>
            <a:stCxn id="23" idx="0"/>
            <a:endCxn id="23" idx="2"/>
          </p:cNvCxnSpPr>
          <p:nvPr/>
        </p:nvCxnSpPr>
        <p:spPr>
          <a:xfrm rot="16200000" flipH="1">
            <a:off x="6876256" y="2924944"/>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rot="16200000" flipH="1">
            <a:off x="6156176" y="2924945"/>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rot="16200000" flipH="1">
            <a:off x="7524328" y="2924945"/>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正方形/長方形 26"/>
          <p:cNvSpPr/>
          <p:nvPr/>
        </p:nvSpPr>
        <p:spPr>
          <a:xfrm>
            <a:off x="5652120" y="3068959"/>
            <a:ext cx="2736304" cy="288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8" name="直線コネクタ 27"/>
          <p:cNvCxnSpPr>
            <a:stCxn id="27" idx="0"/>
            <a:endCxn id="27" idx="2"/>
          </p:cNvCxnSpPr>
          <p:nvPr/>
        </p:nvCxnSpPr>
        <p:spPr>
          <a:xfrm rot="16200000" flipH="1">
            <a:off x="6876256" y="3212975"/>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rot="16200000" flipH="1">
            <a:off x="6156176" y="3212976"/>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rot="16200000" flipH="1">
            <a:off x="7524328" y="3212976"/>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1" name="正方形/長方形 30"/>
          <p:cNvSpPr/>
          <p:nvPr/>
        </p:nvSpPr>
        <p:spPr>
          <a:xfrm>
            <a:off x="5652120" y="3356993"/>
            <a:ext cx="2736304" cy="288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2" name="直線コネクタ 31"/>
          <p:cNvCxnSpPr>
            <a:stCxn id="31" idx="0"/>
            <a:endCxn id="31" idx="2"/>
          </p:cNvCxnSpPr>
          <p:nvPr/>
        </p:nvCxnSpPr>
        <p:spPr>
          <a:xfrm rot="16200000" flipH="1">
            <a:off x="6876256" y="3501009"/>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rot="16200000" flipH="1">
            <a:off x="6156176" y="3501010"/>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rot="16200000" flipH="1">
            <a:off x="7524328" y="3501010"/>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5" name="正方形/長方形 34"/>
          <p:cNvSpPr/>
          <p:nvPr/>
        </p:nvSpPr>
        <p:spPr>
          <a:xfrm>
            <a:off x="5652120" y="3645023"/>
            <a:ext cx="2736304" cy="288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6" name="直線コネクタ 35"/>
          <p:cNvCxnSpPr>
            <a:stCxn id="35" idx="0"/>
            <a:endCxn id="35" idx="2"/>
          </p:cNvCxnSpPr>
          <p:nvPr/>
        </p:nvCxnSpPr>
        <p:spPr>
          <a:xfrm rot="16200000" flipH="1">
            <a:off x="6876256" y="3789039"/>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rot="16200000" flipH="1">
            <a:off x="6156176" y="3789040"/>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rot="16200000" flipH="1">
            <a:off x="7524328" y="3789040"/>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9" name="コンテンツ プレースホルダ 2"/>
          <p:cNvSpPr txBox="1">
            <a:spLocks/>
          </p:cNvSpPr>
          <p:nvPr/>
        </p:nvSpPr>
        <p:spPr>
          <a:xfrm>
            <a:off x="4644008" y="1628800"/>
            <a:ext cx="3466728"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1" lang="en-US" altLang="ja-JP" sz="3200" b="0" i="0" u="none" strike="noStrike" kern="1200" cap="none" spc="0" normalizeH="0" baseline="0" noProof="0" dirty="0" err="1" smtClean="0">
                <a:ln>
                  <a:noFill/>
                </a:ln>
                <a:solidFill>
                  <a:schemeClr val="tx1"/>
                </a:solidFill>
                <a:effectLst/>
                <a:uLnTx/>
                <a:uFillTx/>
                <a:latin typeface="+mn-lt"/>
                <a:ea typeface="+mn-ea"/>
                <a:cs typeface="+mn-cs"/>
              </a:rPr>
              <a:t>lastname</a:t>
            </a:r>
            <a:r>
              <a:rPr kumimoji="1" lang="ja-JP" altLang="en-US" sz="3200" b="0" i="0" u="none" strike="noStrike" kern="1200" cap="none" spc="0" normalizeH="0" baseline="0" noProof="0" dirty="0" smtClean="0">
                <a:ln>
                  <a:noFill/>
                </a:ln>
                <a:solidFill>
                  <a:schemeClr val="tx1"/>
                </a:solidFill>
                <a:effectLst/>
                <a:uLnTx/>
                <a:uFillTx/>
                <a:latin typeface="+mn-lt"/>
                <a:ea typeface="+mn-ea"/>
                <a:cs typeface="+mn-cs"/>
              </a:rPr>
              <a:t>入力後</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バッファオーバーフローを</a:t>
            </a:r>
            <a:r>
              <a:rPr lang="en-US" altLang="ja-JP" dirty="0" smtClean="0"/>
              <a:t/>
            </a:r>
            <a:br>
              <a:rPr lang="en-US" altLang="ja-JP" dirty="0" smtClean="0"/>
            </a:br>
            <a:r>
              <a:rPr lang="ja-JP" altLang="en-US" dirty="0"/>
              <a:t>悪用</a:t>
            </a:r>
            <a:r>
              <a:rPr lang="ja-JP" altLang="en-US" dirty="0" smtClean="0"/>
              <a:t>した攻撃</a:t>
            </a:r>
            <a:endParaRPr kumimoji="1" lang="ja-JP" altLang="en-US" dirty="0"/>
          </a:p>
        </p:txBody>
      </p:sp>
      <p:sp>
        <p:nvSpPr>
          <p:cNvPr id="3" name="コンテンツ プレースホルダ 2"/>
          <p:cNvSpPr>
            <a:spLocks noGrp="1"/>
          </p:cNvSpPr>
          <p:nvPr>
            <p:ph idx="1"/>
          </p:nvPr>
        </p:nvSpPr>
        <p:spPr>
          <a:xfrm>
            <a:off x="251520" y="1556792"/>
            <a:ext cx="8229600" cy="4525963"/>
          </a:xfrm>
        </p:spPr>
        <p:txBody>
          <a:bodyPr/>
          <a:lstStyle/>
          <a:p>
            <a:r>
              <a:rPr lang="ja-JP" altLang="en-US" dirty="0" smtClean="0"/>
              <a:t>リターンアドレス</a:t>
            </a:r>
            <a:r>
              <a:rPr lang="ja-JP" altLang="en-US" dirty="0"/>
              <a:t>の役割</a:t>
            </a:r>
            <a:endParaRPr kumimoji="1" lang="ja-JP" altLang="en-US" dirty="0"/>
          </a:p>
        </p:txBody>
      </p:sp>
      <p:sp>
        <p:nvSpPr>
          <p:cNvPr id="4" name="正方形/長方形 3"/>
          <p:cNvSpPr/>
          <p:nvPr/>
        </p:nvSpPr>
        <p:spPr>
          <a:xfrm>
            <a:off x="395536" y="2060848"/>
            <a:ext cx="5688632" cy="2031325"/>
          </a:xfrm>
          <a:prstGeom prst="rect">
            <a:avLst/>
          </a:prstGeom>
        </p:spPr>
        <p:txBody>
          <a:bodyPr wrap="square">
            <a:spAutoFit/>
          </a:bodyPr>
          <a:lstStyle/>
          <a:p>
            <a:r>
              <a:rPr lang="en-US" altLang="ja-JP" dirty="0" smtClean="0"/>
              <a:t>(</a:t>
            </a:r>
            <a:r>
              <a:rPr lang="en-US" altLang="ja-JP" dirty="0" err="1" smtClean="0"/>
              <a:t>gdb</a:t>
            </a:r>
            <a:r>
              <a:rPr lang="en-US" altLang="ja-JP" dirty="0" smtClean="0"/>
              <a:t>) </a:t>
            </a:r>
            <a:r>
              <a:rPr lang="en-US" altLang="ja-JP" dirty="0" err="1" smtClean="0"/>
              <a:t>disas</a:t>
            </a:r>
            <a:r>
              <a:rPr lang="en-US" altLang="ja-JP" dirty="0" smtClean="0"/>
              <a:t> main</a:t>
            </a:r>
          </a:p>
          <a:p>
            <a:r>
              <a:rPr lang="en-US" altLang="ja-JP" dirty="0" smtClean="0"/>
              <a:t>0x00001e5c &lt;main+0&gt;:    push   %</a:t>
            </a:r>
            <a:r>
              <a:rPr lang="en-US" altLang="ja-JP" dirty="0" err="1" smtClean="0"/>
              <a:t>ebp</a:t>
            </a:r>
            <a:endParaRPr lang="en-US" altLang="ja-JP" dirty="0" smtClean="0"/>
          </a:p>
          <a:p>
            <a:r>
              <a:rPr lang="en-US" altLang="ja-JP" dirty="0" smtClean="0"/>
              <a:t>…</a:t>
            </a:r>
          </a:p>
          <a:p>
            <a:r>
              <a:rPr lang="en-US" altLang="ja-JP" dirty="0" smtClean="0"/>
              <a:t>0x00001e62 &lt;main+6&gt;:    </a:t>
            </a:r>
            <a:r>
              <a:rPr lang="en-US" altLang="ja-JP" dirty="0" err="1" smtClean="0"/>
              <a:t>movl</a:t>
            </a:r>
            <a:r>
              <a:rPr lang="en-US" altLang="ja-JP" dirty="0" smtClean="0"/>
              <a:t>   $0x11111111,(%</a:t>
            </a:r>
            <a:r>
              <a:rPr lang="en-US" altLang="ja-JP" dirty="0" err="1" smtClean="0"/>
              <a:t>esp</a:t>
            </a:r>
            <a:r>
              <a:rPr lang="en-US" altLang="ja-JP" dirty="0" smtClean="0"/>
              <a:t>)</a:t>
            </a:r>
          </a:p>
          <a:p>
            <a:r>
              <a:rPr lang="en-US" altLang="ja-JP" dirty="0" smtClean="0"/>
              <a:t>0x00001e69 &lt;main+13&gt;:   call   0x1d07 &lt;</a:t>
            </a:r>
            <a:r>
              <a:rPr lang="en-US" altLang="ja-JP" dirty="0" err="1" smtClean="0"/>
              <a:t>getprofile</a:t>
            </a:r>
            <a:r>
              <a:rPr lang="en-US" altLang="ja-JP" dirty="0" smtClean="0"/>
              <a:t>&gt;</a:t>
            </a:r>
          </a:p>
          <a:p>
            <a:r>
              <a:rPr lang="en-US" altLang="ja-JP" dirty="0" smtClean="0"/>
              <a:t>0x00001e6e &lt;main+18&gt;:   leave  </a:t>
            </a:r>
          </a:p>
          <a:p>
            <a:r>
              <a:rPr lang="en-US" altLang="ja-JP" dirty="0" smtClean="0"/>
              <a:t>0x00001e6f &lt;main+19&gt;:   ret </a:t>
            </a:r>
            <a:endParaRPr lang="ja-JP" altLang="en-US" dirty="0"/>
          </a:p>
        </p:txBody>
      </p:sp>
      <p:sp>
        <p:nvSpPr>
          <p:cNvPr id="5" name="正方形/長方形 4"/>
          <p:cNvSpPr/>
          <p:nvPr/>
        </p:nvSpPr>
        <p:spPr>
          <a:xfrm>
            <a:off x="413792" y="4293096"/>
            <a:ext cx="8478688" cy="2031325"/>
          </a:xfrm>
          <a:prstGeom prst="rect">
            <a:avLst/>
          </a:prstGeom>
        </p:spPr>
        <p:txBody>
          <a:bodyPr wrap="square">
            <a:spAutoFit/>
          </a:bodyPr>
          <a:lstStyle/>
          <a:p>
            <a:r>
              <a:rPr lang="en-US" altLang="ja-JP" dirty="0" smtClean="0"/>
              <a:t>(</a:t>
            </a:r>
            <a:r>
              <a:rPr lang="en-US" altLang="ja-JP" dirty="0" err="1" smtClean="0"/>
              <a:t>gdb</a:t>
            </a:r>
            <a:r>
              <a:rPr lang="en-US" altLang="ja-JP" dirty="0" smtClean="0"/>
              <a:t>) </a:t>
            </a:r>
            <a:r>
              <a:rPr lang="en-US" altLang="ja-JP" dirty="0" err="1" smtClean="0"/>
              <a:t>disas</a:t>
            </a:r>
            <a:r>
              <a:rPr lang="en-US" altLang="ja-JP" dirty="0" smtClean="0"/>
              <a:t> </a:t>
            </a:r>
            <a:r>
              <a:rPr lang="en-US" altLang="ja-JP" dirty="0" err="1" smtClean="0"/>
              <a:t>getprofile</a:t>
            </a:r>
            <a:endParaRPr lang="en-US" altLang="ja-JP" dirty="0" smtClean="0"/>
          </a:p>
          <a:p>
            <a:r>
              <a:rPr lang="en-US" altLang="ja-JP" dirty="0" smtClean="0"/>
              <a:t>Dump of assembler code for function </a:t>
            </a:r>
            <a:r>
              <a:rPr lang="en-US" altLang="ja-JP" dirty="0" err="1" smtClean="0"/>
              <a:t>getprofile</a:t>
            </a:r>
            <a:r>
              <a:rPr lang="en-US" altLang="ja-JP" dirty="0" smtClean="0"/>
              <a:t>:</a:t>
            </a:r>
          </a:p>
          <a:p>
            <a:r>
              <a:rPr lang="en-US" altLang="ja-JP" dirty="0" smtClean="0"/>
              <a:t>0x00001d07 &lt;getprofile+0&gt;:      push   %</a:t>
            </a:r>
            <a:r>
              <a:rPr lang="en-US" altLang="ja-JP" dirty="0" err="1" smtClean="0"/>
              <a:t>ebp</a:t>
            </a:r>
            <a:endParaRPr lang="en-US" altLang="ja-JP" dirty="0" smtClean="0"/>
          </a:p>
          <a:p>
            <a:r>
              <a:rPr lang="en-US" altLang="ja-JP" dirty="0" smtClean="0"/>
              <a:t>…</a:t>
            </a:r>
          </a:p>
          <a:p>
            <a:r>
              <a:rPr lang="en-US" altLang="ja-JP" dirty="0" smtClean="0"/>
              <a:t>0x00001e16 &lt;getprofile+271&gt;:    pop    %</a:t>
            </a:r>
            <a:r>
              <a:rPr lang="en-US" altLang="ja-JP" dirty="0" err="1" smtClean="0"/>
              <a:t>ebx</a:t>
            </a:r>
            <a:endParaRPr lang="en-US" altLang="ja-JP" dirty="0" smtClean="0"/>
          </a:p>
          <a:p>
            <a:r>
              <a:rPr lang="en-US" altLang="ja-JP" dirty="0" smtClean="0"/>
              <a:t>0x00001e17 &lt;getprofile+272&gt;:    leave  </a:t>
            </a:r>
          </a:p>
          <a:p>
            <a:r>
              <a:rPr lang="en-US" altLang="ja-JP" dirty="0" smtClean="0"/>
              <a:t>0x00001e18 &lt;getprofile+273&gt;:    ret </a:t>
            </a:r>
            <a:endParaRPr lang="ja-JP" altLang="en-US" dirty="0"/>
          </a:p>
        </p:txBody>
      </p:sp>
      <p:pic>
        <p:nvPicPr>
          <p:cNvPr id="6" name="Picture 2"/>
          <p:cNvPicPr>
            <a:picLocks noChangeAspect="1" noChangeArrowheads="1"/>
          </p:cNvPicPr>
          <p:nvPr/>
        </p:nvPicPr>
        <p:blipFill>
          <a:blip r:embed="rId2" cstate="print"/>
          <a:srcRect/>
          <a:stretch>
            <a:fillRect/>
          </a:stretch>
        </p:blipFill>
        <p:spPr bwMode="auto">
          <a:xfrm>
            <a:off x="5652120" y="2780928"/>
            <a:ext cx="2984079" cy="2736304"/>
          </a:xfrm>
          <a:prstGeom prst="rect">
            <a:avLst/>
          </a:prstGeom>
          <a:noFill/>
          <a:ln w="9525">
            <a:noFill/>
            <a:miter lim="800000"/>
            <a:headEnd/>
            <a:tailEnd/>
          </a:ln>
        </p:spPr>
      </p:pic>
      <p:cxnSp>
        <p:nvCxnSpPr>
          <p:cNvPr id="8" name="直線矢印コネクタ 7"/>
          <p:cNvCxnSpPr/>
          <p:nvPr/>
        </p:nvCxnSpPr>
        <p:spPr>
          <a:xfrm rot="5400000">
            <a:off x="-144524" y="2888940"/>
            <a:ext cx="936104" cy="15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p:nvPr/>
        </p:nvCxnSpPr>
        <p:spPr>
          <a:xfrm rot="5400000">
            <a:off x="-287746" y="5624450"/>
            <a:ext cx="1224136" cy="15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角丸四角形 10"/>
          <p:cNvSpPr/>
          <p:nvPr/>
        </p:nvSpPr>
        <p:spPr>
          <a:xfrm>
            <a:off x="5652120" y="4149080"/>
            <a:ext cx="3096344" cy="2880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リーフォーム 11"/>
          <p:cNvSpPr/>
          <p:nvPr/>
        </p:nvSpPr>
        <p:spPr>
          <a:xfrm>
            <a:off x="110613" y="3566652"/>
            <a:ext cx="317090" cy="2627671"/>
          </a:xfrm>
          <a:custGeom>
            <a:avLst/>
            <a:gdLst>
              <a:gd name="connsiteX0" fmla="*/ 184355 w 317090"/>
              <a:gd name="connsiteY0" fmla="*/ 2627671 h 2627671"/>
              <a:gd name="connsiteX1" fmla="*/ 22122 w 317090"/>
              <a:gd name="connsiteY1" fmla="*/ 430161 h 2627671"/>
              <a:gd name="connsiteX2" fmla="*/ 317090 w 317090"/>
              <a:gd name="connsiteY2" fmla="*/ 46703 h 2627671"/>
            </a:gdLst>
            <a:ahLst/>
            <a:cxnLst>
              <a:cxn ang="0">
                <a:pos x="connsiteX0" y="connsiteY0"/>
              </a:cxn>
              <a:cxn ang="0">
                <a:pos x="connsiteX1" y="connsiteY1"/>
              </a:cxn>
              <a:cxn ang="0">
                <a:pos x="connsiteX2" y="connsiteY2"/>
              </a:cxn>
            </a:cxnLst>
            <a:rect l="l" t="t" r="r" b="b"/>
            <a:pathLst>
              <a:path w="317090" h="2627671">
                <a:moveTo>
                  <a:pt x="184355" y="2627671"/>
                </a:moveTo>
                <a:cubicBezTo>
                  <a:pt x="92177" y="1743996"/>
                  <a:pt x="0" y="860322"/>
                  <a:pt x="22122" y="430161"/>
                </a:cubicBezTo>
                <a:cubicBezTo>
                  <a:pt x="44244" y="0"/>
                  <a:pt x="180667" y="23351"/>
                  <a:pt x="317090" y="46703"/>
                </a:cubicBezTo>
              </a:path>
            </a:pathLst>
          </a:custGeom>
          <a:ln>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前回の課題の補足</a:t>
            </a:r>
            <a:endParaRPr kumimoji="1" lang="ja-JP" altLang="en-US" dirty="0"/>
          </a:p>
        </p:txBody>
      </p:sp>
      <p:sp>
        <p:nvSpPr>
          <p:cNvPr id="3" name="コンテンツ プレースホルダ 2"/>
          <p:cNvSpPr>
            <a:spLocks noGrp="1"/>
          </p:cNvSpPr>
          <p:nvPr>
            <p:ph idx="1"/>
          </p:nvPr>
        </p:nvSpPr>
        <p:spPr>
          <a:xfrm>
            <a:off x="457200" y="1600200"/>
            <a:ext cx="4762872" cy="4997152"/>
          </a:xfrm>
        </p:spPr>
        <p:txBody>
          <a:bodyPr>
            <a:normAutofit fontScale="62500" lnSpcReduction="20000"/>
          </a:bodyPr>
          <a:lstStyle/>
          <a:p>
            <a:r>
              <a:rPr kumimoji="1" lang="ja-JP" altLang="en-US" sz="3800" b="1" dirty="0" smtClean="0"/>
              <a:t>みんなが戸惑っていたところ</a:t>
            </a:r>
            <a:r>
              <a:rPr kumimoji="1" lang="en-US" altLang="ja-JP" sz="3800" b="1" dirty="0" smtClean="0"/>
              <a:t/>
            </a:r>
            <a:br>
              <a:rPr kumimoji="1" lang="en-US" altLang="ja-JP" sz="3800" b="1" dirty="0" smtClean="0"/>
            </a:br>
            <a:r>
              <a:rPr kumimoji="1" lang="ja-JP" altLang="en-US" sz="3800" b="1" dirty="0" smtClean="0"/>
              <a:t>（その</a:t>
            </a:r>
            <a:r>
              <a:rPr lang="en-US" altLang="ja-JP" sz="3800" b="1" dirty="0" smtClean="0"/>
              <a:t>1</a:t>
            </a:r>
            <a:r>
              <a:rPr lang="ja-JP" altLang="en-US" sz="3800" b="1" dirty="0"/>
              <a:t>）</a:t>
            </a:r>
            <a:endParaRPr kumimoji="1" lang="en-US" altLang="ja-JP" sz="3800" b="1" dirty="0" smtClean="0"/>
          </a:p>
          <a:p>
            <a:endParaRPr lang="en-US" altLang="ja-JP" dirty="0"/>
          </a:p>
          <a:p>
            <a:endParaRPr kumimoji="1" lang="en-US" altLang="ja-JP" dirty="0" smtClean="0"/>
          </a:p>
          <a:p>
            <a:endParaRPr lang="en-US" altLang="ja-JP" dirty="0"/>
          </a:p>
          <a:p>
            <a:pPr>
              <a:buNone/>
            </a:pPr>
            <a:endParaRPr lang="en-US" altLang="ja-JP" dirty="0"/>
          </a:p>
          <a:p>
            <a:r>
              <a:rPr kumimoji="1" lang="ja-JP" altLang="en-US" sz="3400" dirty="0" smtClean="0"/>
              <a:t>テキストセグメント，データセグメントの各関数，変数のアドレスはプログラム起動時に決まり，変更されることはない．</a:t>
            </a:r>
            <a:endParaRPr kumimoji="1" lang="en-US" altLang="ja-JP" sz="3400" dirty="0" smtClean="0"/>
          </a:p>
          <a:p>
            <a:r>
              <a:rPr lang="ja-JP" altLang="en-US" sz="3400" dirty="0"/>
              <a:t>ヒープ領域</a:t>
            </a:r>
            <a:r>
              <a:rPr lang="ja-JP" altLang="en-US" sz="3400" dirty="0" smtClean="0"/>
              <a:t>とスタック領域はプログラムの実行調教に応じて変化する</a:t>
            </a:r>
            <a:endParaRPr lang="en-US" altLang="ja-JP" sz="3400" dirty="0" smtClean="0"/>
          </a:p>
          <a:p>
            <a:pPr lvl="1"/>
            <a:r>
              <a:rPr kumimoji="1" lang="ja-JP" altLang="en-US" sz="2900" dirty="0"/>
              <a:t>一度</a:t>
            </a:r>
            <a:r>
              <a:rPr kumimoji="1" lang="ja-JP" altLang="en-US" sz="2900" dirty="0" smtClean="0"/>
              <a:t>割り当てられた</a:t>
            </a:r>
            <a:r>
              <a:rPr kumimoji="1" lang="ja-JP" altLang="en-US" sz="2900" dirty="0"/>
              <a:t>領域</a:t>
            </a:r>
            <a:r>
              <a:rPr kumimoji="1" lang="ja-JP" altLang="en-US" sz="2900" dirty="0" smtClean="0"/>
              <a:t>が移動することはない</a:t>
            </a:r>
            <a:endParaRPr kumimoji="1" lang="en-US" altLang="ja-JP" sz="2900" dirty="0" smtClean="0"/>
          </a:p>
          <a:p>
            <a:pPr lvl="1"/>
            <a:r>
              <a:rPr lang="ja-JP" altLang="en-US" sz="2900" dirty="0"/>
              <a:t>ヒープ領域</a:t>
            </a:r>
            <a:r>
              <a:rPr lang="ja-JP" altLang="en-US" sz="2900" dirty="0" smtClean="0"/>
              <a:t>は</a:t>
            </a:r>
            <a:r>
              <a:rPr lang="en-US" altLang="ja-JP" sz="2900" dirty="0" err="1" smtClean="0"/>
              <a:t>malloc</a:t>
            </a:r>
            <a:r>
              <a:rPr lang="ja-JP" altLang="en-US" sz="2900" dirty="0" smtClean="0"/>
              <a:t>が実行されたとき</a:t>
            </a:r>
            <a:endParaRPr lang="en-US" altLang="ja-JP" sz="2900" dirty="0" smtClean="0"/>
          </a:p>
          <a:p>
            <a:pPr lvl="1"/>
            <a:r>
              <a:rPr kumimoji="1" lang="ja-JP" altLang="en-US" sz="2900" dirty="0"/>
              <a:t>スタック領域</a:t>
            </a:r>
            <a:r>
              <a:rPr kumimoji="1" lang="ja-JP" altLang="en-US" sz="2900" dirty="0" smtClean="0"/>
              <a:t>は関数が呼び出されたり</a:t>
            </a:r>
            <a:r>
              <a:rPr kumimoji="1" lang="en-US" altLang="ja-JP" sz="2900" dirty="0" smtClean="0"/>
              <a:t/>
            </a:r>
            <a:br>
              <a:rPr kumimoji="1" lang="en-US" altLang="ja-JP" sz="2900" dirty="0" smtClean="0"/>
            </a:br>
            <a:r>
              <a:rPr kumimoji="1" lang="ja-JP" altLang="en-US" sz="2900" dirty="0" smtClean="0"/>
              <a:t>関数の実行が終わった時</a:t>
            </a:r>
            <a:endParaRPr kumimoji="1" lang="ja-JP" altLang="en-US" sz="2900" dirty="0"/>
          </a:p>
        </p:txBody>
      </p:sp>
      <p:pic>
        <p:nvPicPr>
          <p:cNvPr id="4" name="Picture 2"/>
          <p:cNvPicPr>
            <a:picLocks noChangeAspect="1" noChangeArrowheads="1"/>
          </p:cNvPicPr>
          <p:nvPr/>
        </p:nvPicPr>
        <p:blipFill>
          <a:blip r:embed="rId2" cstate="print"/>
          <a:srcRect/>
          <a:stretch>
            <a:fillRect/>
          </a:stretch>
        </p:blipFill>
        <p:spPr bwMode="auto">
          <a:xfrm>
            <a:off x="4949932" y="1556792"/>
            <a:ext cx="4194068" cy="4925144"/>
          </a:xfrm>
          <a:prstGeom prst="rect">
            <a:avLst/>
          </a:prstGeom>
          <a:noFill/>
          <a:ln w="9525">
            <a:noFill/>
            <a:miter lim="800000"/>
            <a:headEnd/>
            <a:tailEnd/>
          </a:ln>
        </p:spPr>
      </p:pic>
      <p:sp>
        <p:nvSpPr>
          <p:cNvPr id="5" name="テキスト ボックス 4"/>
          <p:cNvSpPr txBox="1"/>
          <p:nvPr/>
        </p:nvSpPr>
        <p:spPr>
          <a:xfrm>
            <a:off x="683568" y="2258869"/>
            <a:ext cx="4032448" cy="95410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kumimoji="1" lang="en-US" altLang="ja-JP" sz="2800" dirty="0" smtClean="0"/>
              <a:t>Step1</a:t>
            </a:r>
            <a:r>
              <a:rPr kumimoji="1" lang="ja-JP" altLang="en-US" sz="2800" dirty="0" smtClean="0"/>
              <a:t>と</a:t>
            </a:r>
            <a:r>
              <a:rPr kumimoji="1" lang="en-US" altLang="ja-JP" sz="2800" dirty="0" smtClean="0"/>
              <a:t>Step2</a:t>
            </a:r>
            <a:r>
              <a:rPr kumimoji="1" lang="ja-JP" altLang="en-US" sz="2800" dirty="0" smtClean="0"/>
              <a:t>ではどこが変わるの？</a:t>
            </a:r>
            <a:endParaRPr kumimoji="1" lang="ja-JP" altLang="en-US" sz="2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攻撃：リターンアドレスを書き換える</a:t>
            </a:r>
            <a:endParaRPr kumimoji="1" lang="ja-JP" altLang="en-US" dirty="0"/>
          </a:p>
        </p:txBody>
      </p:sp>
      <p:sp>
        <p:nvSpPr>
          <p:cNvPr id="3" name="コンテンツ プレースホルダ 2"/>
          <p:cNvSpPr>
            <a:spLocks noGrp="1"/>
          </p:cNvSpPr>
          <p:nvPr>
            <p:ph idx="1"/>
          </p:nvPr>
        </p:nvSpPr>
        <p:spPr/>
        <p:txBody>
          <a:bodyPr/>
          <a:lstStyle/>
          <a:p>
            <a:endParaRPr kumimoji="1" lang="ja-JP" altLang="en-US" dirty="0"/>
          </a:p>
        </p:txBody>
      </p:sp>
      <p:cxnSp>
        <p:nvCxnSpPr>
          <p:cNvPr id="4" name="直線矢印コネクタ 3"/>
          <p:cNvCxnSpPr/>
          <p:nvPr/>
        </p:nvCxnSpPr>
        <p:spPr>
          <a:xfrm rot="5400000">
            <a:off x="3402124" y="2248324"/>
            <a:ext cx="936104" cy="15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 name="直線矢印コネクタ 4"/>
          <p:cNvCxnSpPr/>
          <p:nvPr/>
        </p:nvCxnSpPr>
        <p:spPr>
          <a:xfrm rot="5400000">
            <a:off x="3114886" y="4184290"/>
            <a:ext cx="1512168" cy="15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正方形/長方形 6"/>
          <p:cNvSpPr/>
          <p:nvPr/>
        </p:nvSpPr>
        <p:spPr>
          <a:xfrm>
            <a:off x="3942184" y="1420232"/>
            <a:ext cx="5688632" cy="1754326"/>
          </a:xfrm>
          <a:prstGeom prst="rect">
            <a:avLst/>
          </a:prstGeom>
        </p:spPr>
        <p:txBody>
          <a:bodyPr wrap="square">
            <a:spAutoFit/>
          </a:bodyPr>
          <a:lstStyle/>
          <a:p>
            <a:r>
              <a:rPr lang="en-US" altLang="ja-JP" dirty="0" smtClean="0"/>
              <a:t>(</a:t>
            </a:r>
            <a:r>
              <a:rPr lang="en-US" altLang="ja-JP" dirty="0" err="1" smtClean="0"/>
              <a:t>gdb</a:t>
            </a:r>
            <a:r>
              <a:rPr lang="en-US" altLang="ja-JP" dirty="0" smtClean="0"/>
              <a:t>) </a:t>
            </a:r>
            <a:r>
              <a:rPr lang="en-US" altLang="ja-JP" dirty="0" err="1" smtClean="0"/>
              <a:t>disas</a:t>
            </a:r>
            <a:r>
              <a:rPr lang="en-US" altLang="ja-JP" dirty="0" smtClean="0"/>
              <a:t> main</a:t>
            </a:r>
          </a:p>
          <a:p>
            <a:r>
              <a:rPr lang="en-US" altLang="ja-JP" dirty="0" smtClean="0"/>
              <a:t>0x00001e5c &lt;main+0&gt;:    push   %</a:t>
            </a:r>
            <a:r>
              <a:rPr lang="en-US" altLang="ja-JP" dirty="0" err="1" smtClean="0"/>
              <a:t>ebp</a:t>
            </a:r>
            <a:endParaRPr lang="en-US" altLang="ja-JP" dirty="0" smtClean="0"/>
          </a:p>
          <a:p>
            <a:r>
              <a:rPr lang="en-US" altLang="ja-JP" dirty="0" smtClean="0"/>
              <a:t>…</a:t>
            </a:r>
          </a:p>
          <a:p>
            <a:r>
              <a:rPr lang="en-US" altLang="ja-JP" dirty="0" smtClean="0"/>
              <a:t>0x00001e62 &lt;main+6&gt;:    </a:t>
            </a:r>
            <a:r>
              <a:rPr lang="en-US" altLang="ja-JP" dirty="0" err="1" smtClean="0"/>
              <a:t>movl</a:t>
            </a:r>
            <a:r>
              <a:rPr lang="en-US" altLang="ja-JP" dirty="0" smtClean="0"/>
              <a:t>   $0x11111111,(%</a:t>
            </a:r>
            <a:r>
              <a:rPr lang="en-US" altLang="ja-JP" dirty="0" err="1" smtClean="0"/>
              <a:t>esp</a:t>
            </a:r>
            <a:r>
              <a:rPr lang="en-US" altLang="ja-JP" dirty="0" smtClean="0"/>
              <a:t>)</a:t>
            </a:r>
          </a:p>
          <a:p>
            <a:r>
              <a:rPr lang="en-US" altLang="ja-JP" dirty="0" smtClean="0"/>
              <a:t>0x00001e69 &lt;main+13&gt;:   call   0x1d07 &lt;</a:t>
            </a:r>
            <a:r>
              <a:rPr lang="en-US" altLang="ja-JP" dirty="0" err="1" smtClean="0"/>
              <a:t>getprofile</a:t>
            </a:r>
            <a:r>
              <a:rPr lang="en-US" altLang="ja-JP" dirty="0" smtClean="0"/>
              <a:t>&gt;</a:t>
            </a:r>
          </a:p>
          <a:p>
            <a:r>
              <a:rPr lang="en-US" altLang="ja-JP" dirty="0"/>
              <a:t>…</a:t>
            </a:r>
            <a:endParaRPr lang="ja-JP" altLang="en-US" dirty="0"/>
          </a:p>
        </p:txBody>
      </p:sp>
      <p:sp>
        <p:nvSpPr>
          <p:cNvPr id="8" name="正方形/長方形 7"/>
          <p:cNvSpPr/>
          <p:nvPr/>
        </p:nvSpPr>
        <p:spPr>
          <a:xfrm>
            <a:off x="3942184" y="2996952"/>
            <a:ext cx="5201816" cy="2031325"/>
          </a:xfrm>
          <a:prstGeom prst="rect">
            <a:avLst/>
          </a:prstGeom>
        </p:spPr>
        <p:txBody>
          <a:bodyPr wrap="square">
            <a:spAutoFit/>
          </a:bodyPr>
          <a:lstStyle/>
          <a:p>
            <a:r>
              <a:rPr lang="en-US" altLang="ja-JP" dirty="0" smtClean="0"/>
              <a:t>(</a:t>
            </a:r>
            <a:r>
              <a:rPr lang="en-US" altLang="ja-JP" dirty="0" err="1" smtClean="0"/>
              <a:t>gdb</a:t>
            </a:r>
            <a:r>
              <a:rPr lang="en-US" altLang="ja-JP" dirty="0" smtClean="0"/>
              <a:t>) </a:t>
            </a:r>
            <a:r>
              <a:rPr lang="en-US" altLang="ja-JP" dirty="0" err="1" smtClean="0"/>
              <a:t>disas</a:t>
            </a:r>
            <a:r>
              <a:rPr lang="en-US" altLang="ja-JP" dirty="0" smtClean="0"/>
              <a:t> </a:t>
            </a:r>
            <a:r>
              <a:rPr lang="en-US" altLang="ja-JP" dirty="0" err="1" smtClean="0"/>
              <a:t>getprofile</a:t>
            </a:r>
            <a:endParaRPr lang="en-US" altLang="ja-JP" dirty="0" smtClean="0"/>
          </a:p>
          <a:p>
            <a:r>
              <a:rPr lang="en-US" altLang="ja-JP" dirty="0" smtClean="0"/>
              <a:t>Dump of assembler code for function </a:t>
            </a:r>
            <a:r>
              <a:rPr lang="en-US" altLang="ja-JP" dirty="0" err="1" smtClean="0"/>
              <a:t>getprofile</a:t>
            </a:r>
            <a:r>
              <a:rPr lang="en-US" altLang="ja-JP" dirty="0" smtClean="0"/>
              <a:t>:</a:t>
            </a:r>
          </a:p>
          <a:p>
            <a:r>
              <a:rPr lang="en-US" altLang="ja-JP" dirty="0" smtClean="0"/>
              <a:t>0x00001d07 &lt;getprofile+0&gt;:      push   %</a:t>
            </a:r>
            <a:r>
              <a:rPr lang="en-US" altLang="ja-JP" dirty="0" err="1" smtClean="0"/>
              <a:t>ebp</a:t>
            </a:r>
            <a:endParaRPr lang="en-US" altLang="ja-JP" dirty="0" smtClean="0"/>
          </a:p>
          <a:p>
            <a:r>
              <a:rPr lang="en-US" altLang="ja-JP" dirty="0" smtClean="0"/>
              <a:t>…</a:t>
            </a:r>
          </a:p>
          <a:p>
            <a:r>
              <a:rPr lang="en-US" altLang="ja-JP" dirty="0" smtClean="0"/>
              <a:t>0x00001e16 &lt;getprofile+271&gt;:    pop    %</a:t>
            </a:r>
            <a:r>
              <a:rPr lang="en-US" altLang="ja-JP" dirty="0" err="1" smtClean="0"/>
              <a:t>ebx</a:t>
            </a:r>
            <a:endParaRPr lang="en-US" altLang="ja-JP" dirty="0" smtClean="0"/>
          </a:p>
          <a:p>
            <a:r>
              <a:rPr lang="en-US" altLang="ja-JP" dirty="0" smtClean="0"/>
              <a:t>0x00001e17 &lt;getprofile+272&gt;:    leave  </a:t>
            </a:r>
          </a:p>
          <a:p>
            <a:r>
              <a:rPr lang="en-US" altLang="ja-JP" dirty="0" smtClean="0"/>
              <a:t>0x00001e18 &lt;getprofile+273&gt;:    ret </a:t>
            </a:r>
            <a:endParaRPr lang="ja-JP" altLang="en-US" dirty="0"/>
          </a:p>
        </p:txBody>
      </p:sp>
      <p:sp>
        <p:nvSpPr>
          <p:cNvPr id="9" name="正方形/長方形 8"/>
          <p:cNvSpPr/>
          <p:nvPr/>
        </p:nvSpPr>
        <p:spPr>
          <a:xfrm>
            <a:off x="3942184" y="5380672"/>
            <a:ext cx="4572000" cy="1477328"/>
          </a:xfrm>
          <a:prstGeom prst="rect">
            <a:avLst/>
          </a:prstGeom>
        </p:spPr>
        <p:txBody>
          <a:bodyPr>
            <a:spAutoFit/>
          </a:bodyPr>
          <a:lstStyle/>
          <a:p>
            <a:r>
              <a:rPr lang="en-US" altLang="ja-JP" dirty="0" smtClean="0"/>
              <a:t>(</a:t>
            </a:r>
            <a:r>
              <a:rPr lang="en-US" altLang="ja-JP" dirty="0" err="1" smtClean="0"/>
              <a:t>gdb</a:t>
            </a:r>
            <a:r>
              <a:rPr lang="en-US" altLang="ja-JP" dirty="0" smtClean="0"/>
              <a:t>) </a:t>
            </a:r>
            <a:r>
              <a:rPr lang="en-US" altLang="ja-JP" dirty="0" err="1" smtClean="0"/>
              <a:t>disas</a:t>
            </a:r>
            <a:r>
              <a:rPr lang="en-US" altLang="ja-JP" dirty="0" smtClean="0"/>
              <a:t> hello </a:t>
            </a:r>
          </a:p>
          <a:p>
            <a:r>
              <a:rPr lang="en-US" altLang="ja-JP" dirty="0" smtClean="0"/>
              <a:t>Dump of assembler code for function hello:</a:t>
            </a:r>
          </a:p>
          <a:p>
            <a:r>
              <a:rPr lang="en-US" altLang="ja-JP" dirty="0" smtClean="0"/>
              <a:t>0x00001e19 &lt;hello+0&gt;:   push   %</a:t>
            </a:r>
            <a:r>
              <a:rPr lang="en-US" altLang="ja-JP" dirty="0" err="1" smtClean="0"/>
              <a:t>ebp</a:t>
            </a:r>
            <a:endParaRPr lang="en-US" altLang="ja-JP" dirty="0" smtClean="0"/>
          </a:p>
          <a:p>
            <a:r>
              <a:rPr lang="en-US" altLang="ja-JP" dirty="0" smtClean="0"/>
              <a:t>0x00001e1a &lt;hello+1&gt;:   </a:t>
            </a:r>
            <a:r>
              <a:rPr lang="en-US" altLang="ja-JP" dirty="0" err="1" smtClean="0"/>
              <a:t>mov</a:t>
            </a:r>
            <a:r>
              <a:rPr lang="en-US" altLang="ja-JP" dirty="0" smtClean="0"/>
              <a:t>    %</a:t>
            </a:r>
            <a:r>
              <a:rPr lang="en-US" altLang="ja-JP" dirty="0" err="1" smtClean="0"/>
              <a:t>esp,%ebp</a:t>
            </a:r>
            <a:endParaRPr lang="en-US" altLang="ja-JP" dirty="0" smtClean="0"/>
          </a:p>
          <a:p>
            <a:r>
              <a:rPr lang="en-US" altLang="ja-JP" dirty="0" smtClean="0"/>
              <a:t>0x00001e1c &lt;hello+3&gt;:   push   %</a:t>
            </a:r>
            <a:r>
              <a:rPr lang="en-US" altLang="ja-JP" dirty="0" err="1" smtClean="0"/>
              <a:t>ebx</a:t>
            </a:r>
            <a:endParaRPr lang="ja-JP" altLang="en-US" dirty="0"/>
          </a:p>
        </p:txBody>
      </p:sp>
      <p:pic>
        <p:nvPicPr>
          <p:cNvPr id="11" name="Picture 2"/>
          <p:cNvPicPr>
            <a:picLocks noChangeAspect="1" noChangeArrowheads="1"/>
          </p:cNvPicPr>
          <p:nvPr/>
        </p:nvPicPr>
        <p:blipFill>
          <a:blip r:embed="rId2" cstate="print"/>
          <a:srcRect/>
          <a:stretch>
            <a:fillRect/>
          </a:stretch>
        </p:blipFill>
        <p:spPr bwMode="auto">
          <a:xfrm>
            <a:off x="170297" y="2780928"/>
            <a:ext cx="2984079" cy="2736304"/>
          </a:xfrm>
          <a:prstGeom prst="rect">
            <a:avLst/>
          </a:prstGeom>
          <a:noFill/>
          <a:ln w="9525">
            <a:noFill/>
            <a:miter lim="800000"/>
            <a:headEnd/>
            <a:tailEnd/>
          </a:ln>
        </p:spPr>
      </p:pic>
      <p:sp>
        <p:nvSpPr>
          <p:cNvPr id="12" name="角丸四角形 11"/>
          <p:cNvSpPr/>
          <p:nvPr/>
        </p:nvSpPr>
        <p:spPr>
          <a:xfrm>
            <a:off x="170297" y="4149080"/>
            <a:ext cx="3096344" cy="2880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880221" y="4077072"/>
            <a:ext cx="2530436" cy="369332"/>
          </a:xfrm>
          <a:prstGeom prst="rect">
            <a:avLst/>
          </a:prstGeom>
        </p:spPr>
        <p:style>
          <a:lnRef idx="1">
            <a:schemeClr val="accent4"/>
          </a:lnRef>
          <a:fillRef idx="3">
            <a:schemeClr val="accent4"/>
          </a:fillRef>
          <a:effectRef idx="2">
            <a:schemeClr val="accent4"/>
          </a:effectRef>
          <a:fontRef idx="minor">
            <a:schemeClr val="lt1"/>
          </a:fontRef>
        </p:style>
        <p:txBody>
          <a:bodyPr wrap="none" rtlCol="0">
            <a:spAutoFit/>
          </a:bodyPr>
          <a:lstStyle/>
          <a:p>
            <a:r>
              <a:rPr kumimoji="1" lang="en-US" altLang="ja-JP" dirty="0" smtClean="0"/>
              <a:t>return </a:t>
            </a:r>
            <a:r>
              <a:rPr kumimoji="1" lang="en-US" altLang="ja-JP" dirty="0" err="1" smtClean="0"/>
              <a:t>addr</a:t>
            </a:r>
            <a:r>
              <a:rPr kumimoji="1" lang="en-US" altLang="ja-JP" dirty="0" smtClean="0"/>
              <a:t>: 0x00001e19</a:t>
            </a:r>
            <a:endParaRPr kumimoji="1" lang="ja-JP" altLang="en-US" dirty="0"/>
          </a:p>
        </p:txBody>
      </p:sp>
      <p:sp>
        <p:nvSpPr>
          <p:cNvPr id="14" name="フリーフォーム 13"/>
          <p:cNvSpPr/>
          <p:nvPr/>
        </p:nvSpPr>
        <p:spPr>
          <a:xfrm>
            <a:off x="3662177" y="4907744"/>
            <a:ext cx="261751" cy="1185551"/>
          </a:xfrm>
          <a:custGeom>
            <a:avLst/>
            <a:gdLst>
              <a:gd name="connsiteX0" fmla="*/ 208936 w 312174"/>
              <a:gd name="connsiteY0" fmla="*/ 0 h 988142"/>
              <a:gd name="connsiteX1" fmla="*/ 17206 w 312174"/>
              <a:gd name="connsiteY1" fmla="*/ 412955 h 988142"/>
              <a:gd name="connsiteX2" fmla="*/ 312174 w 312174"/>
              <a:gd name="connsiteY2" fmla="*/ 988142 h 988142"/>
            </a:gdLst>
            <a:ahLst/>
            <a:cxnLst>
              <a:cxn ang="0">
                <a:pos x="connsiteX0" y="connsiteY0"/>
              </a:cxn>
              <a:cxn ang="0">
                <a:pos x="connsiteX1" y="connsiteY1"/>
              </a:cxn>
              <a:cxn ang="0">
                <a:pos x="connsiteX2" y="connsiteY2"/>
              </a:cxn>
            </a:cxnLst>
            <a:rect l="l" t="t" r="r" b="b"/>
            <a:pathLst>
              <a:path w="312174" h="988142">
                <a:moveTo>
                  <a:pt x="208936" y="0"/>
                </a:moveTo>
                <a:cubicBezTo>
                  <a:pt x="104468" y="124132"/>
                  <a:pt x="0" y="248265"/>
                  <a:pt x="17206" y="412955"/>
                </a:cubicBezTo>
                <a:cubicBezTo>
                  <a:pt x="34412" y="577645"/>
                  <a:pt x="173293" y="782893"/>
                  <a:pt x="312174" y="988142"/>
                </a:cubicBezTo>
              </a:path>
            </a:pathLst>
          </a:custGeom>
          <a:ln w="38100">
            <a:solidFill>
              <a:srgbClr val="7030A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5" name="テキスト ボックス 14"/>
          <p:cNvSpPr txBox="1"/>
          <p:nvPr/>
        </p:nvSpPr>
        <p:spPr>
          <a:xfrm>
            <a:off x="395536" y="1628800"/>
            <a:ext cx="3096344" cy="95410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ja-JP" altLang="en-US" sz="2800" dirty="0"/>
              <a:t>リターンアドレスを書き換える</a:t>
            </a:r>
            <a:r>
              <a:rPr lang="ja-JP" altLang="en-US" sz="2800" dirty="0" smtClean="0"/>
              <a:t>と</a:t>
            </a:r>
            <a:r>
              <a:rPr lang="en-US" altLang="ja-JP" sz="2800" dirty="0" smtClean="0"/>
              <a:t>…</a:t>
            </a:r>
            <a:r>
              <a:rPr lang="ja-JP" altLang="en-US" sz="2800" dirty="0" smtClean="0"/>
              <a:t>？</a:t>
            </a:r>
            <a:endParaRPr kumimoji="1" lang="ja-JP" altLang="en-US" sz="2800" dirty="0"/>
          </a:p>
        </p:txBody>
      </p:sp>
      <p:sp>
        <p:nvSpPr>
          <p:cNvPr id="17" name="テキスト ボックス 16"/>
          <p:cNvSpPr txBox="1"/>
          <p:nvPr/>
        </p:nvSpPr>
        <p:spPr>
          <a:xfrm>
            <a:off x="3926029" y="5013176"/>
            <a:ext cx="5015668" cy="369332"/>
          </a:xfrm>
          <a:prstGeom prst="rect">
            <a:avLst/>
          </a:prstGeom>
        </p:spPr>
        <p:style>
          <a:lnRef idx="1">
            <a:schemeClr val="accent4"/>
          </a:lnRef>
          <a:fillRef idx="3">
            <a:schemeClr val="accent4"/>
          </a:fillRef>
          <a:effectRef idx="2">
            <a:schemeClr val="accent4"/>
          </a:effectRef>
          <a:fontRef idx="minor">
            <a:schemeClr val="lt1"/>
          </a:fontRef>
        </p:style>
        <p:txBody>
          <a:bodyPr wrap="none" rtlCol="0">
            <a:spAutoFit/>
          </a:bodyPr>
          <a:lstStyle/>
          <a:p>
            <a:r>
              <a:rPr lang="en-US" altLang="ja-JP" dirty="0" err="1" smtClean="0"/>
              <a:t>getprofile</a:t>
            </a:r>
            <a:r>
              <a:rPr lang="ja-JP" altLang="en-US" dirty="0" smtClean="0"/>
              <a:t>実行後に実行する命令文が変わっちゃう</a:t>
            </a:r>
            <a:endParaRPr kumimoji="1" lang="ja-JP" altLang="en-US" dirty="0"/>
          </a:p>
        </p:txBody>
      </p:sp>
      <p:sp>
        <p:nvSpPr>
          <p:cNvPr id="18" name="角丸四角形吹き出し 17"/>
          <p:cNvSpPr/>
          <p:nvPr/>
        </p:nvSpPr>
        <p:spPr>
          <a:xfrm>
            <a:off x="251520" y="5877272"/>
            <a:ext cx="3312368" cy="792088"/>
          </a:xfrm>
          <a:prstGeom prst="wedgeRoundRectCallout">
            <a:avLst>
              <a:gd name="adj1" fmla="val 62201"/>
              <a:gd name="adj2" fmla="val -4400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t>悪さをするプログラム</a:t>
            </a:r>
            <a:endParaRPr kumimoji="1" lang="ja-JP" altLang="en-US"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どうやってリターンアドレスを</a:t>
            </a:r>
            <a:r>
              <a:rPr kumimoji="1" lang="en-US" altLang="ja-JP" dirty="0" smtClean="0"/>
              <a:t/>
            </a:r>
            <a:br>
              <a:rPr kumimoji="1" lang="en-US" altLang="ja-JP" dirty="0" smtClean="0"/>
            </a:br>
            <a:r>
              <a:rPr kumimoji="1" lang="ja-JP" altLang="en-US" dirty="0" smtClean="0"/>
              <a:t>書き換える？</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バッファオーバーフローを利用する</a:t>
            </a:r>
            <a:endParaRPr kumimoji="1" lang="ja-JP" altLang="en-US" dirty="0"/>
          </a:p>
        </p:txBody>
      </p:sp>
      <p:pic>
        <p:nvPicPr>
          <p:cNvPr id="4" name="Picture 2"/>
          <p:cNvPicPr>
            <a:picLocks noChangeAspect="1" noChangeArrowheads="1"/>
          </p:cNvPicPr>
          <p:nvPr/>
        </p:nvPicPr>
        <p:blipFill>
          <a:blip r:embed="rId2" cstate="print"/>
          <a:srcRect/>
          <a:stretch>
            <a:fillRect/>
          </a:stretch>
        </p:blipFill>
        <p:spPr bwMode="auto">
          <a:xfrm>
            <a:off x="2627784" y="2348880"/>
            <a:ext cx="4004949" cy="3672408"/>
          </a:xfrm>
          <a:prstGeom prst="rect">
            <a:avLst/>
          </a:prstGeom>
          <a:noFill/>
          <a:ln w="9525">
            <a:noFill/>
            <a:miter lim="800000"/>
            <a:headEnd/>
            <a:tailEnd/>
          </a:ln>
        </p:spPr>
      </p:pic>
      <p:sp>
        <p:nvSpPr>
          <p:cNvPr id="5" name="正方形/長方形 4"/>
          <p:cNvSpPr/>
          <p:nvPr/>
        </p:nvSpPr>
        <p:spPr>
          <a:xfrm>
            <a:off x="3707904" y="2780928"/>
            <a:ext cx="2736304" cy="288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 name="直線コネクタ 5"/>
          <p:cNvCxnSpPr>
            <a:stCxn id="5" idx="0"/>
            <a:endCxn id="5" idx="2"/>
          </p:cNvCxnSpPr>
          <p:nvPr/>
        </p:nvCxnSpPr>
        <p:spPr>
          <a:xfrm rot="16200000" flipH="1">
            <a:off x="4932040" y="2924944"/>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rot="16200000" flipH="1">
            <a:off x="4211960" y="2924945"/>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rot="16200000" flipH="1">
            <a:off x="5580112" y="2924945"/>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 name="正方形/長方形 8"/>
          <p:cNvSpPr/>
          <p:nvPr/>
        </p:nvSpPr>
        <p:spPr>
          <a:xfrm>
            <a:off x="3707904" y="3068959"/>
            <a:ext cx="2736304" cy="288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 name="直線コネクタ 9"/>
          <p:cNvCxnSpPr>
            <a:stCxn id="9" idx="0"/>
            <a:endCxn id="9" idx="2"/>
          </p:cNvCxnSpPr>
          <p:nvPr/>
        </p:nvCxnSpPr>
        <p:spPr>
          <a:xfrm rot="16200000" flipH="1">
            <a:off x="4932040" y="3212975"/>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rot="16200000" flipH="1">
            <a:off x="4211960" y="3212976"/>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rot="16200000" flipH="1">
            <a:off x="5580112" y="3212976"/>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3" name="正方形/長方形 12"/>
          <p:cNvSpPr/>
          <p:nvPr/>
        </p:nvSpPr>
        <p:spPr>
          <a:xfrm>
            <a:off x="3707904" y="3356993"/>
            <a:ext cx="2736304" cy="288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4" name="直線コネクタ 13"/>
          <p:cNvCxnSpPr>
            <a:stCxn id="13" idx="0"/>
            <a:endCxn id="13" idx="2"/>
          </p:cNvCxnSpPr>
          <p:nvPr/>
        </p:nvCxnSpPr>
        <p:spPr>
          <a:xfrm rot="16200000" flipH="1">
            <a:off x="4932040" y="3501009"/>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rot="16200000" flipH="1">
            <a:off x="4211960" y="3501010"/>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rot="16200000" flipH="1">
            <a:off x="5580112" y="3501010"/>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7" name="正方形/長方形 16"/>
          <p:cNvSpPr/>
          <p:nvPr/>
        </p:nvSpPr>
        <p:spPr>
          <a:xfrm>
            <a:off x="3707904" y="3645023"/>
            <a:ext cx="2736304" cy="28803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p:cNvCxnSpPr>
            <a:stCxn id="17" idx="0"/>
            <a:endCxn id="17" idx="2"/>
          </p:cNvCxnSpPr>
          <p:nvPr/>
        </p:nvCxnSpPr>
        <p:spPr>
          <a:xfrm rot="16200000" flipH="1">
            <a:off x="4932040" y="3789039"/>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rot="16200000" flipH="1">
            <a:off x="4211960" y="3789040"/>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rot="16200000" flipH="1">
            <a:off x="5580112" y="3789040"/>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攻撃のため</a:t>
            </a:r>
            <a:r>
              <a:rPr lang="ja-JP" altLang="en-US" dirty="0" smtClean="0"/>
              <a:t>の</a:t>
            </a:r>
            <a:r>
              <a:rPr lang="ja-JP" altLang="en-US" dirty="0"/>
              <a:t>入力</a:t>
            </a:r>
            <a:r>
              <a:rPr lang="ja-JP" altLang="en-US" dirty="0" smtClean="0"/>
              <a:t>データを生成するプログラム</a:t>
            </a:r>
            <a:endParaRPr kumimoji="1" lang="ja-JP" altLang="en-US" dirty="0"/>
          </a:p>
        </p:txBody>
      </p:sp>
      <p:sp>
        <p:nvSpPr>
          <p:cNvPr id="3" name="コンテンツ プレースホルダ 2"/>
          <p:cNvSpPr>
            <a:spLocks noGrp="1"/>
          </p:cNvSpPr>
          <p:nvPr>
            <p:ph idx="1"/>
          </p:nvPr>
        </p:nvSpPr>
        <p:spPr/>
        <p:txBody>
          <a:bodyPr/>
          <a:lstStyle/>
          <a:p>
            <a:endParaRPr kumimoji="1" lang="ja-JP" altLang="en-US"/>
          </a:p>
        </p:txBody>
      </p:sp>
      <p:pic>
        <p:nvPicPr>
          <p:cNvPr id="10242" name="Picture 2"/>
          <p:cNvPicPr>
            <a:picLocks noChangeAspect="1" noChangeArrowheads="1"/>
          </p:cNvPicPr>
          <p:nvPr/>
        </p:nvPicPr>
        <p:blipFill>
          <a:blip r:embed="rId2" cstate="print"/>
          <a:srcRect/>
          <a:stretch>
            <a:fillRect/>
          </a:stretch>
        </p:blipFill>
        <p:spPr bwMode="auto">
          <a:xfrm>
            <a:off x="1835696" y="1628799"/>
            <a:ext cx="5040560" cy="5084391"/>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実行の流れ</a:t>
            </a:r>
            <a:endParaRPr kumimoji="1" lang="ja-JP" altLang="en-US" dirty="0"/>
          </a:p>
        </p:txBody>
      </p:sp>
      <p:sp>
        <p:nvSpPr>
          <p:cNvPr id="3" name="コンテンツ プレースホルダ 2"/>
          <p:cNvSpPr>
            <a:spLocks noGrp="1"/>
          </p:cNvSpPr>
          <p:nvPr>
            <p:ph idx="1"/>
          </p:nvPr>
        </p:nvSpPr>
        <p:spPr/>
        <p:txBody>
          <a:bodyPr/>
          <a:lstStyle/>
          <a:p>
            <a:endParaRPr kumimoji="1" lang="ja-JP"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実行結果</a:t>
            </a:r>
            <a:endParaRPr kumimoji="1" lang="ja-JP" altLang="en-US" dirty="0"/>
          </a:p>
        </p:txBody>
      </p:sp>
      <p:sp>
        <p:nvSpPr>
          <p:cNvPr id="3" name="コンテンツ プレースホルダ 2"/>
          <p:cNvSpPr>
            <a:spLocks noGrp="1"/>
          </p:cNvSpPr>
          <p:nvPr>
            <p:ph idx="1"/>
          </p:nvPr>
        </p:nvSpPr>
        <p:spPr/>
        <p:txBody>
          <a:bodyPr/>
          <a:lstStyle/>
          <a:p>
            <a:endParaRPr kumimoji="1" lang="ja-JP" altLang="en-US" dirty="0"/>
          </a:p>
        </p:txBody>
      </p:sp>
      <p:pic>
        <p:nvPicPr>
          <p:cNvPr id="11267" name="Picture 3"/>
          <p:cNvPicPr>
            <a:picLocks noChangeAspect="1" noChangeArrowheads="1"/>
          </p:cNvPicPr>
          <p:nvPr/>
        </p:nvPicPr>
        <p:blipFill>
          <a:blip r:embed="rId2" cstate="print"/>
          <a:srcRect/>
          <a:stretch>
            <a:fillRect/>
          </a:stretch>
        </p:blipFill>
        <p:spPr bwMode="auto">
          <a:xfrm>
            <a:off x="1259632" y="1340768"/>
            <a:ext cx="6048672" cy="3672408"/>
          </a:xfrm>
          <a:prstGeom prst="rect">
            <a:avLst/>
          </a:prstGeom>
          <a:noFill/>
          <a:ln w="9525">
            <a:noFill/>
            <a:miter lim="800000"/>
            <a:headEnd/>
            <a:tailEnd/>
          </a:ln>
        </p:spPr>
      </p:pic>
      <p:pic>
        <p:nvPicPr>
          <p:cNvPr id="11268" name="Picture 4"/>
          <p:cNvPicPr>
            <a:picLocks noChangeAspect="1" noChangeArrowheads="1"/>
          </p:cNvPicPr>
          <p:nvPr/>
        </p:nvPicPr>
        <p:blipFill>
          <a:blip r:embed="rId3" cstate="print"/>
          <a:srcRect/>
          <a:stretch>
            <a:fillRect/>
          </a:stretch>
        </p:blipFill>
        <p:spPr bwMode="auto">
          <a:xfrm>
            <a:off x="1259632" y="4941168"/>
            <a:ext cx="5755026" cy="1556792"/>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こういう攻撃をされてしまう原因は</a:t>
            </a:r>
            <a:r>
              <a:rPr kumimoji="1" lang="en-US" altLang="ja-JP" dirty="0" err="1" smtClean="0"/>
              <a:t>scanf</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err="1" smtClean="0"/>
              <a:t>scanf</a:t>
            </a:r>
            <a:r>
              <a:rPr kumimoji="1" lang="ja-JP" altLang="en-US" dirty="0" smtClean="0"/>
              <a:t>は何文字でも受け入れてしまうから攻撃されてしまう</a:t>
            </a:r>
            <a:endParaRPr kumimoji="1" lang="en-US" altLang="ja-JP" dirty="0" smtClean="0"/>
          </a:p>
          <a:p>
            <a:r>
              <a:rPr lang="ja-JP" altLang="en-US" dirty="0"/>
              <a:t>入力するデータの長さを限定する</a:t>
            </a:r>
            <a:r>
              <a:rPr lang="ja-JP" altLang="en-US" dirty="0" smtClean="0"/>
              <a:t>ようにプログラムを書かなければいけない</a:t>
            </a:r>
            <a:endParaRPr lang="en-US" altLang="ja-JP" dirty="0" smtClean="0"/>
          </a:p>
          <a:p>
            <a:r>
              <a:rPr kumimoji="1" lang="ja-JP" altLang="en-US" dirty="0" smtClean="0"/>
              <a:t>→</a:t>
            </a:r>
            <a:r>
              <a:rPr kumimoji="1" lang="en-US" altLang="ja-JP" dirty="0" err="1" smtClean="0"/>
              <a:t>scanf</a:t>
            </a:r>
            <a:r>
              <a:rPr kumimoji="1" lang="ja-JP" altLang="en-US" dirty="0" smtClean="0"/>
              <a:t>の代わりに</a:t>
            </a:r>
            <a:r>
              <a:rPr kumimoji="1" lang="en-US" altLang="ja-JP" dirty="0" err="1" smtClean="0"/>
              <a:t>fgets</a:t>
            </a:r>
            <a:r>
              <a:rPr kumimoji="1" lang="ja-JP" altLang="en-US" dirty="0" smtClean="0"/>
              <a:t>を利用する</a:t>
            </a:r>
            <a:endParaRPr kumimoji="1" lang="ja-JP" altLang="en-US" dirty="0"/>
          </a:p>
        </p:txBody>
      </p:sp>
      <p:pic>
        <p:nvPicPr>
          <p:cNvPr id="12290" name="Picture 2"/>
          <p:cNvPicPr>
            <a:picLocks noChangeAspect="1" noChangeArrowheads="1"/>
          </p:cNvPicPr>
          <p:nvPr/>
        </p:nvPicPr>
        <p:blipFill>
          <a:blip r:embed="rId2" cstate="print"/>
          <a:srcRect/>
          <a:stretch>
            <a:fillRect/>
          </a:stretch>
        </p:blipFill>
        <p:spPr bwMode="auto">
          <a:xfrm>
            <a:off x="899592" y="5517232"/>
            <a:ext cx="6523925" cy="432048"/>
          </a:xfrm>
          <a:prstGeom prst="rect">
            <a:avLst/>
          </a:prstGeom>
          <a:noFill/>
          <a:ln w="9525">
            <a:noFill/>
            <a:miter lim="800000"/>
            <a:headEnd/>
            <a:tailEnd/>
          </a:ln>
        </p:spPr>
      </p:pic>
      <p:pic>
        <p:nvPicPr>
          <p:cNvPr id="12291" name="Picture 3"/>
          <p:cNvPicPr>
            <a:picLocks noChangeAspect="1" noChangeArrowheads="1"/>
          </p:cNvPicPr>
          <p:nvPr/>
        </p:nvPicPr>
        <p:blipFill>
          <a:blip r:embed="rId3" cstate="print"/>
          <a:srcRect/>
          <a:stretch>
            <a:fillRect/>
          </a:stretch>
        </p:blipFill>
        <p:spPr bwMode="auto">
          <a:xfrm>
            <a:off x="1043608" y="4653136"/>
            <a:ext cx="2831715" cy="792088"/>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安全でない関数と代替関数</a:t>
            </a:r>
            <a:endParaRPr kumimoji="1" lang="ja-JP" altLang="en-US" dirty="0"/>
          </a:p>
        </p:txBody>
      </p:sp>
      <p:sp>
        <p:nvSpPr>
          <p:cNvPr id="3" name="コンテンツ プレースホルダ 2"/>
          <p:cNvSpPr>
            <a:spLocks noGrp="1"/>
          </p:cNvSpPr>
          <p:nvPr>
            <p:ph idx="1"/>
          </p:nvPr>
        </p:nvSpPr>
        <p:spPr/>
        <p:txBody>
          <a:bodyPr/>
          <a:lstStyle/>
          <a:p>
            <a:endParaRPr kumimoji="1" lang="ja-JP" altLang="en-US"/>
          </a:p>
        </p:txBody>
      </p:sp>
      <p:pic>
        <p:nvPicPr>
          <p:cNvPr id="13314" name="Picture 2"/>
          <p:cNvPicPr>
            <a:picLocks noChangeAspect="1" noChangeArrowheads="1"/>
          </p:cNvPicPr>
          <p:nvPr/>
        </p:nvPicPr>
        <p:blipFill>
          <a:blip r:embed="rId2" cstate="print"/>
          <a:srcRect/>
          <a:stretch>
            <a:fillRect/>
          </a:stretch>
        </p:blipFill>
        <p:spPr bwMode="auto">
          <a:xfrm>
            <a:off x="2339752" y="2564904"/>
            <a:ext cx="4160401" cy="2664296"/>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前回の課題の補足</a:t>
            </a:r>
            <a:endParaRPr kumimoji="1" lang="ja-JP" altLang="en-US" dirty="0"/>
          </a:p>
        </p:txBody>
      </p:sp>
      <p:sp>
        <p:nvSpPr>
          <p:cNvPr id="3" name="コンテンツ プレースホルダ 2"/>
          <p:cNvSpPr>
            <a:spLocks noGrp="1"/>
          </p:cNvSpPr>
          <p:nvPr>
            <p:ph idx="1"/>
          </p:nvPr>
        </p:nvSpPr>
        <p:spPr>
          <a:xfrm>
            <a:off x="457200" y="1600200"/>
            <a:ext cx="4258816" cy="4525963"/>
          </a:xfrm>
        </p:spPr>
        <p:txBody>
          <a:bodyPr>
            <a:normAutofit/>
          </a:bodyPr>
          <a:lstStyle/>
          <a:p>
            <a:r>
              <a:rPr kumimoji="1" lang="ja-JP" altLang="en-US" sz="2400" b="1" dirty="0" smtClean="0"/>
              <a:t>みんなが戸惑ったところ</a:t>
            </a:r>
            <a:r>
              <a:rPr kumimoji="1" lang="en-US" altLang="ja-JP" sz="2400" b="1" dirty="0" smtClean="0"/>
              <a:t/>
            </a:r>
            <a:br>
              <a:rPr kumimoji="1" lang="en-US" altLang="ja-JP" sz="2400" b="1" dirty="0" smtClean="0"/>
            </a:br>
            <a:r>
              <a:rPr kumimoji="1" lang="ja-JP" altLang="en-US" sz="2400" b="1" dirty="0" smtClean="0"/>
              <a:t>（その</a:t>
            </a:r>
            <a:r>
              <a:rPr kumimoji="1" lang="en-US" altLang="ja-JP" sz="2400" b="1" dirty="0" smtClean="0"/>
              <a:t>2</a:t>
            </a:r>
            <a:r>
              <a:rPr kumimoji="1" lang="ja-JP" altLang="en-US" sz="2400" b="1" dirty="0" smtClean="0"/>
              <a:t>）</a:t>
            </a:r>
            <a:endParaRPr kumimoji="1" lang="en-US" altLang="ja-JP" sz="2400" b="1" dirty="0" smtClean="0"/>
          </a:p>
          <a:p>
            <a:endParaRPr lang="en-US" altLang="ja-JP" sz="2400" b="1" dirty="0"/>
          </a:p>
          <a:p>
            <a:endParaRPr kumimoji="1" lang="en-US" altLang="ja-JP" sz="2400" b="1" dirty="0" smtClean="0"/>
          </a:p>
          <a:p>
            <a:endParaRPr lang="en-US" altLang="ja-JP" sz="2400" b="1" dirty="0"/>
          </a:p>
          <a:p>
            <a:r>
              <a:rPr lang="ja-JP" altLang="en-US" sz="2400" b="1" dirty="0"/>
              <a:t>コンパイル</a:t>
            </a:r>
            <a:r>
              <a:rPr lang="ja-JP" altLang="en-US" sz="2400" b="1" dirty="0" smtClean="0"/>
              <a:t>されて機械語になった</a:t>
            </a:r>
            <a:r>
              <a:rPr lang="ja-JP" altLang="en-US" sz="2400" b="1" dirty="0"/>
              <a:t>命令文</a:t>
            </a:r>
            <a:r>
              <a:rPr lang="ja-JP" altLang="en-US" sz="2400" b="1" dirty="0" smtClean="0"/>
              <a:t>が</a:t>
            </a:r>
            <a:r>
              <a:rPr lang="ja-JP" altLang="en-US" sz="2400" b="1" dirty="0"/>
              <a:t>入って</a:t>
            </a:r>
            <a:r>
              <a:rPr lang="ja-JP" altLang="en-US" sz="2400" b="1" dirty="0" smtClean="0"/>
              <a:t>いる</a:t>
            </a:r>
            <a:endParaRPr lang="en-US" altLang="ja-JP" sz="2400" b="1" dirty="0" smtClean="0"/>
          </a:p>
          <a:p>
            <a:r>
              <a:rPr kumimoji="1" lang="ja-JP" altLang="en-US" sz="2400" b="1" dirty="0" smtClean="0"/>
              <a:t>命令文なので実行状況によって変化することはありません</a:t>
            </a:r>
            <a:endParaRPr kumimoji="1" lang="en-US" altLang="ja-JP" sz="2400" b="1" dirty="0" smtClean="0"/>
          </a:p>
          <a:p>
            <a:endParaRPr lang="en-US" altLang="ja-JP" sz="2400" b="1" dirty="0"/>
          </a:p>
          <a:p>
            <a:endParaRPr kumimoji="1" lang="ja-JP" altLang="en-US" sz="2800" b="1" dirty="0"/>
          </a:p>
        </p:txBody>
      </p:sp>
      <p:pic>
        <p:nvPicPr>
          <p:cNvPr id="4" name="Picture 2"/>
          <p:cNvPicPr>
            <a:picLocks noChangeAspect="1" noChangeArrowheads="1"/>
          </p:cNvPicPr>
          <p:nvPr/>
        </p:nvPicPr>
        <p:blipFill>
          <a:blip r:embed="rId2" cstate="print"/>
          <a:srcRect/>
          <a:stretch>
            <a:fillRect/>
          </a:stretch>
        </p:blipFill>
        <p:spPr bwMode="auto">
          <a:xfrm>
            <a:off x="4949932" y="1556792"/>
            <a:ext cx="4194068" cy="4925144"/>
          </a:xfrm>
          <a:prstGeom prst="rect">
            <a:avLst/>
          </a:prstGeom>
          <a:noFill/>
          <a:ln w="9525">
            <a:noFill/>
            <a:miter lim="800000"/>
            <a:headEnd/>
            <a:tailEnd/>
          </a:ln>
        </p:spPr>
      </p:pic>
      <p:sp>
        <p:nvSpPr>
          <p:cNvPr id="5" name="テキスト ボックス 4"/>
          <p:cNvSpPr txBox="1"/>
          <p:nvPr/>
        </p:nvSpPr>
        <p:spPr>
          <a:xfrm>
            <a:off x="755576" y="2474893"/>
            <a:ext cx="4032448" cy="95410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kumimoji="1" lang="ja-JP" altLang="en-US" sz="2800" dirty="0" smtClean="0"/>
              <a:t>テキストセグメントって何が入っているのか？</a:t>
            </a:r>
            <a:endParaRPr kumimoji="1" lang="ja-JP" altLang="en-US" sz="2800" dirty="0"/>
          </a:p>
        </p:txBody>
      </p:sp>
      <p:sp>
        <p:nvSpPr>
          <p:cNvPr id="6" name="角丸四角形 5"/>
          <p:cNvSpPr/>
          <p:nvPr/>
        </p:nvSpPr>
        <p:spPr>
          <a:xfrm>
            <a:off x="6228184" y="1772816"/>
            <a:ext cx="1656184" cy="50405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7956376" y="1628800"/>
            <a:ext cx="877163" cy="369332"/>
          </a:xfrm>
          <a:prstGeom prst="rect">
            <a:avLst/>
          </a:prstGeom>
          <a:noFill/>
        </p:spPr>
        <p:txBody>
          <a:bodyPr wrap="none" rtlCol="0">
            <a:spAutoFit/>
          </a:bodyPr>
          <a:lstStyle/>
          <a:p>
            <a:r>
              <a:rPr kumimoji="1" lang="ja-JP" altLang="en-US" dirty="0" smtClean="0">
                <a:solidFill>
                  <a:srgbClr val="FF0000"/>
                </a:solidFill>
              </a:rPr>
              <a:t>命令文</a:t>
            </a:r>
            <a:endParaRPr kumimoji="1" lang="ja-JP" altLang="en-US" dirty="0">
              <a:solidFill>
                <a:srgbClr val="FF0000"/>
              </a:solidFill>
            </a:endParaRPr>
          </a:p>
        </p:txBody>
      </p:sp>
      <p:sp>
        <p:nvSpPr>
          <p:cNvPr id="8" name="角丸四角形 7"/>
          <p:cNvSpPr/>
          <p:nvPr/>
        </p:nvSpPr>
        <p:spPr>
          <a:xfrm>
            <a:off x="6228184" y="2276872"/>
            <a:ext cx="1656184" cy="3744416"/>
          </a:xfrm>
          <a:prstGeom prst="round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テキスト ボックス 8"/>
          <p:cNvSpPr txBox="1"/>
          <p:nvPr/>
        </p:nvSpPr>
        <p:spPr>
          <a:xfrm>
            <a:off x="7956376" y="2348880"/>
            <a:ext cx="1066318" cy="923330"/>
          </a:xfrm>
          <a:prstGeom prst="rect">
            <a:avLst/>
          </a:prstGeom>
          <a:noFill/>
        </p:spPr>
        <p:txBody>
          <a:bodyPr wrap="none" rtlCol="0">
            <a:spAutoFit/>
          </a:bodyPr>
          <a:lstStyle/>
          <a:p>
            <a:r>
              <a:rPr kumimoji="1" lang="ja-JP" altLang="en-US" dirty="0" smtClean="0">
                <a:solidFill>
                  <a:srgbClr val="00B050"/>
                </a:solidFill>
              </a:rPr>
              <a:t>命令で</a:t>
            </a:r>
            <a:endParaRPr kumimoji="1" lang="en-US" altLang="ja-JP" dirty="0" smtClean="0">
              <a:solidFill>
                <a:srgbClr val="00B050"/>
              </a:solidFill>
            </a:endParaRPr>
          </a:p>
          <a:p>
            <a:r>
              <a:rPr lang="ja-JP" altLang="en-US" dirty="0">
                <a:solidFill>
                  <a:srgbClr val="00B050"/>
                </a:solidFill>
              </a:rPr>
              <a:t>使用</a:t>
            </a:r>
            <a:r>
              <a:rPr lang="ja-JP" altLang="en-US" dirty="0" smtClean="0">
                <a:solidFill>
                  <a:srgbClr val="00B050"/>
                </a:solidFill>
              </a:rPr>
              <a:t>する</a:t>
            </a:r>
            <a:endParaRPr lang="en-US" altLang="ja-JP" dirty="0" smtClean="0">
              <a:solidFill>
                <a:srgbClr val="00B050"/>
              </a:solidFill>
            </a:endParaRPr>
          </a:p>
          <a:p>
            <a:r>
              <a:rPr kumimoji="1" lang="ja-JP" altLang="en-US" dirty="0">
                <a:solidFill>
                  <a:srgbClr val="00B050"/>
                </a:solidFill>
              </a:rPr>
              <a:t>データ</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528" y="274638"/>
            <a:ext cx="8363272" cy="1143000"/>
          </a:xfrm>
        </p:spPr>
        <p:txBody>
          <a:bodyPr>
            <a:normAutofit fontScale="90000"/>
          </a:bodyPr>
          <a:lstStyle/>
          <a:p>
            <a:r>
              <a:rPr kumimoji="1" lang="ja-JP" altLang="en-US" dirty="0" smtClean="0"/>
              <a:t>テキストセグメントの命令文を見よう</a:t>
            </a:r>
            <a:endParaRPr kumimoji="1" lang="ja-JP" altLang="en-US" dirty="0"/>
          </a:p>
        </p:txBody>
      </p:sp>
      <p:sp>
        <p:nvSpPr>
          <p:cNvPr id="3" name="コンテンツ プレースホルダ 2"/>
          <p:cNvSpPr>
            <a:spLocks noGrp="1"/>
          </p:cNvSpPr>
          <p:nvPr>
            <p:ph idx="1"/>
          </p:nvPr>
        </p:nvSpPr>
        <p:spPr>
          <a:xfrm>
            <a:off x="457200" y="1412776"/>
            <a:ext cx="8229600" cy="4525963"/>
          </a:xfrm>
        </p:spPr>
        <p:txBody>
          <a:bodyPr/>
          <a:lstStyle/>
          <a:p>
            <a:r>
              <a:rPr kumimoji="1" lang="ja-JP" altLang="en-US" dirty="0" smtClean="0"/>
              <a:t>機械語は読めないので，機械語に近い命令文である</a:t>
            </a:r>
            <a:r>
              <a:rPr kumimoji="1" lang="ja-JP" altLang="en-US" dirty="0" smtClean="0">
                <a:solidFill>
                  <a:srgbClr val="FF0000"/>
                </a:solidFill>
              </a:rPr>
              <a:t>アセンブラ</a:t>
            </a:r>
            <a:r>
              <a:rPr kumimoji="1" lang="ja-JP" altLang="en-US" dirty="0" smtClean="0"/>
              <a:t>で表示する</a:t>
            </a:r>
            <a:endParaRPr kumimoji="1" lang="en-US" altLang="ja-JP" dirty="0" smtClean="0"/>
          </a:p>
          <a:p>
            <a:r>
              <a:rPr lang="ja-JP" altLang="en-US" dirty="0" smtClean="0"/>
              <a:t>デバッガで見ることができます</a:t>
            </a:r>
            <a:endParaRPr kumimoji="1" lang="ja-JP" altLang="en-US" dirty="0"/>
          </a:p>
        </p:txBody>
      </p:sp>
      <p:sp>
        <p:nvSpPr>
          <p:cNvPr id="4" name="テキスト ボックス 3"/>
          <p:cNvSpPr txBox="1"/>
          <p:nvPr/>
        </p:nvSpPr>
        <p:spPr>
          <a:xfrm>
            <a:off x="1365532" y="3097560"/>
            <a:ext cx="6518836" cy="3539430"/>
          </a:xfrm>
          <a:prstGeom prst="rect">
            <a:avLst/>
          </a:prstGeom>
          <a:noFill/>
        </p:spPr>
        <p:txBody>
          <a:bodyPr wrap="none" rtlCol="0">
            <a:spAutoFit/>
          </a:bodyPr>
          <a:lstStyle/>
          <a:p>
            <a:r>
              <a:rPr kumimoji="1" lang="en-US" altLang="ja-JP" sz="2800" dirty="0" smtClean="0"/>
              <a:t>% </a:t>
            </a:r>
            <a:r>
              <a:rPr lang="ja-JP" altLang="en-US" sz="2800" dirty="0"/>
              <a:t> </a:t>
            </a:r>
            <a:r>
              <a:rPr lang="en-US" altLang="ja-JP" sz="2800" dirty="0" err="1" smtClean="0"/>
              <a:t>gcc</a:t>
            </a:r>
            <a:r>
              <a:rPr lang="en-US" altLang="ja-JP" sz="2800" dirty="0" smtClean="0"/>
              <a:t> –g –o </a:t>
            </a:r>
            <a:r>
              <a:rPr lang="en-US" altLang="ja-JP" sz="2800" dirty="0" err="1" smtClean="0"/>
              <a:t>genstring</a:t>
            </a:r>
            <a:r>
              <a:rPr lang="en-US" altLang="ja-JP" sz="2800" dirty="0" smtClean="0"/>
              <a:t> </a:t>
            </a:r>
            <a:r>
              <a:rPr lang="en-US" altLang="ja-JP" sz="2800" dirty="0" err="1" smtClean="0"/>
              <a:t>genstring.c</a:t>
            </a:r>
            <a:endParaRPr lang="en-US" altLang="ja-JP" sz="2800" dirty="0" smtClean="0"/>
          </a:p>
          <a:p>
            <a:r>
              <a:rPr kumimoji="1" lang="en-US" altLang="ja-JP" sz="2800" dirty="0" smtClean="0"/>
              <a:t>%  </a:t>
            </a:r>
            <a:r>
              <a:rPr kumimoji="1" lang="en-US" altLang="ja-JP" sz="2800" dirty="0" err="1" smtClean="0"/>
              <a:t>gdb</a:t>
            </a:r>
            <a:endParaRPr kumimoji="1" lang="en-US" altLang="ja-JP" sz="2800" dirty="0" smtClean="0"/>
          </a:p>
          <a:p>
            <a:r>
              <a:rPr lang="en-US" altLang="ja-JP" sz="2800" dirty="0" smtClean="0"/>
              <a:t>(</a:t>
            </a:r>
            <a:r>
              <a:rPr lang="en-US" altLang="ja-JP" sz="2800" dirty="0" err="1" smtClean="0"/>
              <a:t>gdb</a:t>
            </a:r>
            <a:r>
              <a:rPr lang="en-US" altLang="ja-JP" sz="2800" dirty="0" smtClean="0"/>
              <a:t>) </a:t>
            </a:r>
            <a:r>
              <a:rPr lang="en-US" altLang="ja-JP" sz="2800" dirty="0" err="1" smtClean="0"/>
              <a:t>disas</a:t>
            </a:r>
            <a:r>
              <a:rPr lang="en-US" altLang="ja-JP" sz="2800" dirty="0" smtClean="0"/>
              <a:t> main</a:t>
            </a:r>
          </a:p>
          <a:p>
            <a:r>
              <a:rPr lang="en-US" altLang="ja-JP" sz="2800" dirty="0" smtClean="0"/>
              <a:t>Dump </a:t>
            </a:r>
            <a:r>
              <a:rPr lang="en-US" altLang="ja-JP" sz="2800" dirty="0"/>
              <a:t>of assembler code for function main:</a:t>
            </a:r>
          </a:p>
          <a:p>
            <a:r>
              <a:rPr lang="en-US" altLang="ja-JP" sz="2800" dirty="0"/>
              <a:t>0x00001f26 &lt;main+0&gt;:    push   %</a:t>
            </a:r>
            <a:r>
              <a:rPr lang="en-US" altLang="ja-JP" sz="2800" dirty="0" err="1" smtClean="0"/>
              <a:t>ebp</a:t>
            </a:r>
            <a:endParaRPr lang="en-US" altLang="ja-JP" sz="2800" dirty="0" smtClean="0"/>
          </a:p>
          <a:p>
            <a:r>
              <a:rPr lang="en-US" altLang="ja-JP" sz="2800" dirty="0" smtClean="0"/>
              <a:t>0x00001f27 &lt;main+1&gt;:    </a:t>
            </a:r>
            <a:r>
              <a:rPr lang="en-US" altLang="ja-JP" sz="2800" dirty="0" err="1" smtClean="0"/>
              <a:t>mov</a:t>
            </a:r>
            <a:r>
              <a:rPr lang="en-US" altLang="ja-JP" sz="2800" dirty="0" smtClean="0"/>
              <a:t>    %</a:t>
            </a:r>
            <a:r>
              <a:rPr lang="en-US" altLang="ja-JP" sz="2800" dirty="0" err="1" smtClean="0"/>
              <a:t>esp,%ebp</a:t>
            </a:r>
            <a:endParaRPr lang="en-US" altLang="ja-JP" sz="2800" dirty="0" smtClean="0"/>
          </a:p>
          <a:p>
            <a:r>
              <a:rPr lang="en-US" altLang="ja-JP" sz="2800" dirty="0" smtClean="0"/>
              <a:t>0x00001f29 &lt;main+3&gt;:    push   %</a:t>
            </a:r>
            <a:r>
              <a:rPr lang="en-US" altLang="ja-JP" sz="2800" dirty="0" err="1" smtClean="0"/>
              <a:t>ebx</a:t>
            </a:r>
            <a:endParaRPr lang="en-US" altLang="ja-JP" sz="2800" dirty="0" smtClean="0"/>
          </a:p>
          <a:p>
            <a:r>
              <a:rPr lang="en-US" altLang="ja-JP" sz="2800" dirty="0" smtClean="0"/>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第</a:t>
            </a:r>
            <a:r>
              <a:rPr kumimoji="1" lang="en-US" altLang="ja-JP" dirty="0" smtClean="0"/>
              <a:t>9</a:t>
            </a:r>
            <a:r>
              <a:rPr kumimoji="1" lang="ja-JP" altLang="en-US" dirty="0" smtClean="0"/>
              <a:t>章の内容</a:t>
            </a:r>
            <a:endParaRPr kumimoji="1" lang="ja-JP" altLang="en-US" dirty="0"/>
          </a:p>
        </p:txBody>
      </p:sp>
      <p:sp>
        <p:nvSpPr>
          <p:cNvPr id="3" name="コンテンツ プレースホルダ 2"/>
          <p:cNvSpPr>
            <a:spLocks noGrp="1"/>
          </p:cNvSpPr>
          <p:nvPr>
            <p:ph idx="1"/>
          </p:nvPr>
        </p:nvSpPr>
        <p:spPr>
          <a:xfrm>
            <a:off x="1105272" y="2604045"/>
            <a:ext cx="7643192" cy="3633267"/>
          </a:xfrm>
        </p:spPr>
        <p:txBody>
          <a:bodyPr>
            <a:normAutofit/>
          </a:bodyPr>
          <a:lstStyle/>
          <a:p>
            <a:r>
              <a:rPr kumimoji="1" lang="ja-JP" altLang="en-US" dirty="0" smtClean="0"/>
              <a:t>スタックオーバーフロー</a:t>
            </a:r>
            <a:endParaRPr kumimoji="1" lang="en-US" altLang="ja-JP" dirty="0" smtClean="0"/>
          </a:p>
          <a:p>
            <a:pPr lvl="1"/>
            <a:r>
              <a:rPr lang="ja-JP" altLang="en-US" dirty="0"/>
              <a:t>スタック領域がいっぱいに</a:t>
            </a:r>
            <a:r>
              <a:rPr lang="ja-JP" altLang="en-US" dirty="0" smtClean="0"/>
              <a:t>なる</a:t>
            </a:r>
            <a:endParaRPr lang="en-US" altLang="ja-JP" dirty="0" smtClean="0"/>
          </a:p>
          <a:p>
            <a:r>
              <a:rPr kumimoji="1" lang="ja-JP" altLang="en-US" dirty="0" smtClean="0"/>
              <a:t>メモリリーク</a:t>
            </a:r>
            <a:endParaRPr kumimoji="1" lang="en-US" altLang="ja-JP" dirty="0" smtClean="0"/>
          </a:p>
          <a:p>
            <a:pPr lvl="1"/>
            <a:r>
              <a:rPr lang="ja-JP" altLang="en-US" dirty="0"/>
              <a:t>ヒープ領域</a:t>
            </a:r>
            <a:r>
              <a:rPr lang="ja-JP" altLang="en-US" dirty="0" smtClean="0"/>
              <a:t>が</a:t>
            </a:r>
            <a:r>
              <a:rPr lang="ja-JP" altLang="en-US" dirty="0"/>
              <a:t>いっぱいに</a:t>
            </a:r>
            <a:r>
              <a:rPr lang="ja-JP" altLang="en-US" dirty="0" smtClean="0"/>
              <a:t>なる</a:t>
            </a:r>
            <a:endParaRPr lang="en-US" altLang="ja-JP" dirty="0" smtClean="0"/>
          </a:p>
          <a:p>
            <a:r>
              <a:rPr kumimoji="1" lang="ja-JP" altLang="en-US" dirty="0" smtClean="0"/>
              <a:t>バッファオーバーフロー</a:t>
            </a:r>
            <a:endParaRPr kumimoji="1" lang="en-US" altLang="ja-JP" dirty="0" smtClean="0"/>
          </a:p>
          <a:p>
            <a:pPr lvl="1"/>
            <a:r>
              <a:rPr lang="ja-JP" altLang="en-US" dirty="0"/>
              <a:t>確保された領域をはみ出す</a:t>
            </a:r>
            <a:endParaRPr kumimoji="1" lang="ja-JP" altLang="en-US" dirty="0"/>
          </a:p>
        </p:txBody>
      </p:sp>
      <p:sp>
        <p:nvSpPr>
          <p:cNvPr id="4" name="正方形/長方形 3"/>
          <p:cNvSpPr/>
          <p:nvPr/>
        </p:nvSpPr>
        <p:spPr>
          <a:xfrm>
            <a:off x="971600" y="1340768"/>
            <a:ext cx="7344816" cy="1077218"/>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ja-JP" altLang="en-US" sz="3200" dirty="0"/>
              <a:t>プログラミングで気をつけなければいけない重要な問題を</a:t>
            </a:r>
            <a:r>
              <a:rPr lang="en-US" altLang="ja-JP" sz="3200" dirty="0"/>
              <a:t>3</a:t>
            </a:r>
            <a:r>
              <a:rPr lang="ja-JP" altLang="en-US" sz="3200" dirty="0"/>
              <a:t>つ解説します</a:t>
            </a:r>
            <a:endParaRPr lang="en-US" altLang="ja-JP" sz="32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スタックオーバーフロー</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スタック領域の大きさは決まっている</a:t>
            </a:r>
            <a:endParaRPr kumimoji="1" lang="en-US" altLang="ja-JP" dirty="0" smtClean="0"/>
          </a:p>
          <a:p>
            <a:pPr lvl="1"/>
            <a:r>
              <a:rPr lang="en-US" altLang="ja-JP" dirty="0" smtClean="0"/>
              <a:t> % </a:t>
            </a:r>
            <a:r>
              <a:rPr lang="en-US" altLang="ja-JP" dirty="0" err="1" smtClean="0"/>
              <a:t>ulimit</a:t>
            </a:r>
            <a:r>
              <a:rPr lang="en-US" altLang="ja-JP" dirty="0" smtClean="0"/>
              <a:t> –s</a:t>
            </a:r>
          </a:p>
          <a:p>
            <a:r>
              <a:rPr kumimoji="1" lang="ja-JP" altLang="en-US" dirty="0"/>
              <a:t>スタック領域</a:t>
            </a:r>
            <a:r>
              <a:rPr kumimoji="1" lang="ja-JP" altLang="en-US" dirty="0" smtClean="0"/>
              <a:t>を</a:t>
            </a:r>
            <a:r>
              <a:rPr lang="ja-JP" altLang="en-US" dirty="0" smtClean="0"/>
              <a:t>はみ出す原因</a:t>
            </a:r>
            <a:endParaRPr lang="en-US" altLang="ja-JP" dirty="0" smtClean="0"/>
          </a:p>
        </p:txBody>
      </p:sp>
      <p:sp>
        <p:nvSpPr>
          <p:cNvPr id="4" name="角丸四角形 3"/>
          <p:cNvSpPr/>
          <p:nvPr/>
        </p:nvSpPr>
        <p:spPr>
          <a:xfrm>
            <a:off x="755576" y="3429000"/>
            <a:ext cx="7488832" cy="100811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sz="3600" dirty="0" smtClean="0"/>
              <a:t>スタックフレームの積み過ぎ</a:t>
            </a:r>
            <a:endParaRPr kumimoji="1" lang="ja-JP" altLang="en-US" sz="3600" dirty="0"/>
          </a:p>
        </p:txBody>
      </p:sp>
      <p:sp>
        <p:nvSpPr>
          <p:cNvPr id="5" name="角丸四角形 4"/>
          <p:cNvSpPr/>
          <p:nvPr/>
        </p:nvSpPr>
        <p:spPr>
          <a:xfrm>
            <a:off x="755576" y="4581128"/>
            <a:ext cx="7488832" cy="100811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sz="3600" dirty="0" smtClean="0"/>
              <a:t>スタック内の変数が大きすぎ</a:t>
            </a:r>
            <a:endParaRPr kumimoji="1" lang="ja-JP" altLang="en-US" sz="3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スタックフレームの積み過ぎ</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実行中に関数を呼び出し過ぎる</a:t>
            </a:r>
            <a:endParaRPr kumimoji="1" lang="ja-JP" altLang="en-US" dirty="0"/>
          </a:p>
        </p:txBody>
      </p:sp>
      <p:pic>
        <p:nvPicPr>
          <p:cNvPr id="1026" name="Picture 2"/>
          <p:cNvPicPr>
            <a:picLocks noChangeAspect="1" noChangeArrowheads="1"/>
          </p:cNvPicPr>
          <p:nvPr/>
        </p:nvPicPr>
        <p:blipFill>
          <a:blip r:embed="rId2" cstate="print"/>
          <a:srcRect/>
          <a:stretch>
            <a:fillRect/>
          </a:stretch>
        </p:blipFill>
        <p:spPr bwMode="auto">
          <a:xfrm>
            <a:off x="395536" y="2348880"/>
            <a:ext cx="4352925" cy="4105275"/>
          </a:xfrm>
          <a:prstGeom prst="rect">
            <a:avLst/>
          </a:prstGeom>
          <a:noFill/>
          <a:ln w="9525">
            <a:noFill/>
            <a:miter lim="800000"/>
            <a:headEnd/>
            <a:tailEnd/>
          </a:ln>
        </p:spPr>
      </p:pic>
      <p:sp>
        <p:nvSpPr>
          <p:cNvPr id="5" name="テキスト ボックス 4"/>
          <p:cNvSpPr txBox="1"/>
          <p:nvPr/>
        </p:nvSpPr>
        <p:spPr>
          <a:xfrm>
            <a:off x="5004048" y="2276872"/>
            <a:ext cx="3672408" cy="1015663"/>
          </a:xfrm>
          <a:prstGeom prst="rect">
            <a:avLst/>
          </a:prstGeom>
          <a:noFill/>
        </p:spPr>
        <p:txBody>
          <a:bodyPr wrap="square" rtlCol="0">
            <a:spAutoFit/>
          </a:bodyPr>
          <a:lstStyle/>
          <a:p>
            <a:r>
              <a:rPr kumimoji="1" lang="en-US" altLang="ja-JP" sz="2000" dirty="0" smtClean="0"/>
              <a:t>% ./sum 3</a:t>
            </a:r>
            <a:endParaRPr lang="en-US" altLang="ja-JP" sz="2000" dirty="0"/>
          </a:p>
          <a:p>
            <a:r>
              <a:rPr lang="ja-JP" altLang="en-US" sz="2000" dirty="0" smtClean="0"/>
              <a:t>を実行したときのスタック</a:t>
            </a:r>
            <a:r>
              <a:rPr kumimoji="1" lang="ja-JP" altLang="en-US" sz="2000" dirty="0" smtClean="0"/>
              <a:t>領域をメモしてみよう</a:t>
            </a:r>
            <a:endParaRPr kumimoji="1" lang="ja-JP" altLang="en-US"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スタックフレームの積み過ぎ</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 ./sum 500000</a:t>
            </a:r>
            <a:r>
              <a:rPr lang="en-US" altLang="ja-JP" dirty="0" smtClean="0"/>
              <a:t/>
            </a:r>
            <a:br>
              <a:rPr lang="en-US" altLang="ja-JP" dirty="0" smtClean="0"/>
            </a:br>
            <a:r>
              <a:rPr lang="en-US" altLang="ja-JP" dirty="0" smtClean="0"/>
              <a:t> segmentation fault</a:t>
            </a:r>
          </a:p>
          <a:p>
            <a:r>
              <a:rPr kumimoji="1" lang="ja-JP" altLang="en-US" dirty="0"/>
              <a:t>どこで落ちているのか確認しよう</a:t>
            </a:r>
            <a:endParaRPr kumimoji="1" lang="en-US" altLang="ja-JP" dirty="0" smtClean="0"/>
          </a:p>
        </p:txBody>
      </p:sp>
      <p:pic>
        <p:nvPicPr>
          <p:cNvPr id="2050" name="Picture 2"/>
          <p:cNvPicPr>
            <a:picLocks noChangeAspect="1" noChangeArrowheads="1"/>
          </p:cNvPicPr>
          <p:nvPr/>
        </p:nvPicPr>
        <p:blipFill>
          <a:blip r:embed="rId2" cstate="print"/>
          <a:srcRect/>
          <a:stretch>
            <a:fillRect/>
          </a:stretch>
        </p:blipFill>
        <p:spPr bwMode="auto">
          <a:xfrm>
            <a:off x="1043608" y="3284983"/>
            <a:ext cx="6984776" cy="3102647"/>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内部変数が大きすぎる場合</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以下の</a:t>
            </a:r>
            <a:r>
              <a:rPr kumimoji="1" lang="en-US" altLang="ja-JP" dirty="0" smtClean="0"/>
              <a:t>main</a:t>
            </a:r>
            <a:r>
              <a:rPr kumimoji="1" lang="ja-JP" altLang="en-US" dirty="0" smtClean="0"/>
              <a:t>関数用のスタックフレームは内部変数用にどのくらいの領域が必要でしょう？</a:t>
            </a:r>
            <a:endParaRPr kumimoji="1" lang="ja-JP" altLang="en-US" dirty="0"/>
          </a:p>
        </p:txBody>
      </p:sp>
      <p:pic>
        <p:nvPicPr>
          <p:cNvPr id="3074" name="Picture 2"/>
          <p:cNvPicPr>
            <a:picLocks noChangeAspect="1" noChangeArrowheads="1"/>
          </p:cNvPicPr>
          <p:nvPr/>
        </p:nvPicPr>
        <p:blipFill>
          <a:blip r:embed="rId2" cstate="print"/>
          <a:srcRect/>
          <a:stretch>
            <a:fillRect/>
          </a:stretch>
        </p:blipFill>
        <p:spPr bwMode="auto">
          <a:xfrm>
            <a:off x="1115616" y="2780928"/>
            <a:ext cx="6840760" cy="2897085"/>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TotalTime>
  <Words>690</Words>
  <Application>Microsoft Office PowerPoint</Application>
  <PresentationFormat>画面に合わせる (4:3)</PresentationFormat>
  <Paragraphs>136</Paragraphs>
  <Slides>26</Slides>
  <Notes>0</Notes>
  <HiddenSlides>0</HiddenSlides>
  <MMClips>0</MMClips>
  <ScaleCrop>false</ScaleCrop>
  <HeadingPairs>
    <vt:vector size="4" baseType="variant">
      <vt:variant>
        <vt:lpstr>テーマ</vt:lpstr>
      </vt:variant>
      <vt:variant>
        <vt:i4>1</vt:i4>
      </vt:variant>
      <vt:variant>
        <vt:lpstr>スライド タイトル</vt:lpstr>
      </vt:variant>
      <vt:variant>
        <vt:i4>26</vt:i4>
      </vt:variant>
    </vt:vector>
  </HeadingPairs>
  <TitlesOfParts>
    <vt:vector size="27" baseType="lpstr">
      <vt:lpstr>Office テーマ</vt:lpstr>
      <vt:lpstr>システムプログラミング実習</vt:lpstr>
      <vt:lpstr>前回の課題の補足</vt:lpstr>
      <vt:lpstr>前回の課題の補足</vt:lpstr>
      <vt:lpstr>テキストセグメントの命令文を見よう</vt:lpstr>
      <vt:lpstr>第9章の内容</vt:lpstr>
      <vt:lpstr>スタックオーバーフロー</vt:lpstr>
      <vt:lpstr>スタックフレームの積み過ぎ</vt:lpstr>
      <vt:lpstr>スタックフレームの積み過ぎ</vt:lpstr>
      <vt:lpstr>内部変数が大きすぎる場合</vt:lpstr>
      <vt:lpstr>内部変数が大きすぎる場合</vt:lpstr>
      <vt:lpstr>動的メモリ確保</vt:lpstr>
      <vt:lpstr>メモリリーク</vt:lpstr>
      <vt:lpstr>バッファオーバーフロー</vt:lpstr>
      <vt:lpstr>buf_overflowの実行結果</vt:lpstr>
      <vt:lpstr>buf_overflow2.c</vt:lpstr>
      <vt:lpstr>実行結果</vt:lpstr>
      <vt:lpstr>スタックフレームをスケッチ</vt:lpstr>
      <vt:lpstr>なぜfirstnameがnabeになっちゃうか</vt:lpstr>
      <vt:lpstr>バッファオーバーフローを 悪用した攻撃</vt:lpstr>
      <vt:lpstr>攻撃：リターンアドレスを書き換える</vt:lpstr>
      <vt:lpstr>どうやってリターンアドレスを 書き換える？</vt:lpstr>
      <vt:lpstr>攻撃のための入力データを生成するプログラム</vt:lpstr>
      <vt:lpstr>実行の流れ</vt:lpstr>
      <vt:lpstr>実行結果</vt:lpstr>
      <vt:lpstr>こういう攻撃をされてしまう原因はscanf</vt:lpstr>
      <vt:lpstr>安全でない関数と代替関数</vt:lpstr>
    </vt:vector>
  </TitlesOfParts>
  <Company>ocha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システムプログラミング実習</dc:title>
  <dc:creator>chiemi</dc:creator>
  <cp:lastModifiedBy>chiemi</cp:lastModifiedBy>
  <cp:revision>3</cp:revision>
  <dcterms:created xsi:type="dcterms:W3CDTF">2010-06-22T00:40:34Z</dcterms:created>
  <dcterms:modified xsi:type="dcterms:W3CDTF">2011-05-09T03:15:55Z</dcterms:modified>
</cp:coreProperties>
</file>