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3"/>
  </p:handoutMasterIdLst>
  <p:sldIdLst>
    <p:sldId id="256" r:id="rId2"/>
    <p:sldId id="263" r:id="rId3"/>
    <p:sldId id="264"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 id="284" r:id="rId19"/>
    <p:sldId id="285" r:id="rId20"/>
    <p:sldId id="286" r:id="rId21"/>
    <p:sldId id="280" r:id="rId2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20F467-459A-42A9-99BE-AE56631DCE19}" type="datetimeFigureOut">
              <a:rPr kumimoji="1" lang="ja-JP" altLang="en-US" smtClean="0"/>
              <a:pPr/>
              <a:t>2011/5/8</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8BB710F-DB2A-4973-BFCE-566F1E00DD87}"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4992570-FD6F-4C98-96A7-C69150B4AF25}" type="datetimeFigureOut">
              <a:rPr kumimoji="1" lang="ja-JP" altLang="en-US" smtClean="0"/>
              <a:pPr/>
              <a:t>2011/5/8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741F360-A33E-408A-B922-C1F625003E76}"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992570-FD6F-4C98-96A7-C69150B4AF25}" type="datetimeFigureOut">
              <a:rPr kumimoji="1" lang="ja-JP" altLang="en-US" smtClean="0"/>
              <a:pPr/>
              <a:t>2011/5/8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41F360-A33E-408A-B922-C1F625003E76}"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smtClean="0"/>
              <a:t>システムプログラミング実習</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第</a:t>
            </a:r>
            <a:r>
              <a:rPr kumimoji="1" lang="en-US" altLang="ja-JP" dirty="0" smtClean="0"/>
              <a:t>7</a:t>
            </a:r>
            <a:r>
              <a:rPr kumimoji="1" lang="ja-JP" altLang="en-US" dirty="0" smtClean="0"/>
              <a:t>章</a:t>
            </a:r>
            <a:endParaRPr kumimoji="1" lang="en-US" altLang="ja-JP" dirty="0" smtClean="0"/>
          </a:p>
          <a:p>
            <a:r>
              <a:rPr lang="ja-JP" altLang="en-US" dirty="0" smtClean="0"/>
              <a:t>リンク・パーティション</a:t>
            </a:r>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link : </a:t>
            </a:r>
            <a:r>
              <a:rPr kumimoji="1" lang="ja-JP" altLang="en-US" dirty="0" smtClean="0"/>
              <a:t>ハードリンク</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9218" name="Picture 2"/>
          <p:cNvPicPr>
            <a:picLocks noChangeAspect="1" noChangeArrowheads="1"/>
          </p:cNvPicPr>
          <p:nvPr/>
        </p:nvPicPr>
        <p:blipFill>
          <a:blip r:embed="rId2" cstate="print"/>
          <a:srcRect/>
          <a:stretch>
            <a:fillRect/>
          </a:stretch>
        </p:blipFill>
        <p:spPr bwMode="auto">
          <a:xfrm>
            <a:off x="1857355" y="1357298"/>
            <a:ext cx="5086925" cy="485778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symlink</a:t>
            </a:r>
            <a:r>
              <a:rPr kumimoji="1" lang="en-US" altLang="ja-JP" dirty="0" smtClean="0"/>
              <a:t> : </a:t>
            </a:r>
            <a:r>
              <a:rPr kumimoji="1" lang="ja-JP" altLang="en-US" dirty="0" smtClean="0"/>
              <a:t>シンボリックリンク</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0242" name="Picture 2"/>
          <p:cNvPicPr>
            <a:picLocks noChangeAspect="1" noChangeArrowheads="1"/>
          </p:cNvPicPr>
          <p:nvPr/>
        </p:nvPicPr>
        <p:blipFill>
          <a:blip r:embed="rId2" cstate="print"/>
          <a:srcRect/>
          <a:stretch>
            <a:fillRect/>
          </a:stretch>
        </p:blipFill>
        <p:spPr bwMode="auto">
          <a:xfrm>
            <a:off x="1928794" y="1428736"/>
            <a:ext cx="5090082" cy="4929222"/>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unlink : </a:t>
            </a:r>
            <a:r>
              <a:rPr kumimoji="1" lang="ja-JP" altLang="en-US" dirty="0" smtClean="0"/>
              <a:t>リンクの削除</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1266" name="Picture 2"/>
          <p:cNvPicPr>
            <a:picLocks noChangeAspect="1" noChangeArrowheads="1"/>
          </p:cNvPicPr>
          <p:nvPr/>
        </p:nvPicPr>
        <p:blipFill>
          <a:blip r:embed="rId2" cstate="print"/>
          <a:srcRect/>
          <a:stretch>
            <a:fillRect/>
          </a:stretch>
        </p:blipFill>
        <p:spPr bwMode="auto">
          <a:xfrm>
            <a:off x="2000231" y="1500174"/>
            <a:ext cx="5045979" cy="471490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rename : </a:t>
            </a:r>
            <a:r>
              <a:rPr kumimoji="1" lang="ja-JP" altLang="en-US" dirty="0" smtClean="0"/>
              <a:t>リンクの変更</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2290" name="Picture 2"/>
          <p:cNvPicPr>
            <a:picLocks noChangeAspect="1" noChangeArrowheads="1"/>
          </p:cNvPicPr>
          <p:nvPr/>
        </p:nvPicPr>
        <p:blipFill>
          <a:blip r:embed="rId2" cstate="print"/>
          <a:srcRect/>
          <a:stretch>
            <a:fillRect/>
          </a:stretch>
        </p:blipFill>
        <p:spPr bwMode="auto">
          <a:xfrm>
            <a:off x="2071670" y="1357297"/>
            <a:ext cx="4786346" cy="50780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パーティション</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3314" name="Picture 2"/>
          <p:cNvPicPr>
            <a:picLocks noChangeAspect="1" noChangeArrowheads="1"/>
          </p:cNvPicPr>
          <p:nvPr/>
        </p:nvPicPr>
        <p:blipFill>
          <a:blip r:embed="rId2" cstate="print"/>
          <a:srcRect/>
          <a:stretch>
            <a:fillRect/>
          </a:stretch>
        </p:blipFill>
        <p:spPr bwMode="auto">
          <a:xfrm>
            <a:off x="928662" y="1785926"/>
            <a:ext cx="6869382" cy="42148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パーティション状況をみる</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err="1" smtClean="0"/>
              <a:t>diskutil</a:t>
            </a:r>
            <a:r>
              <a:rPr kumimoji="1" lang="ja-JP" altLang="en-US" dirty="0" smtClean="0"/>
              <a:t>コマンドを使う</a:t>
            </a:r>
            <a:endParaRPr kumimoji="1" lang="ja-JP" altLang="en-US" dirty="0"/>
          </a:p>
        </p:txBody>
      </p:sp>
      <p:pic>
        <p:nvPicPr>
          <p:cNvPr id="14338" name="Picture 2"/>
          <p:cNvPicPr>
            <a:picLocks noChangeAspect="1" noChangeArrowheads="1"/>
          </p:cNvPicPr>
          <p:nvPr/>
        </p:nvPicPr>
        <p:blipFill>
          <a:blip r:embed="rId2" cstate="print"/>
          <a:srcRect/>
          <a:stretch>
            <a:fillRect/>
          </a:stretch>
        </p:blipFill>
        <p:spPr bwMode="auto">
          <a:xfrm>
            <a:off x="1428728" y="2500306"/>
            <a:ext cx="6011067" cy="19288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マウント</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パーティションをファイル階層に組み入れる</a:t>
            </a:r>
            <a:endParaRPr kumimoji="1" lang="ja-JP" altLang="en-US" dirty="0"/>
          </a:p>
        </p:txBody>
      </p:sp>
      <p:pic>
        <p:nvPicPr>
          <p:cNvPr id="4" name="Picture 2"/>
          <p:cNvPicPr>
            <a:picLocks noChangeAspect="1" noChangeArrowheads="1"/>
          </p:cNvPicPr>
          <p:nvPr/>
        </p:nvPicPr>
        <p:blipFill>
          <a:blip r:embed="rId2" cstate="print"/>
          <a:srcRect/>
          <a:stretch>
            <a:fillRect/>
          </a:stretch>
        </p:blipFill>
        <p:spPr bwMode="auto">
          <a:xfrm>
            <a:off x="1643042" y="2571744"/>
            <a:ext cx="5500726" cy="33750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マウント状況をみる</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err="1" smtClean="0"/>
              <a:t>df</a:t>
            </a:r>
            <a:r>
              <a:rPr kumimoji="1" lang="ja-JP" altLang="en-US" dirty="0" smtClean="0"/>
              <a:t>コマンドを使う</a:t>
            </a:r>
            <a:endParaRPr kumimoji="1" lang="ja-JP" altLang="en-US" dirty="0"/>
          </a:p>
        </p:txBody>
      </p:sp>
      <p:pic>
        <p:nvPicPr>
          <p:cNvPr id="15362" name="Picture 2"/>
          <p:cNvPicPr>
            <a:picLocks noChangeAspect="1" noChangeArrowheads="1"/>
          </p:cNvPicPr>
          <p:nvPr/>
        </p:nvPicPr>
        <p:blipFill>
          <a:blip r:embed="rId2" cstate="print"/>
          <a:srcRect/>
          <a:stretch>
            <a:fillRect/>
          </a:stretch>
        </p:blipFill>
        <p:spPr bwMode="auto">
          <a:xfrm>
            <a:off x="1071538" y="2357430"/>
            <a:ext cx="6828770" cy="3500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getmntinfo</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1026" name="Picture 2"/>
          <p:cNvPicPr>
            <a:picLocks noChangeAspect="1" noChangeArrowheads="1"/>
          </p:cNvPicPr>
          <p:nvPr/>
        </p:nvPicPr>
        <p:blipFill>
          <a:blip r:embed="rId2" cstate="print"/>
          <a:srcRect/>
          <a:stretch>
            <a:fillRect/>
          </a:stretch>
        </p:blipFill>
        <p:spPr bwMode="auto">
          <a:xfrm>
            <a:off x="1928794" y="1500174"/>
            <a:ext cx="5827789" cy="50720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2050" name="Picture 2"/>
          <p:cNvPicPr>
            <a:picLocks noChangeAspect="1" noChangeArrowheads="1"/>
          </p:cNvPicPr>
          <p:nvPr/>
        </p:nvPicPr>
        <p:blipFill>
          <a:blip r:embed="rId2" cstate="print"/>
          <a:srcRect/>
          <a:stretch>
            <a:fillRect/>
          </a:stretch>
        </p:blipFill>
        <p:spPr bwMode="auto">
          <a:xfrm>
            <a:off x="2071669" y="357166"/>
            <a:ext cx="4829159" cy="62151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a:t>ハードリンク</a:t>
            </a:r>
            <a:endParaRPr kumimoji="1" lang="ja-JP" altLang="en-US" dirty="0"/>
          </a:p>
        </p:txBody>
      </p:sp>
      <p:sp>
        <p:nvSpPr>
          <p:cNvPr id="5" name="コンテンツ プレースホルダ 4"/>
          <p:cNvSpPr>
            <a:spLocks noGrp="1"/>
          </p:cNvSpPr>
          <p:nvPr>
            <p:ph idx="1"/>
          </p:nvPr>
        </p:nvSpPr>
        <p:spPr/>
        <p:txBody>
          <a:bodyPr/>
          <a:lstStyle/>
          <a:p>
            <a:endParaRPr kumimoji="1" lang="ja-JP" altLang="en-US"/>
          </a:p>
        </p:txBody>
      </p:sp>
      <p:pic>
        <p:nvPicPr>
          <p:cNvPr id="1027" name="Picture 3"/>
          <p:cNvPicPr>
            <a:picLocks noChangeAspect="1" noChangeArrowheads="1"/>
          </p:cNvPicPr>
          <p:nvPr/>
        </p:nvPicPr>
        <p:blipFill>
          <a:blip r:embed="rId2" cstate="print"/>
          <a:srcRect/>
          <a:stretch>
            <a:fillRect/>
          </a:stretch>
        </p:blipFill>
        <p:spPr bwMode="auto">
          <a:xfrm>
            <a:off x="2428859" y="1500174"/>
            <a:ext cx="3957101" cy="4786346"/>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3074" name="Picture 2"/>
          <p:cNvPicPr>
            <a:picLocks noChangeAspect="1" noChangeArrowheads="1"/>
          </p:cNvPicPr>
          <p:nvPr/>
        </p:nvPicPr>
        <p:blipFill>
          <a:blip r:embed="rId2" cstate="print"/>
          <a:srcRect/>
          <a:stretch>
            <a:fillRect/>
          </a:stretch>
        </p:blipFill>
        <p:spPr bwMode="auto">
          <a:xfrm>
            <a:off x="942178" y="357166"/>
            <a:ext cx="7058846" cy="6286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7-2</a:t>
            </a:r>
            <a:r>
              <a:rPr kumimoji="1" lang="ja-JP" altLang="en-US" dirty="0" smtClean="0"/>
              <a:t>の注意と準備</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間違って大事なファイルを消さないように注意してください。</a:t>
            </a:r>
            <a:endParaRPr kumimoji="1" lang="en-US" altLang="ja-JP" dirty="0" smtClean="0"/>
          </a:p>
          <a:p>
            <a:r>
              <a:rPr lang="ja-JP" altLang="en-US" dirty="0" smtClean="0"/>
              <a:t>準備：テスト用のディレクトリをつくる</a:t>
            </a:r>
            <a:endParaRPr lang="en-US" altLang="ja-JP" dirty="0" smtClean="0"/>
          </a:p>
          <a:p>
            <a:pPr lvl="1">
              <a:buNone/>
            </a:pPr>
            <a:endParaRPr lang="en-US" altLang="ja-JP" dirty="0" smtClean="0"/>
          </a:p>
          <a:p>
            <a:pPr lvl="1"/>
            <a:endParaRPr kumimoji="1" lang="ja-JP" altLang="en-US" dirty="0"/>
          </a:p>
        </p:txBody>
      </p:sp>
      <p:sp>
        <p:nvSpPr>
          <p:cNvPr id="4" name="正方形/長方形 3"/>
          <p:cNvSpPr/>
          <p:nvPr/>
        </p:nvSpPr>
        <p:spPr>
          <a:xfrm>
            <a:off x="3500430" y="3429000"/>
            <a:ext cx="107157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chap07</a:t>
            </a:r>
            <a:endParaRPr kumimoji="1" lang="ja-JP" altLang="en-US" dirty="0"/>
          </a:p>
        </p:txBody>
      </p:sp>
      <p:sp>
        <p:nvSpPr>
          <p:cNvPr id="5" name="正方形/長方形 4"/>
          <p:cNvSpPr/>
          <p:nvPr/>
        </p:nvSpPr>
        <p:spPr>
          <a:xfrm>
            <a:off x="4214810" y="4143380"/>
            <a:ext cx="107157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test</a:t>
            </a:r>
            <a:endParaRPr kumimoji="1" lang="ja-JP" altLang="en-US" dirty="0"/>
          </a:p>
        </p:txBody>
      </p:sp>
      <p:sp>
        <p:nvSpPr>
          <p:cNvPr id="7" name="メモ 6"/>
          <p:cNvSpPr/>
          <p:nvPr/>
        </p:nvSpPr>
        <p:spPr>
          <a:xfrm>
            <a:off x="4071934" y="4929198"/>
            <a:ext cx="428628" cy="428628"/>
          </a:xfrm>
          <a:prstGeom prst="foldedCorner">
            <a:avLst>
              <a:gd name="adj" fmla="val 3116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a:t>a</a:t>
            </a:r>
            <a:r>
              <a:rPr kumimoji="1" lang="en-US" altLang="ja-JP" dirty="0" smtClean="0"/>
              <a:t>~</a:t>
            </a:r>
            <a:endParaRPr kumimoji="1" lang="ja-JP" altLang="en-US" dirty="0"/>
          </a:p>
        </p:txBody>
      </p:sp>
      <p:sp>
        <p:nvSpPr>
          <p:cNvPr id="8" name="メモ 7"/>
          <p:cNvSpPr/>
          <p:nvPr/>
        </p:nvSpPr>
        <p:spPr>
          <a:xfrm>
            <a:off x="4572000" y="4929198"/>
            <a:ext cx="428628" cy="428628"/>
          </a:xfrm>
          <a:prstGeom prst="foldedCorner">
            <a:avLst>
              <a:gd name="adj" fmla="val 3116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b</a:t>
            </a:r>
            <a:endParaRPr kumimoji="1" lang="ja-JP" altLang="en-US" dirty="0"/>
          </a:p>
        </p:txBody>
      </p:sp>
      <p:sp>
        <p:nvSpPr>
          <p:cNvPr id="9" name="メモ 8"/>
          <p:cNvSpPr/>
          <p:nvPr/>
        </p:nvSpPr>
        <p:spPr>
          <a:xfrm>
            <a:off x="5072066" y="4929198"/>
            <a:ext cx="428628" cy="428628"/>
          </a:xfrm>
          <a:prstGeom prst="foldedCorner">
            <a:avLst>
              <a:gd name="adj" fmla="val 3116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c~</a:t>
            </a:r>
            <a:endParaRPr kumimoji="1" lang="ja-JP" altLang="en-US" dirty="0"/>
          </a:p>
        </p:txBody>
      </p:sp>
      <p:cxnSp>
        <p:nvCxnSpPr>
          <p:cNvPr id="11" name="直線コネクタ 10"/>
          <p:cNvCxnSpPr>
            <a:stCxn id="4" idx="2"/>
            <a:endCxn id="5" idx="0"/>
          </p:cNvCxnSpPr>
          <p:nvPr/>
        </p:nvCxnSpPr>
        <p:spPr>
          <a:xfrm rot="16200000" flipH="1">
            <a:off x="4286248" y="3679033"/>
            <a:ext cx="214314" cy="714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5" idx="2"/>
            <a:endCxn id="7" idx="0"/>
          </p:cNvCxnSpPr>
          <p:nvPr/>
        </p:nvCxnSpPr>
        <p:spPr>
          <a:xfrm rot="5400000">
            <a:off x="4375546" y="4554149"/>
            <a:ext cx="285752" cy="4643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a:stCxn id="5" idx="2"/>
            <a:endCxn id="8" idx="0"/>
          </p:cNvCxnSpPr>
          <p:nvPr/>
        </p:nvCxnSpPr>
        <p:spPr>
          <a:xfrm rot="16200000" flipH="1">
            <a:off x="4625578" y="4768462"/>
            <a:ext cx="285752" cy="357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a:stCxn id="5" idx="2"/>
            <a:endCxn id="9" idx="0"/>
          </p:cNvCxnSpPr>
          <p:nvPr/>
        </p:nvCxnSpPr>
        <p:spPr>
          <a:xfrm rot="16200000" flipH="1">
            <a:off x="4875611" y="4518429"/>
            <a:ext cx="285752" cy="535785"/>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メモ 17"/>
          <p:cNvSpPr/>
          <p:nvPr/>
        </p:nvSpPr>
        <p:spPr>
          <a:xfrm>
            <a:off x="2786050" y="4143380"/>
            <a:ext cx="1214446" cy="428628"/>
          </a:xfrm>
          <a:prstGeom prst="foldedCorner">
            <a:avLst>
              <a:gd name="adj" fmla="val 3116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ja-JP" dirty="0" err="1" smtClean="0"/>
              <a:t>rmbfile.c</a:t>
            </a:r>
            <a:endParaRPr kumimoji="1" lang="ja-JP" altLang="en-US" dirty="0"/>
          </a:p>
        </p:txBody>
      </p:sp>
      <p:cxnSp>
        <p:nvCxnSpPr>
          <p:cNvPr id="20" name="直線コネクタ 19"/>
          <p:cNvCxnSpPr>
            <a:stCxn id="4" idx="2"/>
            <a:endCxn id="18" idx="0"/>
          </p:cNvCxnSpPr>
          <p:nvPr/>
        </p:nvCxnSpPr>
        <p:spPr>
          <a:xfrm rot="5400000">
            <a:off x="3607587" y="3714752"/>
            <a:ext cx="214314" cy="642942"/>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1285852" y="5643578"/>
            <a:ext cx="2435667" cy="523220"/>
          </a:xfrm>
          <a:prstGeom prst="rect">
            <a:avLst/>
          </a:prstGeom>
          <a:noFill/>
        </p:spPr>
        <p:txBody>
          <a:bodyPr wrap="none" rtlCol="0">
            <a:spAutoFit/>
          </a:bodyPr>
          <a:lstStyle/>
          <a:p>
            <a:r>
              <a:rPr kumimoji="1" lang="en-US" altLang="ja-JP" sz="2800" dirty="0" smtClean="0"/>
              <a:t>% ./</a:t>
            </a:r>
            <a:r>
              <a:rPr kumimoji="1" lang="en-US" altLang="ja-JP" sz="2800" dirty="0" err="1" smtClean="0"/>
              <a:t>rmbfile</a:t>
            </a:r>
            <a:r>
              <a:rPr kumimoji="1" lang="en-US" altLang="ja-JP" sz="2800" dirty="0" smtClean="0"/>
              <a:t> test</a:t>
            </a:r>
            <a:endParaRPr kumimoji="1" lang="ja-JP" altLang="en-US" sz="2800" dirty="0"/>
          </a:p>
        </p:txBody>
      </p:sp>
      <p:sp>
        <p:nvSpPr>
          <p:cNvPr id="23" name="テキスト ボックス 22"/>
          <p:cNvSpPr txBox="1"/>
          <p:nvPr/>
        </p:nvSpPr>
        <p:spPr>
          <a:xfrm>
            <a:off x="928662" y="5214950"/>
            <a:ext cx="800219"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ja-JP" altLang="en-US" sz="2400"/>
              <a:t>実行</a:t>
            </a:r>
            <a:endParaRPr kumimoji="1" lang="ja-JP" altLang="en-US"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ln</a:t>
            </a:r>
            <a:r>
              <a:rPr kumimoji="1" lang="ja-JP" altLang="en-US" dirty="0" smtClean="0"/>
              <a:t>コマンドで確かめてみよう</a:t>
            </a:r>
            <a:endParaRPr kumimoji="1" lang="ja-JP" altLang="en-US" dirty="0"/>
          </a:p>
        </p:txBody>
      </p:sp>
      <p:pic>
        <p:nvPicPr>
          <p:cNvPr id="2051" name="Picture 3"/>
          <p:cNvPicPr>
            <a:picLocks noChangeAspect="1" noChangeArrowheads="1"/>
          </p:cNvPicPr>
          <p:nvPr/>
        </p:nvPicPr>
        <p:blipFill>
          <a:blip r:embed="rId2" cstate="print"/>
          <a:srcRect/>
          <a:stretch>
            <a:fillRect/>
          </a:stretch>
        </p:blipFill>
        <p:spPr bwMode="auto">
          <a:xfrm>
            <a:off x="1928794" y="2400350"/>
            <a:ext cx="4024744" cy="857256"/>
          </a:xfrm>
          <a:prstGeom prst="rect">
            <a:avLst/>
          </a:prstGeom>
          <a:noFill/>
          <a:ln w="9525">
            <a:noFill/>
            <a:miter lim="800000"/>
            <a:headEnd/>
            <a:tailEnd/>
          </a:ln>
        </p:spPr>
      </p:pic>
      <p:sp>
        <p:nvSpPr>
          <p:cNvPr id="6" name="テキスト ボックス 5"/>
          <p:cNvSpPr txBox="1"/>
          <p:nvPr/>
        </p:nvSpPr>
        <p:spPr>
          <a:xfrm>
            <a:off x="1571064" y="2143116"/>
            <a:ext cx="2000804" cy="400110"/>
          </a:xfrm>
          <a:prstGeom prst="rect">
            <a:avLst/>
          </a:prstGeom>
          <a:noFill/>
        </p:spPr>
        <p:txBody>
          <a:bodyPr wrap="none" rtlCol="0">
            <a:spAutoFit/>
          </a:bodyPr>
          <a:lstStyle/>
          <a:p>
            <a:r>
              <a:rPr kumimoji="1" lang="en-US" altLang="ja-JP" sz="2000" dirty="0" smtClean="0"/>
              <a:t>~/fileA.txt</a:t>
            </a:r>
            <a:r>
              <a:rPr kumimoji="1" lang="ja-JP" altLang="en-US" sz="2000" dirty="0" smtClean="0"/>
              <a:t>の中身</a:t>
            </a:r>
            <a:endParaRPr kumimoji="1" lang="ja-JP" altLang="en-US" sz="2000" dirty="0"/>
          </a:p>
        </p:txBody>
      </p:sp>
      <p:pic>
        <p:nvPicPr>
          <p:cNvPr id="2053" name="Picture 5"/>
          <p:cNvPicPr>
            <a:picLocks noChangeAspect="1" noChangeArrowheads="1"/>
          </p:cNvPicPr>
          <p:nvPr/>
        </p:nvPicPr>
        <p:blipFill>
          <a:blip r:embed="rId3" cstate="print"/>
          <a:srcRect/>
          <a:stretch>
            <a:fillRect/>
          </a:stretch>
        </p:blipFill>
        <p:spPr bwMode="auto">
          <a:xfrm>
            <a:off x="500034" y="3643314"/>
            <a:ext cx="4248150" cy="1733550"/>
          </a:xfrm>
          <a:prstGeom prst="rect">
            <a:avLst/>
          </a:prstGeom>
          <a:noFill/>
          <a:ln w="9525">
            <a:noFill/>
            <a:miter lim="800000"/>
            <a:headEnd/>
            <a:tailEnd/>
          </a:ln>
        </p:spPr>
      </p:pic>
      <p:sp>
        <p:nvSpPr>
          <p:cNvPr id="9" name="コンテンツ プレースホルダ 8"/>
          <p:cNvSpPr>
            <a:spLocks noGrp="1"/>
          </p:cNvSpPr>
          <p:nvPr>
            <p:ph idx="1"/>
          </p:nvPr>
        </p:nvSpPr>
        <p:spPr>
          <a:xfrm>
            <a:off x="428596" y="1500174"/>
            <a:ext cx="8229600" cy="4525963"/>
          </a:xfrm>
        </p:spPr>
        <p:txBody>
          <a:bodyPr/>
          <a:lstStyle/>
          <a:p>
            <a:r>
              <a:rPr kumimoji="1" lang="en-US" altLang="ja-JP" dirty="0" smtClean="0"/>
              <a:t> % </a:t>
            </a:r>
            <a:r>
              <a:rPr kumimoji="1" lang="en-US" altLang="ja-JP" dirty="0" err="1" smtClean="0"/>
              <a:t>ln</a:t>
            </a:r>
            <a:r>
              <a:rPr kumimoji="1" lang="en-US" altLang="ja-JP" dirty="0" smtClean="0"/>
              <a:t> &lt;</a:t>
            </a:r>
            <a:r>
              <a:rPr kumimoji="1" lang="ja-JP" altLang="en-US" dirty="0" smtClean="0"/>
              <a:t>現在のリンク</a:t>
            </a:r>
            <a:r>
              <a:rPr kumimoji="1" lang="en-US" altLang="ja-JP" dirty="0" smtClean="0"/>
              <a:t>&gt; &lt;</a:t>
            </a:r>
            <a:r>
              <a:rPr kumimoji="1" lang="ja-JP" altLang="en-US" dirty="0" smtClean="0"/>
              <a:t>新しいリンク</a:t>
            </a:r>
            <a:r>
              <a:rPr kumimoji="1" lang="en-US" altLang="ja-JP" dirty="0" smtClean="0"/>
              <a:t>&gt;</a:t>
            </a:r>
            <a:endParaRPr kumimoji="1" lang="ja-JP" altLang="en-US" dirty="0"/>
          </a:p>
        </p:txBody>
      </p:sp>
      <p:pic>
        <p:nvPicPr>
          <p:cNvPr id="2054" name="Picture 6"/>
          <p:cNvPicPr>
            <a:picLocks noChangeAspect="1" noChangeArrowheads="1"/>
          </p:cNvPicPr>
          <p:nvPr/>
        </p:nvPicPr>
        <p:blipFill>
          <a:blip r:embed="rId4" cstate="print"/>
          <a:srcRect/>
          <a:stretch>
            <a:fillRect/>
          </a:stretch>
        </p:blipFill>
        <p:spPr bwMode="auto">
          <a:xfrm>
            <a:off x="3286116" y="4786322"/>
            <a:ext cx="5459687" cy="1714512"/>
          </a:xfrm>
          <a:prstGeom prst="rect">
            <a:avLst/>
          </a:prstGeom>
          <a:noFill/>
          <a:ln w="9525">
            <a:noFill/>
            <a:miter lim="800000"/>
            <a:headEnd/>
            <a:tailEnd/>
          </a:ln>
        </p:spPr>
      </p:pic>
      <p:sp>
        <p:nvSpPr>
          <p:cNvPr id="11" name="メモ 10"/>
          <p:cNvSpPr/>
          <p:nvPr/>
        </p:nvSpPr>
        <p:spPr>
          <a:xfrm>
            <a:off x="7786710" y="3643314"/>
            <a:ext cx="857256" cy="42862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t>file</a:t>
            </a:r>
            <a:endParaRPr kumimoji="1" lang="ja-JP" altLang="en-US" dirty="0"/>
          </a:p>
        </p:txBody>
      </p:sp>
      <p:sp>
        <p:nvSpPr>
          <p:cNvPr id="12" name="テキスト ボックス 11"/>
          <p:cNvSpPr txBox="1"/>
          <p:nvPr/>
        </p:nvSpPr>
        <p:spPr>
          <a:xfrm>
            <a:off x="6143636" y="3214686"/>
            <a:ext cx="1122743" cy="369332"/>
          </a:xfrm>
          <a:prstGeom prst="rect">
            <a:avLst/>
          </a:prstGeom>
          <a:noFill/>
        </p:spPr>
        <p:txBody>
          <a:bodyPr wrap="none" rtlCol="0">
            <a:spAutoFit/>
          </a:bodyPr>
          <a:lstStyle/>
          <a:p>
            <a:r>
              <a:rPr kumimoji="1" lang="en-US" altLang="ja-JP" dirty="0" smtClean="0"/>
              <a:t>~/fileA.txt</a:t>
            </a:r>
            <a:endParaRPr kumimoji="1" lang="ja-JP" altLang="en-US" dirty="0"/>
          </a:p>
        </p:txBody>
      </p:sp>
      <p:sp>
        <p:nvSpPr>
          <p:cNvPr id="13" name="テキスト ボックス 12"/>
          <p:cNvSpPr txBox="1"/>
          <p:nvPr/>
        </p:nvSpPr>
        <p:spPr>
          <a:xfrm>
            <a:off x="5572132" y="3857628"/>
            <a:ext cx="1805623" cy="369332"/>
          </a:xfrm>
          <a:prstGeom prst="rect">
            <a:avLst/>
          </a:prstGeom>
          <a:noFill/>
        </p:spPr>
        <p:txBody>
          <a:bodyPr wrap="none" rtlCol="0">
            <a:spAutoFit/>
          </a:bodyPr>
          <a:lstStyle/>
          <a:p>
            <a:r>
              <a:rPr kumimoji="1" lang="en-US" altLang="ja-JP" dirty="0" smtClean="0"/>
              <a:t>~/</a:t>
            </a:r>
            <a:r>
              <a:rPr kumimoji="1" lang="en-US" altLang="ja-JP" dirty="0" err="1" smtClean="0"/>
              <a:t>syspro</a:t>
            </a:r>
            <a:r>
              <a:rPr kumimoji="1" lang="en-US" altLang="ja-JP" dirty="0" smtClean="0"/>
              <a:t>/fileB.txt</a:t>
            </a:r>
            <a:endParaRPr kumimoji="1" lang="ja-JP" altLang="en-US" dirty="0"/>
          </a:p>
        </p:txBody>
      </p:sp>
      <p:cxnSp>
        <p:nvCxnSpPr>
          <p:cNvPr id="15" name="直線矢印コネクタ 14"/>
          <p:cNvCxnSpPr>
            <a:stCxn id="12" idx="3"/>
            <a:endCxn id="11" idx="1"/>
          </p:cNvCxnSpPr>
          <p:nvPr/>
        </p:nvCxnSpPr>
        <p:spPr>
          <a:xfrm>
            <a:off x="7266379" y="3399352"/>
            <a:ext cx="520331" cy="4582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13" idx="3"/>
          </p:cNvCxnSpPr>
          <p:nvPr/>
        </p:nvCxnSpPr>
        <p:spPr>
          <a:xfrm flipV="1">
            <a:off x="7377755" y="3857628"/>
            <a:ext cx="337517"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リンク数の確認</a:t>
            </a:r>
            <a:endParaRPr kumimoji="1" lang="ja-JP" altLang="en-US" dirty="0"/>
          </a:p>
        </p:txBody>
      </p:sp>
      <p:sp>
        <p:nvSpPr>
          <p:cNvPr id="3" name="コンテンツ プレースホルダ 2"/>
          <p:cNvSpPr>
            <a:spLocks noGrp="1"/>
          </p:cNvSpPr>
          <p:nvPr>
            <p:ph idx="1"/>
          </p:nvPr>
        </p:nvSpPr>
        <p:spPr/>
        <p:txBody>
          <a:bodyPr/>
          <a:lstStyle/>
          <a:p>
            <a:endParaRPr kumimoji="1" lang="ja-JP" altLang="en-US" dirty="0"/>
          </a:p>
        </p:txBody>
      </p:sp>
      <p:pic>
        <p:nvPicPr>
          <p:cNvPr id="3074" name="Picture 2"/>
          <p:cNvPicPr>
            <a:picLocks noChangeAspect="1" noChangeArrowheads="1"/>
          </p:cNvPicPr>
          <p:nvPr/>
        </p:nvPicPr>
        <p:blipFill>
          <a:blip r:embed="rId2" cstate="print"/>
          <a:srcRect/>
          <a:stretch>
            <a:fillRect/>
          </a:stretch>
        </p:blipFill>
        <p:spPr bwMode="auto">
          <a:xfrm>
            <a:off x="1571604" y="2500306"/>
            <a:ext cx="6057927" cy="2466539"/>
          </a:xfrm>
          <a:prstGeom prst="rect">
            <a:avLst/>
          </a:prstGeom>
          <a:noFill/>
          <a:ln w="9525">
            <a:noFill/>
            <a:miter lim="800000"/>
            <a:headEnd/>
            <a:tailEnd/>
          </a:ln>
        </p:spPr>
      </p:pic>
      <p:sp>
        <p:nvSpPr>
          <p:cNvPr id="5" name="円/楕円 4"/>
          <p:cNvSpPr/>
          <p:nvPr/>
        </p:nvSpPr>
        <p:spPr>
          <a:xfrm>
            <a:off x="2786050" y="3286124"/>
            <a:ext cx="285752" cy="1143008"/>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rm</a:t>
            </a:r>
            <a:r>
              <a:rPr lang="ja-JP" altLang="en-US" dirty="0" smtClean="0"/>
              <a:t>コマンドはリンクを削除する</a:t>
            </a:r>
            <a:endParaRPr kumimoji="1" lang="ja-JP" alt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428728" y="1428736"/>
            <a:ext cx="5572164" cy="2810958"/>
          </a:xfrm>
          <a:prstGeom prst="rect">
            <a:avLst/>
          </a:prstGeom>
          <a:noFill/>
          <a:ln w="9525">
            <a:noFill/>
            <a:miter lim="800000"/>
            <a:headEnd/>
            <a:tailEnd/>
          </a:ln>
        </p:spPr>
      </p:pic>
      <p:sp>
        <p:nvSpPr>
          <p:cNvPr id="5" name="メモ 4"/>
          <p:cNvSpPr/>
          <p:nvPr/>
        </p:nvSpPr>
        <p:spPr>
          <a:xfrm>
            <a:off x="8001024" y="4786322"/>
            <a:ext cx="857256" cy="42862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t>file</a:t>
            </a:r>
            <a:endParaRPr kumimoji="1" lang="ja-JP" altLang="en-US" dirty="0"/>
          </a:p>
        </p:txBody>
      </p:sp>
      <p:sp>
        <p:nvSpPr>
          <p:cNvPr id="6" name="テキスト ボックス 5"/>
          <p:cNvSpPr txBox="1"/>
          <p:nvPr/>
        </p:nvSpPr>
        <p:spPr>
          <a:xfrm>
            <a:off x="6357950" y="4357694"/>
            <a:ext cx="1122743" cy="369332"/>
          </a:xfrm>
          <a:prstGeom prst="rect">
            <a:avLst/>
          </a:prstGeom>
          <a:noFill/>
        </p:spPr>
        <p:txBody>
          <a:bodyPr wrap="none" rtlCol="0">
            <a:spAutoFit/>
          </a:bodyPr>
          <a:lstStyle/>
          <a:p>
            <a:r>
              <a:rPr kumimoji="1" lang="en-US" altLang="ja-JP" dirty="0" smtClean="0"/>
              <a:t>~/fileA.txt</a:t>
            </a:r>
            <a:endParaRPr kumimoji="1" lang="ja-JP" altLang="en-US" dirty="0"/>
          </a:p>
        </p:txBody>
      </p:sp>
      <p:sp>
        <p:nvSpPr>
          <p:cNvPr id="7" name="テキスト ボックス 6"/>
          <p:cNvSpPr txBox="1"/>
          <p:nvPr/>
        </p:nvSpPr>
        <p:spPr>
          <a:xfrm>
            <a:off x="5786446" y="5000636"/>
            <a:ext cx="1805623" cy="369332"/>
          </a:xfrm>
          <a:prstGeom prst="rect">
            <a:avLst/>
          </a:prstGeom>
          <a:noFill/>
        </p:spPr>
        <p:txBody>
          <a:bodyPr wrap="none" rtlCol="0">
            <a:spAutoFit/>
          </a:bodyPr>
          <a:lstStyle/>
          <a:p>
            <a:r>
              <a:rPr kumimoji="1" lang="en-US" altLang="ja-JP" dirty="0" smtClean="0"/>
              <a:t>~/</a:t>
            </a:r>
            <a:r>
              <a:rPr kumimoji="1" lang="en-US" altLang="ja-JP" dirty="0" err="1" smtClean="0"/>
              <a:t>syspro</a:t>
            </a:r>
            <a:r>
              <a:rPr kumimoji="1" lang="en-US" altLang="ja-JP" dirty="0" smtClean="0"/>
              <a:t>/fileB.txt</a:t>
            </a:r>
            <a:endParaRPr kumimoji="1" lang="ja-JP" altLang="en-US" dirty="0"/>
          </a:p>
        </p:txBody>
      </p:sp>
      <p:cxnSp>
        <p:nvCxnSpPr>
          <p:cNvPr id="8" name="直線矢印コネクタ 7"/>
          <p:cNvCxnSpPr>
            <a:stCxn id="6" idx="3"/>
            <a:endCxn id="5" idx="1"/>
          </p:cNvCxnSpPr>
          <p:nvPr/>
        </p:nvCxnSpPr>
        <p:spPr>
          <a:xfrm>
            <a:off x="7480693" y="4542360"/>
            <a:ext cx="520331" cy="4582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7" idx="3"/>
          </p:cNvCxnSpPr>
          <p:nvPr/>
        </p:nvCxnSpPr>
        <p:spPr>
          <a:xfrm flipV="1">
            <a:off x="7592069" y="5000636"/>
            <a:ext cx="337517" cy="1846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5929322" y="4500570"/>
            <a:ext cx="2000264" cy="7143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6000760" y="4429132"/>
            <a:ext cx="1928826" cy="21431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1142976" y="4643446"/>
            <a:ext cx="4071966" cy="954107"/>
          </a:xfrm>
          <a:prstGeom prst="rect">
            <a:avLst/>
          </a:prstGeom>
          <a:noFill/>
        </p:spPr>
        <p:txBody>
          <a:bodyPr wrap="square" rtlCol="0">
            <a:spAutoFit/>
          </a:bodyPr>
          <a:lstStyle/>
          <a:p>
            <a:r>
              <a:rPr lang="ja-JP" altLang="en-US" sz="2800" dirty="0"/>
              <a:t>ファイルへのリンク</a:t>
            </a:r>
            <a:r>
              <a:rPr lang="ja-JP" altLang="en-US" sz="2800" dirty="0" smtClean="0"/>
              <a:t>が</a:t>
            </a:r>
            <a:r>
              <a:rPr lang="en-US" altLang="ja-JP" sz="2800" dirty="0" smtClean="0"/>
              <a:t>0</a:t>
            </a:r>
            <a:r>
              <a:rPr lang="ja-JP" altLang="en-US" sz="2800" dirty="0" smtClean="0"/>
              <a:t>になったら本体も削除される</a:t>
            </a:r>
            <a:endParaRPr kumimoji="1" lang="ja-JP" alt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シンボリックリンク</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ファイル名にリンクをするのがシンボリックリンク</a:t>
            </a:r>
            <a:endParaRPr kumimoji="1" lang="ja-JP" altLang="en-US" dirty="0"/>
          </a:p>
        </p:txBody>
      </p:sp>
      <p:pic>
        <p:nvPicPr>
          <p:cNvPr id="5122" name="Picture 2"/>
          <p:cNvPicPr>
            <a:picLocks noChangeAspect="1" noChangeArrowheads="1"/>
          </p:cNvPicPr>
          <p:nvPr/>
        </p:nvPicPr>
        <p:blipFill>
          <a:blip r:embed="rId2" cstate="print"/>
          <a:srcRect/>
          <a:stretch>
            <a:fillRect/>
          </a:stretch>
        </p:blipFill>
        <p:spPr bwMode="auto">
          <a:xfrm>
            <a:off x="1142976" y="2928934"/>
            <a:ext cx="6546319" cy="257176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シンボリックリンクを確かめてみよう</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 </a:t>
            </a:r>
            <a:r>
              <a:rPr lang="en-US" altLang="ja-JP" dirty="0" err="1" smtClean="0"/>
              <a:t>ln</a:t>
            </a:r>
            <a:r>
              <a:rPr lang="en-US" altLang="ja-JP" dirty="0" smtClean="0"/>
              <a:t> –s &lt;</a:t>
            </a:r>
            <a:r>
              <a:rPr lang="ja-JP" altLang="en-US" dirty="0" smtClean="0"/>
              <a:t>リンク元</a:t>
            </a:r>
            <a:r>
              <a:rPr lang="en-US" altLang="ja-JP" dirty="0" smtClean="0"/>
              <a:t>&gt; &lt;</a:t>
            </a:r>
            <a:r>
              <a:rPr lang="ja-JP" altLang="en-US" dirty="0" smtClean="0"/>
              <a:t>リンク先</a:t>
            </a:r>
            <a:r>
              <a:rPr lang="en-US" altLang="ja-JP" dirty="0" smtClean="0"/>
              <a:t>&gt;</a:t>
            </a:r>
            <a:endParaRPr kumimoji="1" lang="ja-JP" altLang="en-US" dirty="0"/>
          </a:p>
        </p:txBody>
      </p:sp>
      <p:pic>
        <p:nvPicPr>
          <p:cNvPr id="6146" name="Picture 2"/>
          <p:cNvPicPr>
            <a:picLocks noChangeAspect="1" noChangeArrowheads="1"/>
          </p:cNvPicPr>
          <p:nvPr/>
        </p:nvPicPr>
        <p:blipFill>
          <a:blip r:embed="rId2" cstate="print"/>
          <a:srcRect/>
          <a:stretch>
            <a:fillRect/>
          </a:stretch>
        </p:blipFill>
        <p:spPr bwMode="auto">
          <a:xfrm>
            <a:off x="1785918" y="2214554"/>
            <a:ext cx="5429288" cy="1711938"/>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1714480" y="4000504"/>
            <a:ext cx="5929354" cy="264560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シンボリックリンクの利点</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pic>
        <p:nvPicPr>
          <p:cNvPr id="7170" name="Picture 2"/>
          <p:cNvPicPr>
            <a:picLocks noChangeAspect="1" noChangeArrowheads="1"/>
          </p:cNvPicPr>
          <p:nvPr/>
        </p:nvPicPr>
        <p:blipFill>
          <a:blip r:embed="rId2" cstate="print"/>
          <a:srcRect/>
          <a:stretch>
            <a:fillRect/>
          </a:stretch>
        </p:blipFill>
        <p:spPr bwMode="auto">
          <a:xfrm>
            <a:off x="428596" y="1700744"/>
            <a:ext cx="8177464" cy="358564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r>
              <a:rPr kumimoji="1" lang="en-US" altLang="ja-JP" dirty="0" smtClean="0"/>
              <a:t>7-1</a:t>
            </a:r>
            <a:endParaRPr kumimoji="1" lang="ja-JP" altLang="en-US" dirty="0"/>
          </a:p>
        </p:txBody>
      </p:sp>
      <p:sp>
        <p:nvSpPr>
          <p:cNvPr id="5" name="コンテンツ プレースホルダ 4"/>
          <p:cNvSpPr>
            <a:spLocks noGrp="1"/>
          </p:cNvSpPr>
          <p:nvPr>
            <p:ph idx="1"/>
          </p:nvPr>
        </p:nvSpPr>
        <p:spPr/>
        <p:txBody>
          <a:bodyPr>
            <a:normAutofit fontScale="92500" lnSpcReduction="20000"/>
          </a:bodyPr>
          <a:lstStyle/>
          <a:p>
            <a:r>
              <a:rPr lang="ja-JP" altLang="en-US" dirty="0"/>
              <a:t>以下の状況になった時，シンボリックリンクを使って対処してみましょう．</a:t>
            </a:r>
          </a:p>
          <a:p>
            <a:pPr lvl="1"/>
            <a:r>
              <a:rPr lang="ja-JP" altLang="en-US" dirty="0"/>
              <a:t>システムプログラミングの演習で講師に「プログラムは</a:t>
            </a:r>
            <a:r>
              <a:rPr lang="en-US" altLang="ja-JP" dirty="0">
                <a:solidFill>
                  <a:srgbClr val="FF0000"/>
                </a:solidFill>
              </a:rPr>
              <a:t>~/</a:t>
            </a:r>
            <a:r>
              <a:rPr lang="en-US" altLang="ja-JP" dirty="0" err="1">
                <a:solidFill>
                  <a:srgbClr val="FF0000"/>
                </a:solidFill>
              </a:rPr>
              <a:t>syspro</a:t>
            </a:r>
            <a:r>
              <a:rPr lang="en-US" altLang="ja-JP" dirty="0">
                <a:solidFill>
                  <a:srgbClr val="FF0000"/>
                </a:solidFill>
              </a:rPr>
              <a:t> </a:t>
            </a:r>
            <a:r>
              <a:rPr lang="ja-JP" altLang="en-US" dirty="0"/>
              <a:t>の下に</a:t>
            </a:r>
            <a:r>
              <a:rPr lang="ja-JP" altLang="en-US" dirty="0" smtClean="0"/>
              <a:t>おいて</a:t>
            </a:r>
            <a:r>
              <a:rPr lang="ja-JP" altLang="en-US" dirty="0"/>
              <a:t>ください」と指定されて</a:t>
            </a:r>
            <a:r>
              <a:rPr lang="ja-JP" altLang="en-US" dirty="0" smtClean="0"/>
              <a:t>いる</a:t>
            </a:r>
            <a:endParaRPr lang="en-US" altLang="ja-JP" dirty="0" smtClean="0"/>
          </a:p>
          <a:p>
            <a:pPr lvl="1"/>
            <a:r>
              <a:rPr lang="ja-JP" altLang="en-US" dirty="0" smtClean="0"/>
              <a:t>しかし</a:t>
            </a:r>
            <a:r>
              <a:rPr lang="ja-JP" altLang="en-US" dirty="0"/>
              <a:t>ホームディレクトリのファイルを</a:t>
            </a:r>
            <a:r>
              <a:rPr lang="ja-JP" altLang="en-US" dirty="0" smtClean="0"/>
              <a:t>整理する</a:t>
            </a:r>
            <a:r>
              <a:rPr lang="ja-JP" altLang="en-US" dirty="0"/>
              <a:t>ために授業用のディレクトリ</a:t>
            </a:r>
            <a:r>
              <a:rPr lang="en-US" altLang="ja-JP" dirty="0"/>
              <a:t>course </a:t>
            </a:r>
            <a:r>
              <a:rPr lang="ja-JP" altLang="en-US" dirty="0"/>
              <a:t>を作り，ファイルを授業開催年度</a:t>
            </a:r>
            <a:r>
              <a:rPr lang="ja-JP" altLang="en-US" dirty="0" smtClean="0"/>
              <a:t>ごと</a:t>
            </a:r>
            <a:r>
              <a:rPr lang="ja-JP" altLang="en-US" dirty="0"/>
              <a:t>に整理したい</a:t>
            </a:r>
            <a:r>
              <a:rPr lang="ja-JP" altLang="en-US" dirty="0" smtClean="0"/>
              <a:t>．</a:t>
            </a:r>
            <a:endParaRPr lang="en-US" altLang="ja-JP" dirty="0" smtClean="0"/>
          </a:p>
          <a:p>
            <a:pPr lvl="2"/>
            <a:r>
              <a:rPr lang="ja-JP" altLang="en-US" dirty="0" smtClean="0"/>
              <a:t>つまり</a:t>
            </a:r>
            <a:r>
              <a:rPr lang="ja-JP" altLang="en-US" dirty="0"/>
              <a:t>システムプログラミングの演習が</a:t>
            </a:r>
            <a:r>
              <a:rPr lang="en-US" altLang="ja-JP" dirty="0"/>
              <a:t>2010 </a:t>
            </a:r>
            <a:r>
              <a:rPr lang="ja-JP" altLang="en-US" dirty="0"/>
              <a:t>年度に受講</a:t>
            </a:r>
            <a:r>
              <a:rPr lang="ja-JP" altLang="en-US" dirty="0" smtClean="0"/>
              <a:t>したと</a:t>
            </a:r>
            <a:r>
              <a:rPr lang="ja-JP" altLang="en-US" dirty="0"/>
              <a:t>すると，そのディレクトリを</a:t>
            </a:r>
            <a:r>
              <a:rPr lang="en-US" altLang="ja-JP" dirty="0">
                <a:solidFill>
                  <a:srgbClr val="FF0000"/>
                </a:solidFill>
              </a:rPr>
              <a:t>~/course/2010/</a:t>
            </a:r>
            <a:r>
              <a:rPr lang="en-US" altLang="ja-JP" dirty="0" err="1">
                <a:solidFill>
                  <a:srgbClr val="FF0000"/>
                </a:solidFill>
              </a:rPr>
              <a:t>syspro</a:t>
            </a:r>
            <a:r>
              <a:rPr lang="en-US" altLang="ja-JP" dirty="0">
                <a:solidFill>
                  <a:srgbClr val="FF0000"/>
                </a:solidFill>
              </a:rPr>
              <a:t> </a:t>
            </a:r>
            <a:r>
              <a:rPr lang="ja-JP" altLang="en-US" dirty="0"/>
              <a:t>としたいとする</a:t>
            </a:r>
            <a:r>
              <a:rPr lang="ja-JP" altLang="en-US" dirty="0" smtClean="0"/>
              <a:t>．</a:t>
            </a:r>
            <a:endParaRPr lang="en-US" altLang="ja-JP" dirty="0" smtClean="0"/>
          </a:p>
          <a:p>
            <a:pPr lvl="1"/>
            <a:r>
              <a:rPr lang="ja-JP" altLang="en-US" dirty="0" smtClean="0"/>
              <a:t>講師の要求と自分のディレクトリ整理の要求を両方満たすにはどうしたらよいか？</a:t>
            </a:r>
            <a:endParaRPr kumimoji="1" lang="ja-JP" altLang="en-US"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TotalTime>
  <Words>273</Words>
  <Application>Microsoft Office PowerPoint</Application>
  <PresentationFormat>画面に合わせる (4:3)</PresentationFormat>
  <Paragraphs>50</Paragraphs>
  <Slides>21</Slides>
  <Notes>0</Notes>
  <HiddenSlides>0</HiddenSlides>
  <MMClips>0</MMClips>
  <ScaleCrop>false</ScaleCrop>
  <HeadingPairs>
    <vt:vector size="4" baseType="variant">
      <vt:variant>
        <vt:lpstr>テーマ</vt:lpstr>
      </vt:variant>
      <vt:variant>
        <vt:i4>1</vt:i4>
      </vt:variant>
      <vt:variant>
        <vt:lpstr>スライド タイトル</vt:lpstr>
      </vt:variant>
      <vt:variant>
        <vt:i4>21</vt:i4>
      </vt:variant>
    </vt:vector>
  </HeadingPairs>
  <TitlesOfParts>
    <vt:vector size="22" baseType="lpstr">
      <vt:lpstr>Office テーマ</vt:lpstr>
      <vt:lpstr>システムプログラミング実習</vt:lpstr>
      <vt:lpstr>ハードリンク</vt:lpstr>
      <vt:lpstr>lnコマンドで確かめてみよう</vt:lpstr>
      <vt:lpstr>リンク数の確認</vt:lpstr>
      <vt:lpstr>rmコマンドはリンクを削除する</vt:lpstr>
      <vt:lpstr>シンボリックリンク</vt:lpstr>
      <vt:lpstr>シンボリックリンクを確かめてみよう</vt:lpstr>
      <vt:lpstr>シンボリックリンクの利点</vt:lpstr>
      <vt:lpstr>課題7-1</vt:lpstr>
      <vt:lpstr>link : ハードリンク</vt:lpstr>
      <vt:lpstr>symlink : シンボリックリンク</vt:lpstr>
      <vt:lpstr>unlink : リンクの削除</vt:lpstr>
      <vt:lpstr>rename : リンクの変更</vt:lpstr>
      <vt:lpstr>パーティション</vt:lpstr>
      <vt:lpstr>パーティション状況をみる</vt:lpstr>
      <vt:lpstr>マウント</vt:lpstr>
      <vt:lpstr>マウント状況をみる</vt:lpstr>
      <vt:lpstr>getmntinfo</vt:lpstr>
      <vt:lpstr>スライド 19</vt:lpstr>
      <vt:lpstr>スライド 20</vt:lpstr>
      <vt:lpstr>課題7-2の注意と準備</vt:lpstr>
    </vt:vector>
  </TitlesOfParts>
  <Company>ocha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システムプログラミング実習</dc:title>
  <dc:creator>chiemi</dc:creator>
  <cp:lastModifiedBy>chiemi</cp:lastModifiedBy>
  <cp:revision>4</cp:revision>
  <dcterms:created xsi:type="dcterms:W3CDTF">2010-06-01T00:56:17Z</dcterms:created>
  <dcterms:modified xsi:type="dcterms:W3CDTF">2011-05-09T03:15:16Z</dcterms:modified>
</cp:coreProperties>
</file>