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E3094-2DD4-4A15-8768-A036CE250471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CC0C7-A718-4174-A9D9-16F6EA750203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CCC4F-182B-4938-8A38-23A11F77631C}" type="datetimeFigureOut">
              <a:rPr kumimoji="1" lang="ja-JP" altLang="en-US" smtClean="0"/>
              <a:t>2010/4/19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C670B-23BF-47B7-9278-FE2CF4758E2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システムプログラミング実習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章　高水準入出力関数</a:t>
            </a:r>
            <a:endParaRPr kumimoji="1" lang="en-US" altLang="ja-JP" dirty="0" smtClean="0"/>
          </a:p>
          <a:p>
            <a:r>
              <a:rPr lang="ja-JP" altLang="en-US" dirty="0"/>
              <a:t>テキストファイルの入出力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行読み込み／書き込み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8952" r="952" b="30569"/>
          <a:stretch>
            <a:fillRect/>
          </a:stretch>
        </p:blipFill>
        <p:spPr bwMode="auto">
          <a:xfrm>
            <a:off x="357158" y="2643182"/>
            <a:ext cx="83582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メモ 4"/>
          <p:cNvSpPr/>
          <p:nvPr/>
        </p:nvSpPr>
        <p:spPr>
          <a:xfrm>
            <a:off x="857224" y="4357694"/>
            <a:ext cx="1643074" cy="207170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857224" y="46434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286116" y="4786322"/>
            <a:ext cx="242889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43240" y="4357694"/>
            <a:ext cx="603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buf</a:t>
            </a:r>
            <a:endParaRPr kumimoji="1" lang="ja-JP" altLang="en-US" sz="2400" dirty="0"/>
          </a:p>
        </p:txBody>
      </p:sp>
      <p:sp>
        <p:nvSpPr>
          <p:cNvPr id="9" name="メモ 8"/>
          <p:cNvSpPr/>
          <p:nvPr/>
        </p:nvSpPr>
        <p:spPr>
          <a:xfrm>
            <a:off x="6357950" y="4357694"/>
            <a:ext cx="1643074" cy="207170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357950" y="4643446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857224" y="4357694"/>
            <a:ext cx="1643074" cy="2857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357950" y="4357694"/>
            <a:ext cx="1643074" cy="2857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286116" y="4786322"/>
            <a:ext cx="164307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>
            <a:stCxn id="6" idx="3"/>
            <a:endCxn id="13" idx="1"/>
          </p:cNvCxnSpPr>
          <p:nvPr/>
        </p:nvCxnSpPr>
        <p:spPr>
          <a:xfrm>
            <a:off x="2500298" y="4786322"/>
            <a:ext cx="785818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3" idx="3"/>
            <a:endCxn id="10" idx="1"/>
          </p:cNvCxnSpPr>
          <p:nvPr/>
        </p:nvCxnSpPr>
        <p:spPr>
          <a:xfrm flipV="1">
            <a:off x="4929190" y="4786322"/>
            <a:ext cx="142876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578222" y="4857760"/>
            <a:ext cx="63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fgets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15008" y="4857760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fputs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5786" y="400050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fpin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06262" y="392906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fpout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一文字読み込み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書込み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文字ずつコピーするとこんな感じ</a:t>
            </a:r>
            <a:endParaRPr kumimoji="1" lang="ja-JP" altLang="en-US" dirty="0"/>
          </a:p>
        </p:txBody>
      </p:sp>
      <p:sp>
        <p:nvSpPr>
          <p:cNvPr id="4" name="メモ 3"/>
          <p:cNvSpPr/>
          <p:nvPr/>
        </p:nvSpPr>
        <p:spPr>
          <a:xfrm>
            <a:off x="857224" y="3143248"/>
            <a:ext cx="1643074" cy="207170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857224" y="3429000"/>
            <a:ext cx="278402" cy="287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71934" y="3000372"/>
            <a:ext cx="336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8" name="メモ 7"/>
          <p:cNvSpPr/>
          <p:nvPr/>
        </p:nvSpPr>
        <p:spPr>
          <a:xfrm>
            <a:off x="6357950" y="3143248"/>
            <a:ext cx="1643074" cy="2071702"/>
          </a:xfrm>
          <a:prstGeom prst="foldedCorne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57224" y="3143248"/>
            <a:ext cx="1643074" cy="2857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6357950" y="3143248"/>
            <a:ext cx="1643074" cy="2857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>
            <a:stCxn id="5" idx="3"/>
          </p:cNvCxnSpPr>
          <p:nvPr/>
        </p:nvCxnSpPr>
        <p:spPr>
          <a:xfrm>
            <a:off x="1135626" y="3572797"/>
            <a:ext cx="2864870" cy="1419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23" idx="3"/>
          </p:cNvCxnSpPr>
          <p:nvPr/>
        </p:nvCxnSpPr>
        <p:spPr>
          <a:xfrm flipV="1">
            <a:off x="4350336" y="3571876"/>
            <a:ext cx="2007614" cy="143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787341" y="3643314"/>
            <a:ext cx="792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fgetc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00628" y="3643314"/>
            <a:ext cx="83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fputc</a:t>
            </a:r>
            <a:endParaRPr kumimoji="1" lang="ja-JP" altLang="en-US" sz="2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5786" y="2714620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fpin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306262" y="2714620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fpout</a:t>
            </a:r>
            <a:endParaRPr kumimoji="1" lang="ja-JP" altLang="en-US" sz="2400" dirty="0"/>
          </a:p>
        </p:txBody>
      </p:sp>
      <p:sp>
        <p:nvSpPr>
          <p:cNvPr id="22" name="正方形/長方形 21"/>
          <p:cNvSpPr/>
          <p:nvPr/>
        </p:nvSpPr>
        <p:spPr>
          <a:xfrm>
            <a:off x="6357950" y="3429000"/>
            <a:ext cx="278402" cy="287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4071934" y="3571876"/>
            <a:ext cx="278402" cy="2875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fgetc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85925"/>
            <a:ext cx="6143668" cy="308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1357290" y="3714752"/>
            <a:ext cx="6286544" cy="10715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fprintf</a:t>
            </a:r>
            <a:r>
              <a:rPr kumimoji="1" lang="ja-JP" altLang="en-US" dirty="0" smtClean="0"/>
              <a:t>関数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5387968" cy="365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csv</a:t>
            </a:r>
            <a:r>
              <a:rPr kumimoji="1" lang="ja-JP" altLang="en-US" dirty="0" smtClean="0"/>
              <a:t>形式で出力する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6858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214686"/>
            <a:ext cx="6572296" cy="161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標準入出力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8347" b="30192"/>
          <a:stretch>
            <a:fillRect/>
          </a:stretch>
        </p:blipFill>
        <p:spPr bwMode="auto">
          <a:xfrm>
            <a:off x="785786" y="1785926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矢印コネクタ 5"/>
          <p:cNvCxnSpPr/>
          <p:nvPr/>
        </p:nvCxnSpPr>
        <p:spPr>
          <a:xfrm rot="5400000" flipH="1" flipV="1">
            <a:off x="3358348" y="3143248"/>
            <a:ext cx="57071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071802" y="3429000"/>
            <a:ext cx="5147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ここを</a:t>
            </a:r>
            <a:r>
              <a:rPr lang="ja-JP" altLang="en-US" sz="2400" dirty="0" smtClean="0"/>
              <a:t> </a:t>
            </a:r>
            <a:r>
              <a:rPr lang="en-US" altLang="ja-JP" sz="2400" dirty="0" err="1" smtClean="0"/>
              <a:t>stdout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にすれば標準出力になる</a:t>
            </a:r>
            <a:endParaRPr kumimoji="1" lang="ja-JP" alt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14818"/>
            <a:ext cx="6500858" cy="116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1000100" y="5753417"/>
            <a:ext cx="7144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※</a:t>
            </a:r>
            <a:r>
              <a:rPr lang="ja-JP" altLang="en-US" sz="2400" dirty="0" smtClean="0"/>
              <a:t>変数</a:t>
            </a:r>
            <a:r>
              <a:rPr lang="ja-JP" altLang="en-US" sz="2400" dirty="0"/>
              <a:t>宣言</a:t>
            </a:r>
            <a:r>
              <a:rPr lang="ja-JP" altLang="en-US" sz="2400" dirty="0" smtClean="0"/>
              <a:t>したり，</a:t>
            </a:r>
            <a:r>
              <a:rPr lang="en-US" altLang="ja-JP" sz="2400" dirty="0" smtClean="0"/>
              <a:t>open</a:t>
            </a:r>
            <a:r>
              <a:rPr lang="ja-JP" altLang="en-US" sz="2400" dirty="0" smtClean="0"/>
              <a:t>や</a:t>
            </a:r>
            <a:r>
              <a:rPr lang="en-US" altLang="ja-JP" sz="2400" dirty="0" smtClean="0"/>
              <a:t>close</a:t>
            </a:r>
            <a:r>
              <a:rPr lang="ja-JP" altLang="en-US" sz="2400" dirty="0" smtClean="0"/>
              <a:t>する必要はありません</a:t>
            </a:r>
            <a:endParaRPr kumimoji="1" lang="ja-JP" alt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FILE </a:t>
            </a:r>
            <a:r>
              <a:rPr kumimoji="1" lang="ja-JP" altLang="en-US" dirty="0" smtClean="0"/>
              <a:t>構造体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usr</a:t>
            </a:r>
            <a:r>
              <a:rPr kumimoji="1" lang="en-US" altLang="ja-JP" dirty="0" smtClean="0"/>
              <a:t>/include/</a:t>
            </a:r>
            <a:r>
              <a:rPr kumimoji="1" lang="en-US" altLang="ja-JP" dirty="0" err="1" smtClean="0"/>
              <a:t>stdio.h</a:t>
            </a:r>
            <a:r>
              <a:rPr kumimoji="1" lang="ja-JP" altLang="en-US" dirty="0" smtClean="0"/>
              <a:t>に定義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428868"/>
            <a:ext cx="718949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演習</a:t>
            </a:r>
            <a:r>
              <a:rPr kumimoji="1" lang="en-US" altLang="ja-JP" dirty="0" smtClean="0"/>
              <a:t>3-1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ファイル名：</a:t>
            </a:r>
            <a:r>
              <a:rPr lang="en-US" altLang="ja-JP" dirty="0"/>
              <a:t>chap03/</a:t>
            </a:r>
            <a:r>
              <a:rPr lang="en-US" altLang="ja-JP" dirty="0" err="1"/>
              <a:t>mycp.c</a:t>
            </a:r>
            <a:endParaRPr lang="en-US" altLang="ja-JP" dirty="0"/>
          </a:p>
          <a:p>
            <a:r>
              <a:rPr lang="en-US" altLang="ja-JP" dirty="0"/>
              <a:t>1 </a:t>
            </a:r>
            <a:r>
              <a:rPr lang="ja-JP" altLang="en-US" dirty="0"/>
              <a:t>行ずつ読み書きしてファイルをコピーするサンプルプログラム</a:t>
            </a:r>
            <a:r>
              <a:rPr lang="en-US" altLang="ja-JP" dirty="0" err="1"/>
              <a:t>copy.c</a:t>
            </a:r>
            <a:r>
              <a:rPr lang="en-US" altLang="ja-JP" dirty="0"/>
              <a:t> </a:t>
            </a:r>
            <a:r>
              <a:rPr lang="ja-JP" altLang="en-US" dirty="0"/>
              <a:t>を</a:t>
            </a:r>
            <a:r>
              <a:rPr lang="ja-JP" altLang="en-US" dirty="0" smtClean="0"/>
              <a:t>改良して</a:t>
            </a:r>
            <a:r>
              <a:rPr lang="en-US" altLang="ja-JP" dirty="0"/>
              <a:t>1 </a:t>
            </a:r>
            <a:r>
              <a:rPr lang="ja-JP" altLang="en-US" dirty="0"/>
              <a:t>文字ずつコピーするプログラムを作成しましょう．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演習</a:t>
            </a:r>
            <a:r>
              <a:rPr lang="en-US" altLang="ja-JP" dirty="0" smtClean="0"/>
              <a:t>3-2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ファイル名：</a:t>
            </a:r>
            <a:r>
              <a:rPr lang="en-US" altLang="ja-JP" sz="2800" dirty="0"/>
              <a:t>chap03/</a:t>
            </a:r>
            <a:r>
              <a:rPr lang="en-US" altLang="ja-JP" sz="2800" dirty="0" err="1"/>
              <a:t>read_profile.c</a:t>
            </a:r>
            <a:endParaRPr lang="en-US" altLang="ja-JP" sz="2800" dirty="0"/>
          </a:p>
          <a:p>
            <a:r>
              <a:rPr lang="ja-JP" altLang="en-US" sz="2800" dirty="0"/>
              <a:t>以下の </a:t>
            </a:r>
            <a:r>
              <a:rPr lang="en-US" altLang="ja-JP" sz="2800" dirty="0" err="1"/>
              <a:t>cvs</a:t>
            </a:r>
            <a:r>
              <a:rPr lang="en-US" altLang="ja-JP" sz="2800" dirty="0"/>
              <a:t>  </a:t>
            </a:r>
            <a:r>
              <a:rPr lang="ja-JP" altLang="en-US" sz="2800" dirty="0"/>
              <a:t>ファイル（カンマ区切りのテキストファイル）を読み込み</a:t>
            </a:r>
            <a:r>
              <a:rPr lang="ja-JP" altLang="en-US" sz="2800" dirty="0" smtClean="0"/>
              <a:t>， </a:t>
            </a:r>
            <a:r>
              <a:rPr lang="en-US" altLang="ja-JP" sz="2800" dirty="0" err="1" smtClean="0"/>
              <a:t>save_profile.c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のプログラム中で使用した構造体</a:t>
            </a:r>
            <a:r>
              <a:rPr lang="en-US" altLang="ja-JP" sz="2800" dirty="0" err="1" smtClean="0"/>
              <a:t>proﬁle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の配列に代入し，下記の出力例のように出力するプログラムを作成しましょう．なお，名前は</a:t>
            </a:r>
            <a:r>
              <a:rPr lang="en-US" altLang="ja-JP" sz="2800" dirty="0" smtClean="0"/>
              <a:t>23</a:t>
            </a:r>
            <a:r>
              <a:rPr lang="ja-JP" altLang="en-US" sz="2800" dirty="0" smtClean="0"/>
              <a:t>文字を超えないものとし，ファイルの行数も</a:t>
            </a:r>
            <a:r>
              <a:rPr lang="en-US" altLang="ja-JP" sz="2800" dirty="0" smtClean="0"/>
              <a:t>20 </a:t>
            </a:r>
            <a:r>
              <a:rPr lang="ja-JP" altLang="en-US" sz="2800" dirty="0" smtClean="0"/>
              <a:t>行は超えないものとします．</a:t>
            </a:r>
            <a:endParaRPr kumimoji="1" lang="ja-JP" altLang="en-US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572008"/>
            <a:ext cx="612396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おまけの演習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ファイル名：</a:t>
            </a:r>
            <a:r>
              <a:rPr lang="en-US" altLang="ja-JP" dirty="0"/>
              <a:t>chap03/read_profile2.c </a:t>
            </a:r>
          </a:p>
          <a:p>
            <a:r>
              <a:rPr lang="ja-JP" altLang="en-US" dirty="0" smtClean="0"/>
              <a:t>演習</a:t>
            </a:r>
            <a:r>
              <a:rPr lang="en-US" altLang="ja-JP" dirty="0"/>
              <a:t>3-2 </a:t>
            </a:r>
            <a:r>
              <a:rPr lang="ja-JP" altLang="en-US" dirty="0"/>
              <a:t>では名前は</a:t>
            </a:r>
            <a:r>
              <a:rPr lang="en-US" altLang="ja-JP" dirty="0"/>
              <a:t>23 </a:t>
            </a:r>
            <a:r>
              <a:rPr lang="ja-JP" altLang="en-US" dirty="0"/>
              <a:t>文字を</a:t>
            </a:r>
            <a:r>
              <a:rPr lang="ja-JP" altLang="en-US" dirty="0" smtClean="0"/>
              <a:t>超えない</a:t>
            </a:r>
            <a:r>
              <a:rPr lang="ja-JP" altLang="en-US" dirty="0"/>
              <a:t>ものとし，ファイルの行数も</a:t>
            </a:r>
            <a:r>
              <a:rPr lang="en-US" altLang="ja-JP" dirty="0"/>
              <a:t>20 </a:t>
            </a:r>
            <a:r>
              <a:rPr lang="ja-JP" altLang="en-US" dirty="0"/>
              <a:t>行は超えないものとしていますが，</a:t>
            </a:r>
            <a:r>
              <a:rPr lang="ja-JP" altLang="en-US" dirty="0" smtClean="0"/>
              <a:t>これらの</a:t>
            </a:r>
            <a:r>
              <a:rPr lang="ja-JP" altLang="en-US" dirty="0"/>
              <a:t>制約がない場合でも対応できるように</a:t>
            </a:r>
            <a:r>
              <a:rPr lang="en-US" altLang="ja-JP" dirty="0" err="1"/>
              <a:t>read_profile.c</a:t>
            </a:r>
            <a:r>
              <a:rPr lang="en-US" altLang="ja-JP" dirty="0"/>
              <a:t> </a:t>
            </a:r>
            <a:r>
              <a:rPr lang="ja-JP" altLang="en-US" dirty="0"/>
              <a:t>を書き換えましょう．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実習するシステムコール（１）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資源管理　→　ファイルシステム</a:t>
            </a:r>
            <a:endParaRPr kumimoji="1" lang="ja-JP" altLang="en-US" dirty="0"/>
          </a:p>
        </p:txBody>
      </p:sp>
      <p:grpSp>
        <p:nvGrpSpPr>
          <p:cNvPr id="65" name="グループ化 64"/>
          <p:cNvGrpSpPr/>
          <p:nvPr/>
        </p:nvGrpSpPr>
        <p:grpSpPr>
          <a:xfrm>
            <a:off x="428596" y="2428868"/>
            <a:ext cx="4714908" cy="4214842"/>
            <a:chOff x="1285852" y="1059404"/>
            <a:chExt cx="6715172" cy="5833957"/>
          </a:xfrm>
        </p:grpSpPr>
        <p:pic>
          <p:nvPicPr>
            <p:cNvPr id="4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572000" y="1630908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5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3756766" y="2273850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6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429124" y="2273850"/>
              <a:ext cx="529482" cy="428628"/>
            </a:xfrm>
            <a:prstGeom prst="rect">
              <a:avLst/>
            </a:prstGeom>
            <a:noFill/>
          </p:spPr>
        </p:pic>
        <p:pic>
          <p:nvPicPr>
            <p:cNvPr id="7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5357818" y="2273850"/>
              <a:ext cx="529482" cy="428628"/>
            </a:xfrm>
            <a:prstGeom prst="rect">
              <a:avLst/>
            </a:prstGeom>
            <a:noFill/>
          </p:spPr>
        </p:pic>
        <p:sp>
          <p:nvSpPr>
            <p:cNvPr id="8" name="メモ 7"/>
            <p:cNvSpPr/>
            <p:nvPr/>
          </p:nvSpPr>
          <p:spPr>
            <a:xfrm>
              <a:off x="3357554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9" name="メモ 8"/>
            <p:cNvSpPr/>
            <p:nvPr/>
          </p:nvSpPr>
          <p:spPr>
            <a:xfrm>
              <a:off x="3786182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pic>
          <p:nvPicPr>
            <p:cNvPr id="10" name="Picture 2" descr="http://www.styraise.com/material/dl/jpg/catch108.jpg"/>
            <p:cNvPicPr>
              <a:picLocks noChangeAspect="1" noChangeArrowheads="1"/>
            </p:cNvPicPr>
            <p:nvPr/>
          </p:nvPicPr>
          <p:blipFill>
            <a:blip r:embed="rId2" cstate="print"/>
            <a:srcRect l="8523" t="16423" r="61647" b="37044"/>
            <a:stretch>
              <a:fillRect/>
            </a:stretch>
          </p:blipFill>
          <p:spPr bwMode="auto">
            <a:xfrm>
              <a:off x="4286248" y="2845354"/>
              <a:ext cx="529482" cy="428628"/>
            </a:xfrm>
            <a:prstGeom prst="rect">
              <a:avLst/>
            </a:prstGeom>
            <a:noFill/>
          </p:spPr>
        </p:pic>
        <p:sp>
          <p:nvSpPr>
            <p:cNvPr id="11" name="メモ 10"/>
            <p:cNvSpPr/>
            <p:nvPr/>
          </p:nvSpPr>
          <p:spPr>
            <a:xfrm>
              <a:off x="4929190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2" name="メモ 11"/>
            <p:cNvSpPr/>
            <p:nvPr/>
          </p:nvSpPr>
          <p:spPr>
            <a:xfrm>
              <a:off x="5786446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3" name="メモ 12"/>
            <p:cNvSpPr/>
            <p:nvPr/>
          </p:nvSpPr>
          <p:spPr>
            <a:xfrm>
              <a:off x="407193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4" name="メモ 13"/>
            <p:cNvSpPr/>
            <p:nvPr/>
          </p:nvSpPr>
          <p:spPr>
            <a:xfrm>
              <a:off x="442912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5" name="メモ 14"/>
            <p:cNvSpPr/>
            <p:nvPr/>
          </p:nvSpPr>
          <p:spPr>
            <a:xfrm>
              <a:off x="4786314" y="3416858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6" name="メモ 15"/>
            <p:cNvSpPr/>
            <p:nvPr/>
          </p:nvSpPr>
          <p:spPr>
            <a:xfrm>
              <a:off x="5429256" y="2916792"/>
              <a:ext cx="285752" cy="357190"/>
            </a:xfrm>
            <a:prstGeom prst="foldedCorner">
              <a:avLst>
                <a:gd name="adj" fmla="val 50000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cxnSp>
          <p:nvCxnSpPr>
            <p:cNvPr id="17" name="直線コネクタ 16"/>
            <p:cNvCxnSpPr>
              <a:stCxn id="4" idx="2"/>
              <a:endCxn id="5" idx="0"/>
            </p:cNvCxnSpPr>
            <p:nvPr/>
          </p:nvCxnSpPr>
          <p:spPr>
            <a:xfrm rot="5400000">
              <a:off x="4321967" y="1759076"/>
              <a:ext cx="214314" cy="8152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>
              <a:stCxn id="4" idx="2"/>
              <a:endCxn id="6" idx="0"/>
            </p:cNvCxnSpPr>
            <p:nvPr/>
          </p:nvCxnSpPr>
          <p:spPr>
            <a:xfrm rot="5400000">
              <a:off x="4658146" y="2095255"/>
              <a:ext cx="21431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>
              <a:stCxn id="4" idx="2"/>
              <a:endCxn id="7" idx="0"/>
            </p:cNvCxnSpPr>
            <p:nvPr/>
          </p:nvCxnSpPr>
          <p:spPr>
            <a:xfrm rot="16200000" flipH="1">
              <a:off x="5122493" y="1773784"/>
              <a:ext cx="214314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>
              <a:stCxn id="5" idx="2"/>
            </p:cNvCxnSpPr>
            <p:nvPr/>
          </p:nvCxnSpPr>
          <p:spPr>
            <a:xfrm rot="5400000">
              <a:off x="3725250" y="2620535"/>
              <a:ext cx="214314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>
              <a:stCxn id="5" idx="2"/>
              <a:endCxn id="9" idx="0"/>
            </p:cNvCxnSpPr>
            <p:nvPr/>
          </p:nvCxnSpPr>
          <p:spPr>
            <a:xfrm rot="5400000">
              <a:off x="3868126" y="2763411"/>
              <a:ext cx="214314" cy="924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>
              <a:stCxn id="6" idx="2"/>
              <a:endCxn id="10" idx="0"/>
            </p:cNvCxnSpPr>
            <p:nvPr/>
          </p:nvCxnSpPr>
          <p:spPr>
            <a:xfrm rot="5400000">
              <a:off x="4550989" y="2702478"/>
              <a:ext cx="142876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>
              <a:stCxn id="6" idx="2"/>
              <a:endCxn id="11" idx="0"/>
            </p:cNvCxnSpPr>
            <p:nvPr/>
          </p:nvCxnSpPr>
          <p:spPr>
            <a:xfrm rot="16200000" flipH="1">
              <a:off x="4775808" y="2620534"/>
              <a:ext cx="214314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>
              <a:stCxn id="7" idx="2"/>
              <a:endCxn id="16" idx="0"/>
            </p:cNvCxnSpPr>
            <p:nvPr/>
          </p:nvCxnSpPr>
          <p:spPr>
            <a:xfrm rot="5400000">
              <a:off x="5490189" y="2784422"/>
              <a:ext cx="214314" cy="504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>
              <a:stCxn id="7" idx="2"/>
              <a:endCxn id="12" idx="0"/>
            </p:cNvCxnSpPr>
            <p:nvPr/>
          </p:nvCxnSpPr>
          <p:spPr>
            <a:xfrm rot="16200000" flipH="1">
              <a:off x="5668783" y="2656253"/>
              <a:ext cx="214314" cy="3067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>
              <a:stCxn id="10" idx="2"/>
              <a:endCxn id="13" idx="0"/>
            </p:cNvCxnSpPr>
            <p:nvPr/>
          </p:nvCxnSpPr>
          <p:spPr>
            <a:xfrm rot="5400000">
              <a:off x="4311462" y="3177331"/>
              <a:ext cx="142876" cy="3361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>
              <a:stCxn id="10" idx="2"/>
              <a:endCxn id="14" idx="0"/>
            </p:cNvCxnSpPr>
            <p:nvPr/>
          </p:nvCxnSpPr>
          <p:spPr>
            <a:xfrm rot="16200000" flipH="1">
              <a:off x="4490056" y="3334914"/>
              <a:ext cx="142876" cy="210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>
              <a:stCxn id="10" idx="2"/>
              <a:endCxn id="15" idx="0"/>
            </p:cNvCxnSpPr>
            <p:nvPr/>
          </p:nvCxnSpPr>
          <p:spPr>
            <a:xfrm rot="16200000" flipH="1">
              <a:off x="4668651" y="3156319"/>
              <a:ext cx="142876" cy="3782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2500298" y="4059800"/>
              <a:ext cx="4572032" cy="128588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0" name="フローチャート : 磁気ディスク 29"/>
            <p:cNvSpPr/>
            <p:nvPr/>
          </p:nvSpPr>
          <p:spPr>
            <a:xfrm>
              <a:off x="2643174" y="5631436"/>
              <a:ext cx="1071570" cy="85725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フローチャート : 磁気ディスク 30"/>
            <p:cNvSpPr/>
            <p:nvPr/>
          </p:nvSpPr>
          <p:spPr>
            <a:xfrm>
              <a:off x="3929058" y="5631436"/>
              <a:ext cx="1071570" cy="857256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786050" y="5774312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143240" y="5988626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4357686" y="5702874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000496" y="5845750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4572000" y="6060064"/>
              <a:ext cx="285752" cy="28575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357818" y="5631436"/>
              <a:ext cx="642942" cy="7858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357818" y="5631436"/>
              <a:ext cx="642942" cy="21431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5357818" y="5988626"/>
              <a:ext cx="642942" cy="21431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40" name="直線矢印コネクタ 39"/>
            <p:cNvCxnSpPr>
              <a:stCxn id="13" idx="2"/>
              <a:endCxn id="32" idx="0"/>
            </p:cNvCxnSpPr>
            <p:nvPr/>
          </p:nvCxnSpPr>
          <p:spPr>
            <a:xfrm rot="5400000">
              <a:off x="2571736" y="4131238"/>
              <a:ext cx="2000264" cy="12858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>
              <a:stCxn id="14" idx="2"/>
              <a:endCxn id="34" idx="0"/>
            </p:cNvCxnSpPr>
            <p:nvPr/>
          </p:nvCxnSpPr>
          <p:spPr>
            <a:xfrm rot="5400000">
              <a:off x="3571868" y="4702742"/>
              <a:ext cx="1928826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>
              <a:stCxn id="8" idx="2"/>
              <a:endCxn id="35" idx="0"/>
            </p:cNvCxnSpPr>
            <p:nvPr/>
          </p:nvCxnSpPr>
          <p:spPr>
            <a:xfrm rot="16200000" flipH="1">
              <a:off x="2536017" y="4238395"/>
              <a:ext cx="2571768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矢印コネクタ 42"/>
            <p:cNvCxnSpPr>
              <a:stCxn id="16" idx="2"/>
              <a:endCxn id="36" idx="0"/>
            </p:cNvCxnSpPr>
            <p:nvPr/>
          </p:nvCxnSpPr>
          <p:spPr>
            <a:xfrm rot="5400000">
              <a:off x="3750463" y="4238395"/>
              <a:ext cx="2786082" cy="857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矢印コネクタ 43"/>
            <p:cNvCxnSpPr>
              <a:stCxn id="12" idx="2"/>
              <a:endCxn id="38" idx="2"/>
            </p:cNvCxnSpPr>
            <p:nvPr/>
          </p:nvCxnSpPr>
          <p:spPr>
            <a:xfrm rot="5400000">
              <a:off x="4518422" y="4434850"/>
              <a:ext cx="2571768" cy="2500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正方形/長方形 44"/>
            <p:cNvSpPr/>
            <p:nvPr/>
          </p:nvSpPr>
          <p:spPr>
            <a:xfrm>
              <a:off x="3214678" y="4345552"/>
              <a:ext cx="3500462" cy="78581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3142890" y="4345552"/>
              <a:ext cx="1956894" cy="416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200" dirty="0"/>
                <a:t>ファイルシステム</a:t>
              </a: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3286117" y="4702742"/>
              <a:ext cx="1625887" cy="41681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資源割り当て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857752" y="4702742"/>
              <a:ext cx="1672821" cy="41681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バッファリング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6357950" y="4702742"/>
              <a:ext cx="447600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…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215073" y="3631173"/>
              <a:ext cx="1163959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カーネル</a:t>
              </a:r>
              <a:endParaRPr kumimoji="1" lang="ja-JP" altLang="en-US" sz="1200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342511" y="6476551"/>
              <a:ext cx="845303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メモリ</a:t>
              </a:r>
              <a:endParaRPr kumimoji="1" lang="ja-JP" altLang="en-US" sz="1200" dirty="0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546" y="198809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p1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14678" y="127371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p2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4071934" y="1059404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p3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5643570" y="1130842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p4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29454" y="1630908"/>
              <a:ext cx="642942" cy="57150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p5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7" name="直線矢印コネクタ 56"/>
            <p:cNvCxnSpPr>
              <a:stCxn id="52" idx="5"/>
            </p:cNvCxnSpPr>
            <p:nvPr/>
          </p:nvCxnSpPr>
          <p:spPr>
            <a:xfrm rot="16200000" flipH="1">
              <a:off x="2840000" y="2399237"/>
              <a:ext cx="369447" cy="52278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矢印コネクタ 57"/>
            <p:cNvCxnSpPr>
              <a:stCxn id="53" idx="4"/>
            </p:cNvCxnSpPr>
            <p:nvPr/>
          </p:nvCxnSpPr>
          <p:spPr>
            <a:xfrm rot="16200000" flipH="1">
              <a:off x="3446851" y="1934519"/>
              <a:ext cx="428628" cy="25003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/>
            <p:cNvCxnSpPr>
              <a:stCxn id="54" idx="4"/>
            </p:cNvCxnSpPr>
            <p:nvPr/>
          </p:nvCxnSpPr>
          <p:spPr>
            <a:xfrm rot="16200000" flipH="1">
              <a:off x="4446982" y="1577330"/>
              <a:ext cx="214316" cy="32147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矢印コネクタ 59"/>
            <p:cNvCxnSpPr>
              <a:stCxn id="55" idx="3"/>
            </p:cNvCxnSpPr>
            <p:nvPr/>
          </p:nvCxnSpPr>
          <p:spPr>
            <a:xfrm rot="5400000">
              <a:off x="5398769" y="1863453"/>
              <a:ext cx="583761" cy="94157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 rot="10800000" flipV="1">
              <a:off x="5929322" y="2059534"/>
              <a:ext cx="1000134" cy="714381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角丸四角形吹き出し 61"/>
            <p:cNvSpPr/>
            <p:nvPr/>
          </p:nvSpPr>
          <p:spPr>
            <a:xfrm>
              <a:off x="6715140" y="2702478"/>
              <a:ext cx="1285884" cy="785818"/>
            </a:xfrm>
            <a:prstGeom prst="wedgeRoundRectCallout">
              <a:avLst>
                <a:gd name="adj1" fmla="val -66399"/>
                <a:gd name="adj2" fmla="val -76458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>
                  <a:solidFill>
                    <a:schemeClr val="tx1"/>
                  </a:solidFill>
                </a:rPr>
                <a:t>ファイル</a:t>
              </a:r>
              <a:endParaRPr kumimoji="1" lang="en-US" altLang="ja-JP" sz="12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200" dirty="0">
                  <a:solidFill>
                    <a:schemeClr val="tx1"/>
                  </a:solidFill>
                </a:rPr>
                <a:t>読込</a:t>
              </a:r>
              <a:endParaRPr kumimoji="1" lang="ja-JP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63" name="角丸四角形吹き出し 62"/>
            <p:cNvSpPr/>
            <p:nvPr/>
          </p:nvSpPr>
          <p:spPr>
            <a:xfrm>
              <a:off x="1285852" y="2845354"/>
              <a:ext cx="1285884" cy="785818"/>
            </a:xfrm>
            <a:prstGeom prst="wedgeRoundRectCallout">
              <a:avLst>
                <a:gd name="adj1" fmla="val 71680"/>
                <a:gd name="adj2" fmla="val -75328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dirty="0" smtClean="0">
                  <a:solidFill>
                    <a:schemeClr val="tx1"/>
                  </a:solidFill>
                </a:rPr>
                <a:t>アクセス権</a:t>
              </a:r>
              <a:r>
                <a:rPr lang="ja-JP" altLang="en-US" sz="1200" dirty="0" smtClean="0">
                  <a:solidFill>
                    <a:schemeClr val="tx1"/>
                  </a:solidFill>
                </a:rPr>
                <a:t>変更</a:t>
              </a:r>
              <a:endParaRPr kumimoji="1" lang="en-US" altLang="ja-JP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1428727" y="1559470"/>
              <a:ext cx="1131846" cy="416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 smtClean="0"/>
                <a:t>プロセス</a:t>
              </a:r>
              <a:endParaRPr kumimoji="1" lang="ja-JP" altLang="en-US" sz="1200" dirty="0"/>
            </a:p>
          </p:txBody>
        </p:sp>
      </p:grpSp>
      <p:sp>
        <p:nvSpPr>
          <p:cNvPr id="66" name="テキスト ボックス 65"/>
          <p:cNvSpPr txBox="1"/>
          <p:nvPr/>
        </p:nvSpPr>
        <p:spPr>
          <a:xfrm>
            <a:off x="5643570" y="2357430"/>
            <a:ext cx="307183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ファイルの入出力</a:t>
            </a:r>
            <a:endParaRPr kumimoji="1" lang="ja-JP" altLang="en-US" sz="28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000760" y="3000372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ファイルを開く，閉じる</a:t>
            </a:r>
            <a:endParaRPr kumimoji="1" lang="en-US" altLang="ja-JP" dirty="0" smtClean="0"/>
          </a:p>
          <a:p>
            <a:r>
              <a:rPr lang="ja-JP" altLang="en-US" dirty="0" smtClean="0"/>
              <a:t>読む，書く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572132" y="3929066"/>
            <a:ext cx="328614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ファイル</a:t>
            </a:r>
            <a:r>
              <a:rPr lang="ja-JP" altLang="en-US" sz="2800" dirty="0" smtClean="0"/>
              <a:t>やディレクトリ情報の閲覧・操作</a:t>
            </a:r>
            <a:endParaRPr kumimoji="1" lang="ja-JP" altLang="en-US" sz="28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786446" y="5072074"/>
            <a:ext cx="29947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ファイル名をつける</a:t>
            </a:r>
            <a:endParaRPr kumimoji="1" lang="en-US" altLang="ja-JP" dirty="0" smtClean="0"/>
          </a:p>
          <a:p>
            <a:r>
              <a:rPr lang="ja-JP" altLang="en-US" dirty="0"/>
              <a:t>ディレクトリを</a:t>
            </a:r>
            <a:r>
              <a:rPr lang="ja-JP" altLang="en-US" dirty="0" smtClean="0"/>
              <a:t>作る</a:t>
            </a:r>
            <a:endParaRPr lang="en-US" altLang="ja-JP" dirty="0" smtClean="0"/>
          </a:p>
          <a:p>
            <a:r>
              <a:rPr lang="ja-JP" altLang="en-US" dirty="0" smtClean="0"/>
              <a:t>ファイル名</a:t>
            </a:r>
            <a:r>
              <a:rPr lang="ja-JP" altLang="en-US" dirty="0"/>
              <a:t>一覧</a:t>
            </a:r>
            <a:r>
              <a:rPr lang="ja-JP" altLang="en-US" dirty="0" smtClean="0"/>
              <a:t>を見る</a:t>
            </a:r>
            <a:endParaRPr lang="en-US" altLang="ja-JP" dirty="0" smtClean="0"/>
          </a:p>
          <a:p>
            <a:r>
              <a:rPr lang="ja-JP" altLang="en-US" dirty="0"/>
              <a:t>ファイル</a:t>
            </a:r>
            <a:r>
              <a:rPr lang="ja-JP" altLang="en-US" dirty="0" smtClean="0"/>
              <a:t>の</a:t>
            </a:r>
            <a:r>
              <a:rPr lang="ja-JP" altLang="en-US" dirty="0"/>
              <a:t>置き場所を</a:t>
            </a:r>
            <a:r>
              <a:rPr lang="ja-JP" altLang="en-US" dirty="0" smtClean="0"/>
              <a:t>変える</a:t>
            </a:r>
            <a:endParaRPr lang="en-US" altLang="ja-JP" dirty="0" smtClean="0"/>
          </a:p>
          <a:p>
            <a:r>
              <a:rPr kumimoji="1" lang="ja-JP" altLang="en-US" dirty="0" smtClean="0"/>
              <a:t>ファイルの大きさを調べる</a:t>
            </a:r>
            <a:endParaRPr kumimoji="1"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入出力関数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高水準</a:t>
            </a:r>
            <a:r>
              <a:rPr lang="ja-JP" altLang="en-US" dirty="0"/>
              <a:t>入出力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pPr lvl="1"/>
            <a:r>
              <a:rPr lang="ja-JP" altLang="en-US" dirty="0"/>
              <a:t>標準ライブラリが提供する入出力関数．低水準入出力</a:t>
            </a:r>
            <a:r>
              <a:rPr lang="ja-JP" altLang="en-US" dirty="0" smtClean="0"/>
              <a:t>関数</a:t>
            </a:r>
            <a:r>
              <a:rPr lang="ja-JP" altLang="en-US" dirty="0"/>
              <a:t>によるＯＳでの仕様の違いは高水準入出力関数によって吸収される．</a:t>
            </a:r>
            <a:r>
              <a:rPr lang="ja-JP" altLang="en-US" dirty="0" smtClean="0"/>
              <a:t>また</a:t>
            </a:r>
            <a:r>
              <a:rPr lang="ja-JP" altLang="en-US" dirty="0"/>
              <a:t>バッファリングなどの重要な機能が拡張されている．</a:t>
            </a:r>
            <a:endParaRPr lang="en-US" altLang="ja-JP" dirty="0"/>
          </a:p>
          <a:p>
            <a:r>
              <a:rPr kumimoji="1" lang="ja-JP" altLang="en-US" dirty="0" smtClean="0"/>
              <a:t>低水準入出力関数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システムコールによる入出力関数．入出力に関する</a:t>
            </a:r>
            <a:r>
              <a:rPr lang="ja-JP" altLang="en-US" dirty="0" smtClean="0"/>
              <a:t>基本的</a:t>
            </a:r>
            <a:r>
              <a:rPr lang="ja-JP" altLang="en-US" dirty="0"/>
              <a:t>なシステムコールを提供する．</a:t>
            </a:r>
            <a:r>
              <a:rPr lang="en-US" altLang="ja-JP" dirty="0"/>
              <a:t>OS </a:t>
            </a:r>
            <a:r>
              <a:rPr lang="ja-JP" altLang="en-US" dirty="0"/>
              <a:t>によって仕様が異なる場合がある．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28596" y="1500174"/>
            <a:ext cx="8429684" cy="25003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3702" y="100010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</a:rPr>
              <a:t>今回の内容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ファイルの種類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テキストファイル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ファイル</a:t>
            </a:r>
            <a:r>
              <a:rPr lang="ja-JP" altLang="en-US" dirty="0"/>
              <a:t>の中身がすべて文字列で保存されている</a:t>
            </a:r>
            <a:r>
              <a:rPr lang="ja-JP" altLang="en-US" dirty="0" smtClean="0"/>
              <a:t>．値</a:t>
            </a:r>
            <a:r>
              <a:rPr lang="ja-JP" altLang="en-US" dirty="0"/>
              <a:t>は一度文字列に変換してから書き込まなければ</a:t>
            </a:r>
            <a:r>
              <a:rPr lang="ja-JP" altLang="en-US" dirty="0" smtClean="0"/>
              <a:t>ならない</a:t>
            </a:r>
            <a:endParaRPr lang="en-US" altLang="ja-JP" dirty="0"/>
          </a:p>
          <a:p>
            <a:r>
              <a:rPr lang="ja-JP" altLang="en-US" dirty="0" smtClean="0"/>
              <a:t>バイナリファイル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ファイルの中身がバイナリ形式で保存されている．値は文字列に変換する必要はなく，そのままファイルに書き込まれる． </a:t>
            </a:r>
            <a:r>
              <a:rPr lang="ja-JP" altLang="en-US" dirty="0"/>
              <a:t>画像</a:t>
            </a:r>
            <a:r>
              <a:rPr lang="ja-JP" altLang="en-US" dirty="0" smtClean="0"/>
              <a:t>や</a:t>
            </a:r>
            <a:r>
              <a:rPr lang="ja-JP" altLang="en-US" dirty="0"/>
              <a:t>音声</a:t>
            </a:r>
            <a:r>
              <a:rPr lang="ja-JP" altLang="en-US" dirty="0" smtClean="0"/>
              <a:t>など文字列以外でデータが文字列以外で保存されるファイルはバイナリファイルである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428596" y="1500174"/>
            <a:ext cx="8429684" cy="18573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643702" y="100010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rgbClr val="FF0000"/>
                </a:solidFill>
              </a:rPr>
              <a:t>今回の内容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ファイルシステムに関する実習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357298"/>
            <a:ext cx="8215370" cy="5072098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高水準入出力関数</a:t>
            </a:r>
            <a:endParaRPr lang="en-US" altLang="ja-JP" dirty="0" smtClean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4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低水準</a:t>
            </a:r>
            <a:r>
              <a:rPr lang="ja-JP" altLang="en-US" dirty="0"/>
              <a:t>入出力</a:t>
            </a:r>
            <a:r>
              <a:rPr lang="ja-JP" altLang="en-US" dirty="0" smtClean="0"/>
              <a:t>関数</a:t>
            </a:r>
            <a:endParaRPr lang="en-US" altLang="ja-JP" dirty="0" smtClean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5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バイナリファイルの入出力</a:t>
            </a:r>
            <a:endParaRPr lang="en-US" altLang="ja-JP" dirty="0" smtClean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6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ファイルとディレクトリの情報</a:t>
            </a:r>
            <a:endParaRPr lang="en-US" altLang="ja-JP" dirty="0" smtClean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7</a:t>
            </a:r>
            <a:r>
              <a:rPr kumimoji="1" lang="ja-JP" altLang="en-US" dirty="0" smtClean="0"/>
              <a:t>章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リンク，マウント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ファイル入出力の処理の流れ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571604" y="1643050"/>
            <a:ext cx="6286544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ファイルを開く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1571604" y="3071810"/>
            <a:ext cx="6357982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ファイルからデータを読みこむ／ファイルへデータを書き込む</a:t>
            </a:r>
            <a:endParaRPr kumimoji="1" lang="ja-JP" altLang="en-US" sz="3600" dirty="0"/>
          </a:p>
        </p:txBody>
      </p:sp>
      <p:sp>
        <p:nvSpPr>
          <p:cNvPr id="6" name="下矢印 5"/>
          <p:cNvSpPr/>
          <p:nvPr/>
        </p:nvSpPr>
        <p:spPr>
          <a:xfrm>
            <a:off x="4000496" y="2357430"/>
            <a:ext cx="150019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643042" y="5286388"/>
            <a:ext cx="6286544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/>
              <a:t>ファイルを閉じる</a:t>
            </a:r>
            <a:endParaRPr kumimoji="1" lang="ja-JP" altLang="en-US" sz="3600" dirty="0"/>
          </a:p>
        </p:txBody>
      </p:sp>
      <p:sp>
        <p:nvSpPr>
          <p:cNvPr id="8" name="下矢印 7"/>
          <p:cNvSpPr/>
          <p:nvPr/>
        </p:nvSpPr>
        <p:spPr>
          <a:xfrm>
            <a:off x="4000496" y="4500570"/>
            <a:ext cx="150019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環状矢印 8"/>
          <p:cNvSpPr/>
          <p:nvPr/>
        </p:nvSpPr>
        <p:spPr>
          <a:xfrm rot="5400000" flipH="1">
            <a:off x="7215206" y="3000372"/>
            <a:ext cx="1357322" cy="164307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0"/>
            <a:ext cx="4714908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今回紹介する関数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ファイルを開く，閉じる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fopen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fclose</a:t>
            </a:r>
            <a:endParaRPr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行ずつ読み込む，書き込む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fgets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fputs</a:t>
            </a:r>
            <a:endParaRPr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文字ずつ読み込む，書き込む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fgetc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fputc</a:t>
            </a:r>
            <a:endParaRPr lang="en-US" altLang="ja-JP" dirty="0" smtClean="0"/>
          </a:p>
          <a:p>
            <a:r>
              <a:rPr kumimoji="1" lang="ja-JP" altLang="en-US" dirty="0"/>
              <a:t>書式付</a:t>
            </a:r>
            <a:r>
              <a:rPr kumimoji="1" lang="ja-JP" altLang="en-US" dirty="0" smtClean="0"/>
              <a:t>で書き込む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fprintf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ファイルを開く・閉じる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ファイルを開く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r>
              <a:rPr lang="ja-JP" altLang="en-US" dirty="0"/>
              <a:t>ファイルを</a:t>
            </a:r>
            <a:r>
              <a:rPr lang="ja-JP" altLang="en-US" dirty="0" smtClean="0"/>
              <a:t>閉じる</a:t>
            </a:r>
            <a:endParaRPr lang="en-US" altLang="ja-JP" dirty="0" smtClean="0"/>
          </a:p>
          <a:p>
            <a:pPr lvl="1">
              <a:buNone/>
            </a:pP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36467" b="51954"/>
          <a:stretch>
            <a:fillRect/>
          </a:stretch>
        </p:blipFill>
        <p:spPr bwMode="auto">
          <a:xfrm>
            <a:off x="1071538" y="2190742"/>
            <a:ext cx="7500990" cy="126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69786" b="18162"/>
          <a:stretch>
            <a:fillRect/>
          </a:stretch>
        </p:blipFill>
        <p:spPr bwMode="auto">
          <a:xfrm>
            <a:off x="1071538" y="4572008"/>
            <a:ext cx="774472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531</Words>
  <Application>Microsoft Office PowerPoint</Application>
  <PresentationFormat>画面に合わせる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テーマ</vt:lpstr>
      <vt:lpstr>システムプログラミング実習</vt:lpstr>
      <vt:lpstr>実習するシステムコール（１）</vt:lpstr>
      <vt:lpstr>入出力関数</vt:lpstr>
      <vt:lpstr>ファイルの種類</vt:lpstr>
      <vt:lpstr>ファイルシステムに関する実習</vt:lpstr>
      <vt:lpstr>ファイル入出力の処理の流れ</vt:lpstr>
      <vt:lpstr>スライド 7</vt:lpstr>
      <vt:lpstr>今回紹介する関数</vt:lpstr>
      <vt:lpstr>ファイルを開く・閉じる</vt:lpstr>
      <vt:lpstr>1行読み込み／書き込み</vt:lpstr>
      <vt:lpstr>一文字読み込み/書込み</vt:lpstr>
      <vt:lpstr>fgetc関数</vt:lpstr>
      <vt:lpstr>fprintf関数</vt:lpstr>
      <vt:lpstr>csv形式で出力する</vt:lpstr>
      <vt:lpstr>標準入出力</vt:lpstr>
      <vt:lpstr>FILE 構造体</vt:lpstr>
      <vt:lpstr>演習3-1</vt:lpstr>
      <vt:lpstr>演習3-2</vt:lpstr>
      <vt:lpstr>おまけの演習</vt:lpstr>
    </vt:vector>
  </TitlesOfParts>
  <Company>ocha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システムプログラミング実習</dc:title>
  <dc:creator>chiemi</dc:creator>
  <cp:lastModifiedBy>chiemi</cp:lastModifiedBy>
  <cp:revision>3</cp:revision>
  <dcterms:created xsi:type="dcterms:W3CDTF">2010-04-19T09:45:48Z</dcterms:created>
  <dcterms:modified xsi:type="dcterms:W3CDTF">2010-04-19T11:58:10Z</dcterms:modified>
</cp:coreProperties>
</file>