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45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02DAD-D344-40F4-881C-6BFB67F750D9}" type="datetimeFigureOut">
              <a:rPr kumimoji="1" lang="ja-JP" altLang="en-US" smtClean="0"/>
              <a:t>2012/9/17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60525-B7FF-4F25-AB1B-38CE145BC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0851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02DAD-D344-40F4-881C-6BFB67F750D9}" type="datetimeFigureOut">
              <a:rPr kumimoji="1" lang="ja-JP" altLang="en-US" smtClean="0"/>
              <a:t>2012/9/17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60525-B7FF-4F25-AB1B-38CE145BC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9813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02DAD-D344-40F4-881C-6BFB67F750D9}" type="datetimeFigureOut">
              <a:rPr kumimoji="1" lang="ja-JP" altLang="en-US" smtClean="0"/>
              <a:t>2012/9/17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60525-B7FF-4F25-AB1B-38CE145BC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7817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02DAD-D344-40F4-881C-6BFB67F750D9}" type="datetimeFigureOut">
              <a:rPr kumimoji="1" lang="ja-JP" altLang="en-US" smtClean="0"/>
              <a:t>2012/9/17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60525-B7FF-4F25-AB1B-38CE145BC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2106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02DAD-D344-40F4-881C-6BFB67F750D9}" type="datetimeFigureOut">
              <a:rPr kumimoji="1" lang="ja-JP" altLang="en-US" smtClean="0"/>
              <a:t>2012/9/17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60525-B7FF-4F25-AB1B-38CE145BC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5796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02DAD-D344-40F4-881C-6BFB67F750D9}" type="datetimeFigureOut">
              <a:rPr kumimoji="1" lang="ja-JP" altLang="en-US" smtClean="0"/>
              <a:t>2012/9/17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60525-B7FF-4F25-AB1B-38CE145BC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9659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02DAD-D344-40F4-881C-6BFB67F750D9}" type="datetimeFigureOut">
              <a:rPr kumimoji="1" lang="ja-JP" altLang="en-US" smtClean="0"/>
              <a:t>2012/9/17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60525-B7FF-4F25-AB1B-38CE145BC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015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02DAD-D344-40F4-881C-6BFB67F750D9}" type="datetimeFigureOut">
              <a:rPr kumimoji="1" lang="ja-JP" altLang="en-US" smtClean="0"/>
              <a:t>2012/9/17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60525-B7FF-4F25-AB1B-38CE145BC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6141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02DAD-D344-40F4-881C-6BFB67F750D9}" type="datetimeFigureOut">
              <a:rPr kumimoji="1" lang="ja-JP" altLang="en-US" smtClean="0"/>
              <a:t>2012/9/17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60525-B7FF-4F25-AB1B-38CE145BC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909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02DAD-D344-40F4-881C-6BFB67F750D9}" type="datetimeFigureOut">
              <a:rPr kumimoji="1" lang="ja-JP" altLang="en-US" smtClean="0"/>
              <a:t>2012/9/17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60525-B7FF-4F25-AB1B-38CE145BC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4373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02DAD-D344-40F4-881C-6BFB67F750D9}" type="datetimeFigureOut">
              <a:rPr kumimoji="1" lang="ja-JP" altLang="en-US" smtClean="0"/>
              <a:t>2012/9/17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60525-B7FF-4F25-AB1B-38CE145BC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27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02DAD-D344-40F4-881C-6BFB67F750D9}" type="datetimeFigureOut">
              <a:rPr kumimoji="1" lang="ja-JP" altLang="en-US" smtClean="0"/>
              <a:t>2012/9/17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F60525-B7FF-4F25-AB1B-38CE145BC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3621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システムプログラミング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 smtClean="0"/>
              <a:t>第</a:t>
            </a:r>
            <a:r>
              <a:rPr lang="en-US" altLang="ja-JP" dirty="0" smtClean="0"/>
              <a:t>15</a:t>
            </a:r>
            <a:r>
              <a:rPr lang="ja-JP" altLang="en-US" dirty="0" smtClean="0"/>
              <a:t>章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スレッド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199577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実行して</a:t>
            </a:r>
            <a:r>
              <a:rPr lang="ja-JP" altLang="en-US" dirty="0"/>
              <a:t>みましょう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チェックすべき事項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引数はちゃんと渡されてる？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大域変数は二つのスレッドで共有できている？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戻り値</a:t>
            </a:r>
            <a:r>
              <a:rPr lang="ja-JP" altLang="en-US" dirty="0" smtClean="0"/>
              <a:t>はスレッド実行後のプロセスに渡されてる？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699740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mutex</a:t>
            </a:r>
            <a:r>
              <a:rPr kumimoji="1" lang="ja-JP" altLang="en-US" dirty="0" smtClean="0"/>
              <a:t>を用いた排他制御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スレッドの排他制御には</a:t>
            </a:r>
            <a:r>
              <a:rPr lang="en-US" altLang="ja-JP" dirty="0" err="1" smtClean="0"/>
              <a:t>mutex</a:t>
            </a:r>
            <a:r>
              <a:rPr lang="ja-JP" altLang="en-US" dirty="0" smtClean="0"/>
              <a:t>を使うのが一般的</a:t>
            </a:r>
            <a:endParaRPr lang="en-US" altLang="ja-JP" dirty="0" smtClean="0"/>
          </a:p>
          <a:p>
            <a:pPr lvl="1"/>
            <a:r>
              <a:rPr kumimoji="1" lang="en-US" altLang="ja-JP" dirty="0" err="1" smtClean="0"/>
              <a:t>MUTual</a:t>
            </a:r>
            <a:r>
              <a:rPr kumimoji="1" lang="en-US" altLang="ja-JP" dirty="0" smtClean="0"/>
              <a:t> Exclusion</a:t>
            </a:r>
          </a:p>
          <a:p>
            <a:r>
              <a:rPr lang="en-US" altLang="ja-JP" dirty="0" err="1" smtClean="0"/>
              <a:t>mutex</a:t>
            </a:r>
            <a:r>
              <a:rPr lang="ja-JP" altLang="en-US" dirty="0" err="1" smtClean="0"/>
              <a:t>の排</a:t>
            </a:r>
            <a:r>
              <a:rPr lang="ja-JP" altLang="en-US" dirty="0" smtClean="0"/>
              <a:t>他制御はセマフォよりシンプル</a:t>
            </a:r>
            <a:endParaRPr lang="en-US" altLang="ja-JP" dirty="0" smtClean="0"/>
          </a:p>
          <a:p>
            <a:pPr lvl="1"/>
            <a:r>
              <a:rPr kumimoji="1" lang="ja-JP" altLang="en-US" dirty="0"/>
              <a:t>ロック</a:t>
            </a:r>
            <a:r>
              <a:rPr kumimoji="1" lang="ja-JP" altLang="en-US" dirty="0" smtClean="0"/>
              <a:t>とアンロックのみ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749991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サンプルプログラム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en-US" altLang="ja-JP" dirty="0" err="1" smtClean="0"/>
              <a:t>count_by_multithread.c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スレッド間で共有</a:t>
            </a:r>
            <a:r>
              <a:rPr lang="ja-JP" altLang="en-US" dirty="0" smtClean="0"/>
              <a:t>する変数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kumimoji="1" lang="ja-JP" altLang="en-US" dirty="0"/>
              <a:t>スレッド関数内</a:t>
            </a:r>
            <a:r>
              <a:rPr kumimoji="1" lang="ja-JP" altLang="en-US" dirty="0" smtClean="0"/>
              <a:t>での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排他制御</a:t>
            </a:r>
            <a:endParaRPr kumimoji="1" lang="en-US" altLang="ja-JP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259603"/>
            <a:ext cx="3024336" cy="319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正方形/長方形 3"/>
          <p:cNvSpPr/>
          <p:nvPr/>
        </p:nvSpPr>
        <p:spPr>
          <a:xfrm>
            <a:off x="4283968" y="2578754"/>
            <a:ext cx="633670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/>
              <a:t>void *calc1(void *</a:t>
            </a:r>
            <a:r>
              <a:rPr lang="en-US" altLang="ja-JP" dirty="0" err="1" smtClean="0"/>
              <a:t>arg</a:t>
            </a:r>
            <a:r>
              <a:rPr lang="en-US" altLang="ja-JP" dirty="0" smtClean="0"/>
              <a:t>){</a:t>
            </a:r>
          </a:p>
          <a:p>
            <a:r>
              <a:rPr lang="en-US" altLang="ja-JP" dirty="0" smtClean="0"/>
              <a:t>  </a:t>
            </a:r>
            <a:r>
              <a:rPr lang="en-US" altLang="ja-JP" dirty="0" err="1" smtClean="0"/>
              <a:t>ThreadArgs</a:t>
            </a:r>
            <a:r>
              <a:rPr lang="en-US" altLang="ja-JP" dirty="0" smtClean="0"/>
              <a:t> *</a:t>
            </a:r>
            <a:r>
              <a:rPr lang="en-US" altLang="ja-JP" dirty="0" err="1" smtClean="0"/>
              <a:t>targs</a:t>
            </a:r>
            <a:r>
              <a:rPr lang="en-US" altLang="ja-JP" dirty="0" smtClean="0"/>
              <a:t>=(</a:t>
            </a:r>
            <a:r>
              <a:rPr lang="en-US" altLang="ja-JP" dirty="0" err="1" smtClean="0"/>
              <a:t>ThreadArgs</a:t>
            </a:r>
            <a:r>
              <a:rPr lang="en-US" altLang="ja-JP" dirty="0" smtClean="0"/>
              <a:t> *)</a:t>
            </a:r>
            <a:r>
              <a:rPr lang="en-US" altLang="ja-JP" dirty="0" err="1" smtClean="0"/>
              <a:t>arg</a:t>
            </a:r>
            <a:r>
              <a:rPr lang="en-US" altLang="ja-JP" dirty="0" smtClean="0"/>
              <a:t>;</a:t>
            </a:r>
          </a:p>
          <a:p>
            <a:r>
              <a:rPr lang="en-US" altLang="ja-JP" dirty="0" smtClean="0"/>
              <a:t>  </a:t>
            </a:r>
            <a:r>
              <a:rPr lang="en-US" altLang="ja-JP" dirty="0" err="1" smtClean="0"/>
              <a:t>int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prev</a:t>
            </a:r>
            <a:r>
              <a:rPr lang="en-US" altLang="ja-JP" dirty="0" smtClean="0"/>
              <a:t>;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  sleep(rand()%3);</a:t>
            </a:r>
          </a:p>
          <a:p>
            <a:r>
              <a:rPr lang="en-US" altLang="ja-JP" dirty="0" smtClean="0"/>
              <a:t>  </a:t>
            </a:r>
            <a:r>
              <a:rPr lang="en-US" altLang="ja-JP" dirty="0" err="1" smtClean="0"/>
              <a:t>printf</a:t>
            </a:r>
            <a:r>
              <a:rPr lang="en-US" altLang="ja-JP" dirty="0" smtClean="0"/>
              <a:t>("[%s]trying to lock...\n",</a:t>
            </a:r>
            <a:r>
              <a:rPr lang="en-US" altLang="ja-JP" dirty="0" err="1" smtClean="0"/>
              <a:t>targs</a:t>
            </a:r>
            <a:r>
              <a:rPr lang="en-US" altLang="ja-JP" dirty="0" smtClean="0"/>
              <a:t>-&gt;name);</a:t>
            </a:r>
          </a:p>
          <a:p>
            <a:r>
              <a:rPr lang="en-US" altLang="ja-JP" dirty="0" smtClean="0"/>
              <a:t>  </a:t>
            </a:r>
            <a:r>
              <a:rPr lang="en-US" altLang="ja-JP" dirty="0" err="1" smtClean="0"/>
              <a:t>pthread_mutex_lock</a:t>
            </a:r>
            <a:r>
              <a:rPr lang="en-US" altLang="ja-JP" dirty="0" smtClean="0"/>
              <a:t>(</a:t>
            </a:r>
            <a:r>
              <a:rPr lang="en-US" altLang="ja-JP" dirty="0" err="1" smtClean="0"/>
              <a:t>targs</a:t>
            </a:r>
            <a:r>
              <a:rPr lang="en-US" altLang="ja-JP" dirty="0" smtClean="0"/>
              <a:t>-&gt;</a:t>
            </a:r>
            <a:r>
              <a:rPr lang="en-US" altLang="ja-JP" dirty="0" err="1" smtClean="0"/>
              <a:t>mlock</a:t>
            </a:r>
            <a:r>
              <a:rPr lang="en-US" altLang="ja-JP" dirty="0" smtClean="0"/>
              <a:t>);</a:t>
            </a:r>
          </a:p>
          <a:p>
            <a:r>
              <a:rPr lang="en-US" altLang="ja-JP" dirty="0" smtClean="0"/>
              <a:t>  </a:t>
            </a:r>
            <a:r>
              <a:rPr lang="en-US" altLang="ja-JP" dirty="0" err="1" smtClean="0"/>
              <a:t>printf</a:t>
            </a:r>
            <a:r>
              <a:rPr lang="en-US" altLang="ja-JP" dirty="0" smtClean="0"/>
              <a:t>("[%s]locked\n",</a:t>
            </a:r>
            <a:r>
              <a:rPr lang="en-US" altLang="ja-JP" dirty="0" err="1" smtClean="0"/>
              <a:t>targs</a:t>
            </a:r>
            <a:r>
              <a:rPr lang="en-US" altLang="ja-JP" dirty="0" smtClean="0"/>
              <a:t>-&gt;name);</a:t>
            </a:r>
          </a:p>
          <a:p>
            <a:r>
              <a:rPr lang="en-US" altLang="ja-JP" dirty="0" smtClean="0"/>
              <a:t>  </a:t>
            </a:r>
            <a:r>
              <a:rPr lang="en-US" altLang="ja-JP" dirty="0" err="1" smtClean="0"/>
              <a:t>prev</a:t>
            </a:r>
            <a:r>
              <a:rPr lang="en-US" altLang="ja-JP" dirty="0" smtClean="0"/>
              <a:t>=value;</a:t>
            </a:r>
          </a:p>
          <a:p>
            <a:r>
              <a:rPr lang="en-US" altLang="ja-JP" dirty="0" smtClean="0"/>
              <a:t>  sleep(rand()%5);</a:t>
            </a:r>
          </a:p>
          <a:p>
            <a:r>
              <a:rPr lang="en-US" altLang="ja-JP" dirty="0" smtClean="0"/>
              <a:t>  value=prev+10;</a:t>
            </a:r>
          </a:p>
          <a:p>
            <a:r>
              <a:rPr lang="en-US" altLang="ja-JP" dirty="0" smtClean="0"/>
              <a:t>  </a:t>
            </a:r>
            <a:r>
              <a:rPr lang="en-US" altLang="ja-JP" dirty="0" err="1" smtClean="0"/>
              <a:t>pthread_mutex_unlock</a:t>
            </a:r>
            <a:r>
              <a:rPr lang="en-US" altLang="ja-JP" dirty="0" smtClean="0"/>
              <a:t>(</a:t>
            </a:r>
            <a:r>
              <a:rPr lang="en-US" altLang="ja-JP" dirty="0" err="1" smtClean="0"/>
              <a:t>targs</a:t>
            </a:r>
            <a:r>
              <a:rPr lang="en-US" altLang="ja-JP" dirty="0" smtClean="0"/>
              <a:t>-&gt;</a:t>
            </a:r>
            <a:r>
              <a:rPr lang="en-US" altLang="ja-JP" dirty="0" err="1" smtClean="0"/>
              <a:t>mlock</a:t>
            </a:r>
            <a:r>
              <a:rPr lang="en-US" altLang="ja-JP" dirty="0" smtClean="0"/>
              <a:t>);</a:t>
            </a:r>
          </a:p>
          <a:p>
            <a:r>
              <a:rPr lang="en-US" altLang="ja-JP" dirty="0" smtClean="0"/>
              <a:t>  </a:t>
            </a:r>
            <a:r>
              <a:rPr lang="en-US" altLang="ja-JP" dirty="0" err="1" smtClean="0"/>
              <a:t>printf</a:t>
            </a:r>
            <a:r>
              <a:rPr lang="en-US" altLang="ja-JP" dirty="0" smtClean="0"/>
              <a:t>("[%s]unlock\n",</a:t>
            </a:r>
            <a:r>
              <a:rPr lang="en-US" altLang="ja-JP" dirty="0" err="1" smtClean="0"/>
              <a:t>targs</a:t>
            </a:r>
            <a:r>
              <a:rPr lang="en-US" altLang="ja-JP" dirty="0" smtClean="0"/>
              <a:t>-&gt;name);</a:t>
            </a:r>
          </a:p>
          <a:p>
            <a:r>
              <a:rPr lang="en-US" altLang="ja-JP" dirty="0" smtClean="0"/>
              <a:t>  </a:t>
            </a:r>
            <a:r>
              <a:rPr lang="en-US" altLang="ja-JP" dirty="0" err="1" smtClean="0"/>
              <a:t>printf</a:t>
            </a:r>
            <a:r>
              <a:rPr lang="en-US" altLang="ja-JP" dirty="0" smtClean="0"/>
              <a:t>("[%s] %d -&gt; %d\n",(char *)</a:t>
            </a:r>
            <a:r>
              <a:rPr lang="en-US" altLang="ja-JP" dirty="0" err="1" smtClean="0"/>
              <a:t>targs</a:t>
            </a:r>
            <a:r>
              <a:rPr lang="en-US" altLang="ja-JP" dirty="0" smtClean="0"/>
              <a:t>-&gt;name, </a:t>
            </a:r>
            <a:r>
              <a:rPr lang="en-US" altLang="ja-JP" dirty="0" err="1" smtClean="0"/>
              <a:t>prev,value</a:t>
            </a:r>
            <a:r>
              <a:rPr lang="en-US" altLang="ja-JP" dirty="0" smtClean="0"/>
              <a:t>);</a:t>
            </a:r>
          </a:p>
          <a:p>
            <a:r>
              <a:rPr lang="en-US" altLang="ja-JP" dirty="0" smtClean="0"/>
              <a:t>}</a:t>
            </a:r>
            <a:endParaRPr lang="ja-JP" altLang="en-US" dirty="0"/>
          </a:p>
        </p:txBody>
      </p:sp>
      <p:sp>
        <p:nvSpPr>
          <p:cNvPr id="5" name="円/楕円 4"/>
          <p:cNvSpPr/>
          <p:nvPr/>
        </p:nvSpPr>
        <p:spPr>
          <a:xfrm>
            <a:off x="4139952" y="4293096"/>
            <a:ext cx="4032448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/>
        </p:nvSpPr>
        <p:spPr>
          <a:xfrm>
            <a:off x="4211960" y="5661248"/>
            <a:ext cx="4032448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347956" y="4253482"/>
            <a:ext cx="739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>
                <a:solidFill>
                  <a:srgbClr val="FF0000"/>
                </a:solidFill>
              </a:rPr>
              <a:t>ロック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062286" y="5589240"/>
            <a:ext cx="1149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>
                <a:solidFill>
                  <a:srgbClr val="FF0000"/>
                </a:solidFill>
              </a:rPr>
              <a:t>アンロック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0317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ロック用変数の準備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71700"/>
            <a:ext cx="4536504" cy="1188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61"/>
          <a:stretch/>
        </p:blipFill>
        <p:spPr bwMode="auto">
          <a:xfrm>
            <a:off x="1034117" y="3861048"/>
            <a:ext cx="7328895" cy="136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円/楕円 3"/>
          <p:cNvSpPr/>
          <p:nvPr/>
        </p:nvSpPr>
        <p:spPr>
          <a:xfrm>
            <a:off x="1475656" y="3717032"/>
            <a:ext cx="6264696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024451" y="3491716"/>
            <a:ext cx="1431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>
                <a:solidFill>
                  <a:srgbClr val="FF0000"/>
                </a:solidFill>
              </a:rPr>
              <a:t>ロック用変数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cxnSp>
        <p:nvCxnSpPr>
          <p:cNvPr id="7" name="直線矢印コネクタ 6"/>
          <p:cNvCxnSpPr/>
          <p:nvPr/>
        </p:nvCxnSpPr>
        <p:spPr>
          <a:xfrm flipH="1">
            <a:off x="4932040" y="4221088"/>
            <a:ext cx="144016" cy="50405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5364088" y="4473116"/>
            <a:ext cx="2831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>
                <a:solidFill>
                  <a:srgbClr val="FF0000"/>
                </a:solidFill>
              </a:rPr>
              <a:t>引数用</a:t>
            </a:r>
            <a:r>
              <a:rPr lang="ja-JP" altLang="en-US" b="1" dirty="0" smtClean="0">
                <a:solidFill>
                  <a:srgbClr val="FF0000"/>
                </a:solidFill>
              </a:rPr>
              <a:t>の構造体につめて</a:t>
            </a:r>
            <a:r>
              <a:rPr lang="en-US" altLang="ja-JP" b="1" dirty="0" smtClean="0">
                <a:solidFill>
                  <a:srgbClr val="FF0000"/>
                </a:solidFill>
              </a:rPr>
              <a:t>…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986365" y="5436876"/>
            <a:ext cx="1830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>
                <a:solidFill>
                  <a:srgbClr val="FF0000"/>
                </a:solidFill>
              </a:rPr>
              <a:t>スレッドに渡す！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cxnSp>
        <p:nvCxnSpPr>
          <p:cNvPr id="10" name="直線矢印コネクタ 9"/>
          <p:cNvCxnSpPr/>
          <p:nvPr/>
        </p:nvCxnSpPr>
        <p:spPr>
          <a:xfrm flipH="1" flipV="1">
            <a:off x="7164288" y="5229199"/>
            <a:ext cx="72008" cy="20767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4316978" y="2442600"/>
            <a:ext cx="41392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スレッド関数へ引数を</a:t>
            </a:r>
            <a:r>
              <a:rPr kumimoji="1" lang="en-US" altLang="ja-JP" dirty="0" smtClean="0">
                <a:solidFill>
                  <a:srgbClr val="FF0000"/>
                </a:solidFill>
              </a:rPr>
              <a:t>2</a:t>
            </a:r>
            <a:r>
              <a:rPr kumimoji="1" lang="ja-JP" altLang="en-US" dirty="0" smtClean="0">
                <a:solidFill>
                  <a:srgbClr val="FF0000"/>
                </a:solidFill>
              </a:rPr>
              <a:t>個以上渡すときは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r>
              <a:rPr kumimoji="1" lang="ja-JP" altLang="en-US" dirty="0">
                <a:solidFill>
                  <a:srgbClr val="FF0000"/>
                </a:solidFill>
              </a:rPr>
              <a:t>引数用の構造体を作る</a:t>
            </a:r>
            <a:endParaRPr kumimoji="1" lang="en-US" altLang="ja-JP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9339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本日の課題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44824"/>
            <a:ext cx="6199399" cy="1958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149080"/>
            <a:ext cx="4752528" cy="130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8494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スレッドとは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ひとつのプロセスの中で複数のプログラムを同時に動かす仕組み</a:t>
            </a:r>
            <a:endParaRPr kumimoji="1" lang="en-US" altLang="ja-JP" dirty="0" smtClean="0"/>
          </a:p>
          <a:p>
            <a:r>
              <a:rPr lang="ja-JP" altLang="en-US" dirty="0"/>
              <a:t>マルチプロセスとの違い</a:t>
            </a:r>
            <a:endParaRPr kumimoji="1" lang="ja-JP" altLang="en-US" dirty="0"/>
          </a:p>
        </p:txBody>
      </p:sp>
      <p:sp>
        <p:nvSpPr>
          <p:cNvPr id="4" name="下矢印 3"/>
          <p:cNvSpPr/>
          <p:nvPr/>
        </p:nvSpPr>
        <p:spPr>
          <a:xfrm>
            <a:off x="1043608" y="3501008"/>
            <a:ext cx="1296144" cy="2880320"/>
          </a:xfrm>
          <a:prstGeom prst="downArrow">
            <a:avLst>
              <a:gd name="adj1" fmla="val 67637"/>
              <a:gd name="adj2" fmla="val 5000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" name="下矢印 4"/>
          <p:cNvSpPr/>
          <p:nvPr/>
        </p:nvSpPr>
        <p:spPr>
          <a:xfrm>
            <a:off x="2699792" y="3498706"/>
            <a:ext cx="1296144" cy="2880320"/>
          </a:xfrm>
          <a:prstGeom prst="downArrow">
            <a:avLst>
              <a:gd name="adj1" fmla="val 67637"/>
              <a:gd name="adj2" fmla="val 5000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下矢印 5"/>
          <p:cNvSpPr/>
          <p:nvPr/>
        </p:nvSpPr>
        <p:spPr>
          <a:xfrm>
            <a:off x="4932040" y="3498706"/>
            <a:ext cx="3744416" cy="2880320"/>
          </a:xfrm>
          <a:prstGeom prst="downArrow">
            <a:avLst>
              <a:gd name="adj1" fmla="val 76184"/>
              <a:gd name="adj2" fmla="val 17063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 rot="16200000">
            <a:off x="866553" y="4298435"/>
            <a:ext cx="15590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process1 </a:t>
            </a:r>
            <a:endParaRPr kumimoji="1" lang="ja-JP" altLang="en-US" sz="2800" dirty="0"/>
          </a:p>
        </p:txBody>
      </p:sp>
      <p:sp>
        <p:nvSpPr>
          <p:cNvPr id="9" name="テキスト ボックス 8"/>
          <p:cNvSpPr txBox="1"/>
          <p:nvPr/>
        </p:nvSpPr>
        <p:spPr>
          <a:xfrm rot="16200000">
            <a:off x="2541902" y="4332065"/>
            <a:ext cx="15590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process2 </a:t>
            </a:r>
            <a:endParaRPr kumimoji="1" lang="ja-JP" altLang="en-US" sz="28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037255" y="2996952"/>
            <a:ext cx="15590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process 1</a:t>
            </a:r>
            <a:endParaRPr kumimoji="1" lang="ja-JP" altLang="en-US" sz="2800" dirty="0"/>
          </a:p>
        </p:txBody>
      </p:sp>
      <p:sp>
        <p:nvSpPr>
          <p:cNvPr id="11" name="下矢印 10"/>
          <p:cNvSpPr/>
          <p:nvPr/>
        </p:nvSpPr>
        <p:spPr>
          <a:xfrm>
            <a:off x="5652120" y="3814134"/>
            <a:ext cx="1080120" cy="1991130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下矢印 11"/>
          <p:cNvSpPr/>
          <p:nvPr/>
        </p:nvSpPr>
        <p:spPr>
          <a:xfrm>
            <a:off x="6884640" y="3814134"/>
            <a:ext cx="1080120" cy="1991130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 rot="16200000">
            <a:off x="5524337" y="4332065"/>
            <a:ext cx="13356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thread1</a:t>
            </a:r>
            <a:endParaRPr kumimoji="1" lang="ja-JP" altLang="en-US" sz="2800" dirty="0"/>
          </a:p>
        </p:txBody>
      </p:sp>
      <p:sp>
        <p:nvSpPr>
          <p:cNvPr id="14" name="テキスト ボックス 13"/>
          <p:cNvSpPr txBox="1"/>
          <p:nvPr/>
        </p:nvSpPr>
        <p:spPr>
          <a:xfrm rot="16200000">
            <a:off x="6758055" y="4339290"/>
            <a:ext cx="13356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thread2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974166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スレッドの利点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/>
          <a:lstStyle/>
          <a:p>
            <a:r>
              <a:rPr kumimoji="1" lang="ja-JP" altLang="en-US" dirty="0" smtClean="0"/>
              <a:t>スレッド間でのデータのやり取りが楽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（復習＆比較）プロセス間</a:t>
            </a:r>
            <a:r>
              <a:rPr lang="ja-JP" altLang="en-US" dirty="0"/>
              <a:t>のデータのやり取り</a:t>
            </a:r>
            <a:r>
              <a:rPr lang="ja-JP" altLang="en-US" dirty="0" smtClean="0"/>
              <a:t>は、共有メモリを使わなければできなかった</a:t>
            </a:r>
            <a:endParaRPr lang="en-US" altLang="ja-JP" dirty="0" smtClean="0"/>
          </a:p>
          <a:p>
            <a:pPr marL="985838" lvl="2"/>
            <a:r>
              <a:rPr kumimoji="1" lang="ja-JP" altLang="en-US" dirty="0" smtClean="0"/>
              <a:t>理由：プロセスごとに仮想メモリ空間が割当てられるため</a:t>
            </a:r>
            <a:endParaRPr kumimoji="1" lang="ja-JP" altLang="en-US" dirty="0"/>
          </a:p>
        </p:txBody>
      </p:sp>
      <p:sp>
        <p:nvSpPr>
          <p:cNvPr id="4" name="下矢印 3"/>
          <p:cNvSpPr/>
          <p:nvPr/>
        </p:nvSpPr>
        <p:spPr>
          <a:xfrm>
            <a:off x="1646093" y="3645024"/>
            <a:ext cx="1296144" cy="2880320"/>
          </a:xfrm>
          <a:prstGeom prst="downArrow">
            <a:avLst>
              <a:gd name="adj1" fmla="val 67637"/>
              <a:gd name="adj2" fmla="val 5000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" name="下矢印 4"/>
          <p:cNvSpPr/>
          <p:nvPr/>
        </p:nvSpPr>
        <p:spPr>
          <a:xfrm>
            <a:off x="5724128" y="3645024"/>
            <a:ext cx="1296144" cy="2880320"/>
          </a:xfrm>
          <a:prstGeom prst="downArrow">
            <a:avLst>
              <a:gd name="adj1" fmla="val 67637"/>
              <a:gd name="adj2" fmla="val 5000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 rot="16200000">
            <a:off x="1469038" y="4442451"/>
            <a:ext cx="15590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process1 </a:t>
            </a:r>
            <a:endParaRPr kumimoji="1" lang="ja-JP" altLang="en-US" sz="2800" dirty="0"/>
          </a:p>
        </p:txBody>
      </p:sp>
      <p:sp>
        <p:nvSpPr>
          <p:cNvPr id="7" name="テキスト ボックス 6"/>
          <p:cNvSpPr txBox="1"/>
          <p:nvPr/>
        </p:nvSpPr>
        <p:spPr>
          <a:xfrm rot="16200000">
            <a:off x="5566238" y="4478383"/>
            <a:ext cx="15590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process2 </a:t>
            </a:r>
            <a:endParaRPr kumimoji="1" lang="ja-JP" altLang="en-US" sz="2800" dirty="0"/>
          </a:p>
        </p:txBody>
      </p:sp>
      <p:sp>
        <p:nvSpPr>
          <p:cNvPr id="8" name="角丸四角形 7"/>
          <p:cNvSpPr/>
          <p:nvPr/>
        </p:nvSpPr>
        <p:spPr>
          <a:xfrm>
            <a:off x="926013" y="3645024"/>
            <a:ext cx="720080" cy="216024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角丸四角形 9"/>
          <p:cNvSpPr/>
          <p:nvPr/>
        </p:nvSpPr>
        <p:spPr>
          <a:xfrm>
            <a:off x="7020272" y="3664188"/>
            <a:ext cx="720080" cy="216024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 rot="16200000">
            <a:off x="690377" y="4559642"/>
            <a:ext cx="11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メモリ空間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 rot="16200000">
            <a:off x="6784636" y="4540478"/>
            <a:ext cx="11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メモリ空間</a:t>
            </a:r>
            <a:endParaRPr kumimoji="1" lang="ja-JP" altLang="en-US" dirty="0"/>
          </a:p>
        </p:txBody>
      </p:sp>
      <p:sp>
        <p:nvSpPr>
          <p:cNvPr id="13" name="角丸四角形 12"/>
          <p:cNvSpPr/>
          <p:nvPr/>
        </p:nvSpPr>
        <p:spPr>
          <a:xfrm>
            <a:off x="3563888" y="3690476"/>
            <a:ext cx="1584176" cy="216024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760300" y="3760135"/>
            <a:ext cx="11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共有メモリ</a:t>
            </a:r>
            <a:endParaRPr kumimoji="1" lang="ja-JP" altLang="en-US" dirty="0"/>
          </a:p>
        </p:txBody>
      </p:sp>
      <p:sp>
        <p:nvSpPr>
          <p:cNvPr id="15" name="角丸四角形 14"/>
          <p:cNvSpPr/>
          <p:nvPr/>
        </p:nvSpPr>
        <p:spPr>
          <a:xfrm>
            <a:off x="3703712" y="4444304"/>
            <a:ext cx="1304528" cy="51951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7" name="直線矢印コネクタ 16"/>
          <p:cNvCxnSpPr/>
          <p:nvPr/>
        </p:nvCxnSpPr>
        <p:spPr>
          <a:xfrm>
            <a:off x="2510189" y="4704061"/>
            <a:ext cx="1557755" cy="665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>
            <a:stCxn id="7" idx="0"/>
          </p:cNvCxnSpPr>
          <p:nvPr/>
        </p:nvCxnSpPr>
        <p:spPr>
          <a:xfrm flipH="1">
            <a:off x="4572000" y="4739993"/>
            <a:ext cx="1512169" cy="306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 flipH="1">
            <a:off x="1470719" y="4704061"/>
            <a:ext cx="516249" cy="512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/>
          <p:nvPr/>
        </p:nvCxnSpPr>
        <p:spPr>
          <a:xfrm>
            <a:off x="6607390" y="4739993"/>
            <a:ext cx="588255" cy="838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27264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スレッドの利点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スレッド間でのデータのやり取りが楽</a:t>
            </a:r>
            <a:endParaRPr lang="en-US" altLang="ja-JP" dirty="0"/>
          </a:p>
          <a:p>
            <a:pPr lvl="1"/>
            <a:r>
              <a:rPr kumimoji="1" lang="ja-JP" altLang="en-US" dirty="0" smtClean="0"/>
              <a:t>スレッドはひとつのプロセスで実行されるので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アドレス空間は共有されている！</a:t>
            </a:r>
            <a:endParaRPr kumimoji="1" lang="ja-JP" altLang="en-US" dirty="0"/>
          </a:p>
        </p:txBody>
      </p:sp>
      <p:sp>
        <p:nvSpPr>
          <p:cNvPr id="4" name="下矢印 3"/>
          <p:cNvSpPr/>
          <p:nvPr/>
        </p:nvSpPr>
        <p:spPr>
          <a:xfrm>
            <a:off x="1286750" y="3645024"/>
            <a:ext cx="3744416" cy="2880320"/>
          </a:xfrm>
          <a:prstGeom prst="downArrow">
            <a:avLst>
              <a:gd name="adj1" fmla="val 76184"/>
              <a:gd name="adj2" fmla="val 17063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391965" y="3143270"/>
            <a:ext cx="15590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process 1</a:t>
            </a:r>
            <a:endParaRPr kumimoji="1" lang="ja-JP" altLang="en-US" sz="2800" dirty="0"/>
          </a:p>
        </p:txBody>
      </p:sp>
      <p:sp>
        <p:nvSpPr>
          <p:cNvPr id="6" name="下矢印 5"/>
          <p:cNvSpPr/>
          <p:nvPr/>
        </p:nvSpPr>
        <p:spPr>
          <a:xfrm>
            <a:off x="2006830" y="3960452"/>
            <a:ext cx="1080120" cy="1991130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下矢印 6"/>
          <p:cNvSpPr/>
          <p:nvPr/>
        </p:nvSpPr>
        <p:spPr>
          <a:xfrm>
            <a:off x="3239350" y="3960452"/>
            <a:ext cx="1080120" cy="1991130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 rot="16200000">
            <a:off x="1879047" y="4478383"/>
            <a:ext cx="13356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thread1</a:t>
            </a:r>
            <a:endParaRPr kumimoji="1" lang="ja-JP" altLang="en-US" sz="2800" dirty="0"/>
          </a:p>
        </p:txBody>
      </p:sp>
      <p:sp>
        <p:nvSpPr>
          <p:cNvPr id="9" name="テキスト ボックス 8"/>
          <p:cNvSpPr txBox="1"/>
          <p:nvPr/>
        </p:nvSpPr>
        <p:spPr>
          <a:xfrm rot="16200000">
            <a:off x="3112765" y="4485608"/>
            <a:ext cx="13356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thread2</a:t>
            </a:r>
            <a:endParaRPr kumimoji="1" lang="ja-JP" altLang="en-US" sz="2800" dirty="0"/>
          </a:p>
        </p:txBody>
      </p:sp>
      <p:sp>
        <p:nvSpPr>
          <p:cNvPr id="10" name="角丸四角形 9"/>
          <p:cNvSpPr/>
          <p:nvPr/>
        </p:nvSpPr>
        <p:spPr>
          <a:xfrm>
            <a:off x="5031166" y="3743723"/>
            <a:ext cx="720080" cy="216024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 rot="16200000">
            <a:off x="4795530" y="4620013"/>
            <a:ext cx="11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メモリ空間</a:t>
            </a:r>
            <a:endParaRPr kumimoji="1" lang="ja-JP" altLang="en-US" dirty="0"/>
          </a:p>
        </p:txBody>
      </p:sp>
      <p:cxnSp>
        <p:nvCxnSpPr>
          <p:cNvPr id="12" name="直線矢印コネクタ 11"/>
          <p:cNvCxnSpPr/>
          <p:nvPr/>
        </p:nvCxnSpPr>
        <p:spPr>
          <a:xfrm>
            <a:off x="3947961" y="4365104"/>
            <a:ext cx="1258579" cy="3748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stCxn id="8" idx="2"/>
          </p:cNvCxnSpPr>
          <p:nvPr/>
        </p:nvCxnSpPr>
        <p:spPr>
          <a:xfrm>
            <a:off x="2808501" y="4739993"/>
            <a:ext cx="2398039" cy="838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6014183" y="4365104"/>
            <a:ext cx="23022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メモリ空間におかれた</a:t>
            </a:r>
            <a:endParaRPr kumimoji="1" lang="en-US" altLang="ja-JP" dirty="0" smtClean="0"/>
          </a:p>
          <a:p>
            <a:r>
              <a:rPr kumimoji="1" lang="ja-JP" altLang="en-US" dirty="0" smtClean="0"/>
              <a:t>データをスレッド間で</a:t>
            </a:r>
            <a:endParaRPr kumimoji="1" lang="en-US" altLang="ja-JP" dirty="0" smtClean="0"/>
          </a:p>
          <a:p>
            <a:r>
              <a:rPr lang="ja-JP" altLang="en-US" dirty="0"/>
              <a:t>共有できます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40906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869058"/>
          </a:xfrm>
        </p:spPr>
        <p:txBody>
          <a:bodyPr/>
          <a:lstStyle/>
          <a:p>
            <a:r>
              <a:rPr kumimoji="1" lang="ja-JP" altLang="en-US" dirty="0" smtClean="0"/>
              <a:t>サンプルプログラム </a:t>
            </a:r>
            <a:r>
              <a:rPr kumimoji="1" lang="en-US" altLang="ja-JP" dirty="0" smtClean="0"/>
              <a:t>thread1.c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64" b="54991"/>
          <a:stretch/>
        </p:blipFill>
        <p:spPr bwMode="auto">
          <a:xfrm>
            <a:off x="32427" y="1325802"/>
            <a:ext cx="4683589" cy="2802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099"/>
          <a:stretch/>
        </p:blipFill>
        <p:spPr bwMode="auto">
          <a:xfrm>
            <a:off x="4427984" y="1325802"/>
            <a:ext cx="4820238" cy="5127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角丸四角形 3"/>
          <p:cNvSpPr/>
          <p:nvPr/>
        </p:nvSpPr>
        <p:spPr>
          <a:xfrm>
            <a:off x="395536" y="2420887"/>
            <a:ext cx="4032448" cy="864097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395536" y="3284984"/>
            <a:ext cx="4032448" cy="864097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973488" y="4149081"/>
            <a:ext cx="1616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>
                <a:solidFill>
                  <a:srgbClr val="FF0000"/>
                </a:solidFill>
              </a:rPr>
              <a:t>スレッドの実行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4821879" y="1325802"/>
            <a:ext cx="4032448" cy="1401267"/>
          </a:xfrm>
          <a:prstGeom prst="round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角丸四角形 9"/>
          <p:cNvSpPr/>
          <p:nvPr/>
        </p:nvSpPr>
        <p:spPr>
          <a:xfrm>
            <a:off x="4821879" y="2716489"/>
            <a:ext cx="4032448" cy="1350186"/>
          </a:xfrm>
          <a:prstGeom prst="round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948264" y="959030"/>
            <a:ext cx="1616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>
                <a:solidFill>
                  <a:schemeClr val="accent1"/>
                </a:solidFill>
              </a:rPr>
              <a:t>スレッド</a:t>
            </a:r>
            <a:r>
              <a:rPr lang="ja-JP" altLang="en-US" b="1" dirty="0" smtClean="0">
                <a:solidFill>
                  <a:schemeClr val="accent1"/>
                </a:solidFill>
              </a:rPr>
              <a:t>の同期</a:t>
            </a:r>
            <a:endParaRPr kumimoji="1" lang="ja-JP" altLang="en-US" b="1" dirty="0">
              <a:solidFill>
                <a:schemeClr val="accent1"/>
              </a:solidFill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4497556" y="4653136"/>
            <a:ext cx="4646443" cy="1584176"/>
          </a:xfrm>
          <a:prstGeom prst="round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876256" y="4366845"/>
            <a:ext cx="2013693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>
                <a:solidFill>
                  <a:schemeClr val="accent3">
                    <a:lumMod val="75000"/>
                  </a:schemeClr>
                </a:solidFill>
              </a:rPr>
              <a:t>スレッドで実行する</a:t>
            </a:r>
            <a:endParaRPr kumimoji="1" lang="en-US" altLang="ja-JP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ja-JP" altLang="en-US" b="1" dirty="0">
                <a:solidFill>
                  <a:schemeClr val="accent3">
                    <a:lumMod val="75000"/>
                  </a:schemeClr>
                </a:solidFill>
              </a:rPr>
              <a:t>プログラム</a:t>
            </a:r>
            <a:endParaRPr kumimoji="1" lang="ja-JP" alt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-108520" y="4690010"/>
            <a:ext cx="445666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　注意：</a:t>
            </a:r>
            <a:endParaRPr kumimoji="1" lang="en-US" altLang="ja-JP" dirty="0" smtClean="0"/>
          </a:p>
          <a:p>
            <a:r>
              <a:rPr lang="ja-JP" altLang="en-US" dirty="0"/>
              <a:t>　</a:t>
            </a:r>
            <a:r>
              <a:rPr lang="ja-JP" altLang="en-US" dirty="0" smtClean="0"/>
              <a:t>　ここでは二つのスレッドで同じ関数を指定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　　していますが、関数は別々でももちろん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　　かまいません。</a:t>
            </a:r>
            <a:endParaRPr lang="en-US" altLang="ja-JP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539999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スレッドの実行</a:t>
            </a:r>
            <a:endParaRPr kumimoji="1" lang="ja-JP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093" b="64449"/>
          <a:stretch/>
        </p:blipFill>
        <p:spPr bwMode="auto">
          <a:xfrm>
            <a:off x="38863" y="1700808"/>
            <a:ext cx="9082344" cy="1634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1890992" y="3604374"/>
            <a:ext cx="17844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solidFill>
                  <a:srgbClr val="FF0000"/>
                </a:solidFill>
              </a:rPr>
              <a:t>スレッド変数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cxnSp>
        <p:nvCxnSpPr>
          <p:cNvPr id="8" name="直線矢印コネクタ 7"/>
          <p:cNvCxnSpPr>
            <a:stCxn id="6" idx="0"/>
          </p:cNvCxnSpPr>
          <p:nvPr/>
        </p:nvCxnSpPr>
        <p:spPr>
          <a:xfrm flipV="1">
            <a:off x="2783224" y="2420888"/>
            <a:ext cx="996688" cy="118348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円/楕円 8"/>
          <p:cNvSpPr/>
          <p:nvPr/>
        </p:nvSpPr>
        <p:spPr>
          <a:xfrm>
            <a:off x="3491880" y="2060848"/>
            <a:ext cx="576064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4860032" y="2060848"/>
            <a:ext cx="936104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矢印コネクタ 10"/>
          <p:cNvCxnSpPr/>
          <p:nvPr/>
        </p:nvCxnSpPr>
        <p:spPr>
          <a:xfrm flipV="1">
            <a:off x="4361688" y="2420888"/>
            <a:ext cx="996688" cy="129614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4011673" y="3611760"/>
            <a:ext cx="40030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solidFill>
                  <a:srgbClr val="FF0000"/>
                </a:solidFill>
              </a:rPr>
              <a:t>スレッドで実行するプログラム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195" b="1359"/>
          <a:stretch/>
        </p:blipFill>
        <p:spPr bwMode="auto">
          <a:xfrm>
            <a:off x="1265336" y="4293096"/>
            <a:ext cx="6835056" cy="2269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71093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 smtClean="0"/>
              <a:t>スレッドで実行する関数の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/>
              <a:t>引数</a:t>
            </a:r>
            <a:r>
              <a:rPr lang="ja-JP" altLang="en-US" dirty="0" smtClean="0"/>
              <a:t>と</a:t>
            </a:r>
            <a:r>
              <a:rPr lang="ja-JP" altLang="en-US" dirty="0"/>
              <a:t>戻り値</a:t>
            </a:r>
            <a:r>
              <a:rPr lang="ja-JP" altLang="en-US" dirty="0" smtClean="0"/>
              <a:t>は</a:t>
            </a:r>
            <a:r>
              <a:rPr lang="ja-JP" altLang="en-US" dirty="0"/>
              <a:t>？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093" b="64449"/>
          <a:stretch/>
        </p:blipFill>
        <p:spPr bwMode="auto">
          <a:xfrm>
            <a:off x="38863" y="1700808"/>
            <a:ext cx="9082344" cy="1634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円/楕円 6"/>
          <p:cNvSpPr/>
          <p:nvPr/>
        </p:nvSpPr>
        <p:spPr>
          <a:xfrm>
            <a:off x="5849420" y="2060848"/>
            <a:ext cx="196294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4860032" y="2060848"/>
            <a:ext cx="936104" cy="360040"/>
          </a:xfrm>
          <a:prstGeom prst="ellipse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矢印コネクタ 8"/>
          <p:cNvCxnSpPr/>
          <p:nvPr/>
        </p:nvCxnSpPr>
        <p:spPr>
          <a:xfrm flipV="1">
            <a:off x="4361688" y="2420888"/>
            <a:ext cx="996688" cy="504056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1609612" y="2950277"/>
            <a:ext cx="46185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solidFill>
                  <a:schemeClr val="accent3">
                    <a:lumMod val="75000"/>
                  </a:schemeClr>
                </a:solidFill>
              </a:rPr>
              <a:t>スレッドで実行するプログラム</a:t>
            </a:r>
            <a:r>
              <a:rPr kumimoji="1" lang="en-US" altLang="ja-JP" sz="2400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kumimoji="1" lang="en-US" altLang="ja-JP" sz="24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kumimoji="1" lang="ja-JP" altLang="en-US" sz="2400" dirty="0" smtClean="0">
                <a:solidFill>
                  <a:schemeClr val="accent3">
                    <a:lumMod val="75000"/>
                  </a:schemeClr>
                </a:solidFill>
              </a:rPr>
              <a:t>（関数名（関数ポインタ）のみ指定）</a:t>
            </a:r>
            <a:endParaRPr kumimoji="1" lang="ja-JP" altLang="en-US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195" b="1359"/>
          <a:stretch/>
        </p:blipFill>
        <p:spPr bwMode="auto">
          <a:xfrm>
            <a:off x="1265336" y="4293096"/>
            <a:ext cx="6835056" cy="2269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" name="直線矢印コネクタ 13"/>
          <p:cNvCxnSpPr/>
          <p:nvPr/>
        </p:nvCxnSpPr>
        <p:spPr>
          <a:xfrm flipH="1" flipV="1">
            <a:off x="6936840" y="2420888"/>
            <a:ext cx="155440" cy="64807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6300192" y="3068960"/>
            <a:ext cx="25053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>
                <a:solidFill>
                  <a:srgbClr val="FF0000"/>
                </a:solidFill>
              </a:rPr>
              <a:t>引数はこちらに</a:t>
            </a:r>
            <a:endParaRPr kumimoji="1" lang="en-US" altLang="ja-JP" b="1" dirty="0" smtClean="0">
              <a:solidFill>
                <a:srgbClr val="FF0000"/>
              </a:solidFill>
            </a:endParaRPr>
          </a:p>
          <a:p>
            <a:r>
              <a:rPr lang="ja-JP" altLang="en-US" b="1" dirty="0" smtClean="0">
                <a:solidFill>
                  <a:srgbClr val="FF0000"/>
                </a:solidFill>
              </a:rPr>
              <a:t>（</a:t>
            </a:r>
            <a:r>
              <a:rPr lang="en-US" altLang="ja-JP" b="1" dirty="0" smtClean="0">
                <a:solidFill>
                  <a:srgbClr val="FF0000"/>
                </a:solidFill>
              </a:rPr>
              <a:t>void</a:t>
            </a:r>
            <a:r>
              <a:rPr lang="ja-JP" altLang="en-US" b="1" dirty="0" smtClean="0">
                <a:solidFill>
                  <a:srgbClr val="FF0000"/>
                </a:solidFill>
              </a:rPr>
              <a:t>型</a:t>
            </a:r>
            <a:r>
              <a:rPr lang="ja-JP" altLang="en-US" b="1" dirty="0">
                <a:solidFill>
                  <a:srgbClr val="FF0000"/>
                </a:solidFill>
              </a:rPr>
              <a:t>アドレス</a:t>
            </a:r>
            <a:r>
              <a:rPr lang="ja-JP" altLang="en-US" b="1" dirty="0" smtClean="0">
                <a:solidFill>
                  <a:srgbClr val="FF0000"/>
                </a:solidFill>
              </a:rPr>
              <a:t>で渡す）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7" name="円/楕円 16"/>
          <p:cNvSpPr/>
          <p:nvPr/>
        </p:nvSpPr>
        <p:spPr>
          <a:xfrm>
            <a:off x="3203848" y="4221088"/>
            <a:ext cx="108012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742971" y="4254824"/>
            <a:ext cx="3114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>
                <a:solidFill>
                  <a:srgbClr val="FF0000"/>
                </a:solidFill>
              </a:rPr>
              <a:t>引数を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void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ポインタで受け取る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cxnSp>
        <p:nvCxnSpPr>
          <p:cNvPr id="20" name="直線矢印コネクタ 19"/>
          <p:cNvCxnSpPr>
            <a:endCxn id="17" idx="6"/>
          </p:cNvCxnSpPr>
          <p:nvPr/>
        </p:nvCxnSpPr>
        <p:spPr>
          <a:xfrm flipH="1" flipV="1">
            <a:off x="4283968" y="4401108"/>
            <a:ext cx="576064" cy="3838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28654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 smtClean="0"/>
              <a:t>スレッドで実行する関数の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/>
              <a:t>引数</a:t>
            </a:r>
            <a:r>
              <a:rPr lang="ja-JP" altLang="en-US" dirty="0" smtClean="0"/>
              <a:t>と</a:t>
            </a:r>
            <a:r>
              <a:rPr lang="ja-JP" altLang="en-US" dirty="0"/>
              <a:t>戻り値</a:t>
            </a:r>
            <a:r>
              <a:rPr lang="ja-JP" altLang="en-US" dirty="0" smtClean="0"/>
              <a:t>は</a:t>
            </a:r>
            <a:r>
              <a:rPr lang="ja-JP" altLang="en-US" dirty="0"/>
              <a:t>？</a:t>
            </a:r>
            <a:endParaRPr kumimoji="1" lang="ja-JP" altLang="en-US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195" b="1359"/>
          <a:stretch/>
        </p:blipFill>
        <p:spPr bwMode="auto">
          <a:xfrm>
            <a:off x="683568" y="1628800"/>
            <a:ext cx="6835056" cy="2269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円/楕円 14"/>
          <p:cNvSpPr/>
          <p:nvPr/>
        </p:nvSpPr>
        <p:spPr>
          <a:xfrm>
            <a:off x="1475656" y="3212976"/>
            <a:ext cx="360040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9" name="直線矢印コネクタ 18"/>
          <p:cNvCxnSpPr/>
          <p:nvPr/>
        </p:nvCxnSpPr>
        <p:spPr>
          <a:xfrm flipH="1" flipV="1">
            <a:off x="3275856" y="3573016"/>
            <a:ext cx="288032" cy="32403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3258380" y="3897052"/>
            <a:ext cx="4138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>
                <a:solidFill>
                  <a:srgbClr val="FF0000"/>
                </a:solidFill>
              </a:rPr>
              <a:t>戻り値は </a:t>
            </a:r>
            <a:r>
              <a:rPr kumimoji="1" lang="en-US" altLang="ja-JP" b="1" dirty="0" err="1" smtClean="0">
                <a:solidFill>
                  <a:srgbClr val="FF0000"/>
                </a:solidFill>
              </a:rPr>
              <a:t>pthread_exit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の引数に指定する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099" b="40229"/>
          <a:stretch/>
        </p:blipFill>
        <p:spPr bwMode="auto">
          <a:xfrm>
            <a:off x="683568" y="4437113"/>
            <a:ext cx="6138787" cy="1830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円/楕円 22"/>
          <p:cNvSpPr/>
          <p:nvPr/>
        </p:nvSpPr>
        <p:spPr>
          <a:xfrm>
            <a:off x="1458180" y="4869160"/>
            <a:ext cx="289779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291783" y="4983162"/>
            <a:ext cx="3505832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>
                <a:solidFill>
                  <a:srgbClr val="FF0000"/>
                </a:solidFill>
              </a:rPr>
              <a:t>戻り値は </a:t>
            </a:r>
            <a:r>
              <a:rPr kumimoji="1" lang="en-US" altLang="ja-JP" b="1" dirty="0" err="1" smtClean="0">
                <a:solidFill>
                  <a:srgbClr val="FF0000"/>
                </a:solidFill>
              </a:rPr>
              <a:t>pthread_join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の第二引数</a:t>
            </a:r>
            <a:endParaRPr kumimoji="1" lang="en-US" altLang="ja-JP" b="1" dirty="0" smtClean="0">
              <a:solidFill>
                <a:srgbClr val="FF0000"/>
              </a:solidFill>
            </a:endParaRPr>
          </a:p>
          <a:p>
            <a:r>
              <a:rPr lang="ja-JP" altLang="en-US" b="1" dirty="0" smtClean="0">
                <a:solidFill>
                  <a:srgbClr val="FF0000"/>
                </a:solidFill>
              </a:rPr>
              <a:t>の変数の中におかれる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cxnSp>
        <p:nvCxnSpPr>
          <p:cNvPr id="25" name="直線矢印コネクタ 24"/>
          <p:cNvCxnSpPr>
            <a:stCxn id="24" idx="1"/>
            <a:endCxn id="23" idx="6"/>
          </p:cNvCxnSpPr>
          <p:nvPr/>
        </p:nvCxnSpPr>
        <p:spPr>
          <a:xfrm flipH="1" flipV="1">
            <a:off x="4355976" y="5049180"/>
            <a:ext cx="935807" cy="25714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94390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スレッド間でのデータの共有は？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大域変数は共有されます</a:t>
            </a:r>
            <a:endParaRPr kumimoji="1" lang="ja-JP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64" b="81602"/>
          <a:stretch/>
        </p:blipFill>
        <p:spPr bwMode="auto">
          <a:xfrm>
            <a:off x="1407476" y="2528081"/>
            <a:ext cx="6262745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195" b="1359"/>
          <a:stretch/>
        </p:blipFill>
        <p:spPr bwMode="auto">
          <a:xfrm>
            <a:off x="1121320" y="3680209"/>
            <a:ext cx="6835056" cy="2269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円/楕円 5"/>
          <p:cNvSpPr/>
          <p:nvPr/>
        </p:nvSpPr>
        <p:spPr>
          <a:xfrm>
            <a:off x="1765565" y="2456073"/>
            <a:ext cx="360040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/>
        </p:nvSpPr>
        <p:spPr>
          <a:xfrm>
            <a:off x="1825721" y="4570890"/>
            <a:ext cx="479717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85339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408</Words>
  <Application>Microsoft Office PowerPoint</Application>
  <PresentationFormat>画面に合わせる (4:3)</PresentationFormat>
  <Paragraphs>88</Paragraphs>
  <Slides>14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15" baseType="lpstr">
      <vt:lpstr>Office ​​テーマ</vt:lpstr>
      <vt:lpstr>システムプログラミング 第15章</vt:lpstr>
      <vt:lpstr>スレッドとは</vt:lpstr>
      <vt:lpstr>スレッドの利点</vt:lpstr>
      <vt:lpstr>スレッドの利点</vt:lpstr>
      <vt:lpstr>サンプルプログラム thread1.c</vt:lpstr>
      <vt:lpstr>スレッドの実行</vt:lpstr>
      <vt:lpstr>スレッドで実行する関数の 引数と戻り値は？</vt:lpstr>
      <vt:lpstr>スレッドで実行する関数の 引数と戻り値は？</vt:lpstr>
      <vt:lpstr>スレッド間でのデータの共有は？</vt:lpstr>
      <vt:lpstr>実行してみましょう</vt:lpstr>
      <vt:lpstr>mutexを用いた排他制御</vt:lpstr>
      <vt:lpstr>サンプルプログラム count_by_multithread.c</vt:lpstr>
      <vt:lpstr>ロック用変数の準備</vt:lpstr>
      <vt:lpstr>本日の課題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システムプログラミング 第15章</dc:title>
  <dc:creator>chiemi</dc:creator>
  <cp:lastModifiedBy>chiemi</cp:lastModifiedBy>
  <cp:revision>8</cp:revision>
  <dcterms:created xsi:type="dcterms:W3CDTF">2012-09-17T05:26:42Z</dcterms:created>
  <dcterms:modified xsi:type="dcterms:W3CDTF">2012-09-17T06:51:26Z</dcterms:modified>
</cp:coreProperties>
</file>