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1"/>
  </p:handoutMasterIdLst>
  <p:sldIdLst>
    <p:sldId id="263" r:id="rId2"/>
    <p:sldId id="265" r:id="rId3"/>
    <p:sldId id="261" r:id="rId4"/>
    <p:sldId id="266" r:id="rId5"/>
    <p:sldId id="262" r:id="rId6"/>
    <p:sldId id="267" r:id="rId7"/>
    <p:sldId id="258" r:id="rId8"/>
    <p:sldId id="259" r:id="rId9"/>
    <p:sldId id="260" r:id="rId10"/>
    <p:sldId id="268" r:id="rId11"/>
    <p:sldId id="269" r:id="rId12"/>
    <p:sldId id="270" r:id="rId13"/>
    <p:sldId id="279" r:id="rId14"/>
    <p:sldId id="271" r:id="rId15"/>
    <p:sldId id="272" r:id="rId16"/>
    <p:sldId id="273" r:id="rId17"/>
    <p:sldId id="275" r:id="rId18"/>
    <p:sldId id="274" r:id="rId19"/>
    <p:sldId id="276" r:id="rId20"/>
    <p:sldId id="277" r:id="rId21"/>
    <p:sldId id="284" r:id="rId22"/>
    <p:sldId id="278" r:id="rId23"/>
    <p:sldId id="280" r:id="rId24"/>
    <p:sldId id="281" r:id="rId25"/>
    <p:sldId id="285" r:id="rId26"/>
    <p:sldId id="286" r:id="rId27"/>
    <p:sldId id="282" r:id="rId28"/>
    <p:sldId id="283" r:id="rId29"/>
    <p:sldId id="287" r:id="rId30"/>
  </p:sldIdLst>
  <p:sldSz cx="9144000" cy="6858000" type="screen4x3"/>
  <p:notesSz cx="6734175" cy="98679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78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A7A79-BFED-41BA-A719-AD1DF5467E0E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78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2600"/>
            <a:ext cx="29178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5B485-DB72-481B-947B-EC82473CFB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AE423-4585-4C10-9919-CCB71604AE98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58601-BC3A-489B-AD9A-8499898215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システムプログラミング</a:t>
            </a:r>
            <a:r>
              <a:rPr lang="ja-JP" altLang="en-US" dirty="0"/>
              <a:t>実習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Chapter1, Chapter2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実習するシステムコール（１）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資源管理　→　ファイルシステム</a:t>
            </a:r>
            <a:endParaRPr kumimoji="1" lang="ja-JP" altLang="en-US" dirty="0"/>
          </a:p>
        </p:txBody>
      </p:sp>
      <p:grpSp>
        <p:nvGrpSpPr>
          <p:cNvPr id="65" name="グループ化 64"/>
          <p:cNvGrpSpPr/>
          <p:nvPr/>
        </p:nvGrpSpPr>
        <p:grpSpPr>
          <a:xfrm>
            <a:off x="428596" y="2428868"/>
            <a:ext cx="4714908" cy="4214842"/>
            <a:chOff x="1285852" y="1059404"/>
            <a:chExt cx="6715172" cy="5833957"/>
          </a:xfrm>
        </p:grpSpPr>
        <p:pic>
          <p:nvPicPr>
            <p:cNvPr id="4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4572000" y="1630908"/>
              <a:ext cx="529482" cy="428628"/>
            </a:xfrm>
            <a:prstGeom prst="rect">
              <a:avLst/>
            </a:prstGeom>
            <a:noFill/>
          </p:spPr>
        </p:pic>
        <p:pic>
          <p:nvPicPr>
            <p:cNvPr id="5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3756766" y="2273850"/>
              <a:ext cx="529482" cy="428628"/>
            </a:xfrm>
            <a:prstGeom prst="rect">
              <a:avLst/>
            </a:prstGeom>
            <a:noFill/>
          </p:spPr>
        </p:pic>
        <p:pic>
          <p:nvPicPr>
            <p:cNvPr id="6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4429124" y="2273850"/>
              <a:ext cx="529482" cy="428628"/>
            </a:xfrm>
            <a:prstGeom prst="rect">
              <a:avLst/>
            </a:prstGeom>
            <a:noFill/>
          </p:spPr>
        </p:pic>
        <p:pic>
          <p:nvPicPr>
            <p:cNvPr id="7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5357818" y="2273850"/>
              <a:ext cx="529482" cy="428628"/>
            </a:xfrm>
            <a:prstGeom prst="rect">
              <a:avLst/>
            </a:prstGeom>
            <a:noFill/>
          </p:spPr>
        </p:pic>
        <p:sp>
          <p:nvSpPr>
            <p:cNvPr id="8" name="メモ 7"/>
            <p:cNvSpPr/>
            <p:nvPr/>
          </p:nvSpPr>
          <p:spPr>
            <a:xfrm>
              <a:off x="3357554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9" name="メモ 8"/>
            <p:cNvSpPr/>
            <p:nvPr/>
          </p:nvSpPr>
          <p:spPr>
            <a:xfrm>
              <a:off x="3786182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pic>
          <p:nvPicPr>
            <p:cNvPr id="10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4286248" y="2845354"/>
              <a:ext cx="529482" cy="428628"/>
            </a:xfrm>
            <a:prstGeom prst="rect">
              <a:avLst/>
            </a:prstGeom>
            <a:noFill/>
          </p:spPr>
        </p:pic>
        <p:sp>
          <p:nvSpPr>
            <p:cNvPr id="11" name="メモ 10"/>
            <p:cNvSpPr/>
            <p:nvPr/>
          </p:nvSpPr>
          <p:spPr>
            <a:xfrm>
              <a:off x="4929190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2" name="メモ 11"/>
            <p:cNvSpPr/>
            <p:nvPr/>
          </p:nvSpPr>
          <p:spPr>
            <a:xfrm>
              <a:off x="5786446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3" name="メモ 12"/>
            <p:cNvSpPr/>
            <p:nvPr/>
          </p:nvSpPr>
          <p:spPr>
            <a:xfrm>
              <a:off x="4071934" y="3416858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4" name="メモ 13"/>
            <p:cNvSpPr/>
            <p:nvPr/>
          </p:nvSpPr>
          <p:spPr>
            <a:xfrm>
              <a:off x="4429124" y="3416858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5" name="メモ 14"/>
            <p:cNvSpPr/>
            <p:nvPr/>
          </p:nvSpPr>
          <p:spPr>
            <a:xfrm>
              <a:off x="4786314" y="3416858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6" name="メモ 15"/>
            <p:cNvSpPr/>
            <p:nvPr/>
          </p:nvSpPr>
          <p:spPr>
            <a:xfrm>
              <a:off x="5429256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cxnSp>
          <p:nvCxnSpPr>
            <p:cNvPr id="17" name="直線コネクタ 16"/>
            <p:cNvCxnSpPr>
              <a:stCxn id="4" idx="2"/>
              <a:endCxn id="5" idx="0"/>
            </p:cNvCxnSpPr>
            <p:nvPr/>
          </p:nvCxnSpPr>
          <p:spPr>
            <a:xfrm rot="5400000">
              <a:off x="4321967" y="1759076"/>
              <a:ext cx="214314" cy="8152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>
              <a:stCxn id="4" idx="2"/>
              <a:endCxn id="6" idx="0"/>
            </p:cNvCxnSpPr>
            <p:nvPr/>
          </p:nvCxnSpPr>
          <p:spPr>
            <a:xfrm rot="5400000">
              <a:off x="4658146" y="2095255"/>
              <a:ext cx="214314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>
              <a:stCxn id="4" idx="2"/>
              <a:endCxn id="7" idx="0"/>
            </p:cNvCxnSpPr>
            <p:nvPr/>
          </p:nvCxnSpPr>
          <p:spPr>
            <a:xfrm rot="16200000" flipH="1">
              <a:off x="5122493" y="1773784"/>
              <a:ext cx="214314" cy="78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>
              <a:stCxn id="5" idx="2"/>
            </p:cNvCxnSpPr>
            <p:nvPr/>
          </p:nvCxnSpPr>
          <p:spPr>
            <a:xfrm rot="5400000">
              <a:off x="3725250" y="2620535"/>
              <a:ext cx="214314" cy="3782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>
              <a:stCxn id="5" idx="2"/>
              <a:endCxn id="9" idx="0"/>
            </p:cNvCxnSpPr>
            <p:nvPr/>
          </p:nvCxnSpPr>
          <p:spPr>
            <a:xfrm rot="5400000">
              <a:off x="3868126" y="2763411"/>
              <a:ext cx="214314" cy="924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>
              <a:stCxn id="6" idx="2"/>
              <a:endCxn id="10" idx="0"/>
            </p:cNvCxnSpPr>
            <p:nvPr/>
          </p:nvCxnSpPr>
          <p:spPr>
            <a:xfrm rot="5400000">
              <a:off x="4550989" y="2702478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>
              <a:stCxn id="6" idx="2"/>
              <a:endCxn id="11" idx="0"/>
            </p:cNvCxnSpPr>
            <p:nvPr/>
          </p:nvCxnSpPr>
          <p:spPr>
            <a:xfrm rot="16200000" flipH="1">
              <a:off x="4775808" y="2620534"/>
              <a:ext cx="214314" cy="3782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>
              <a:stCxn id="7" idx="2"/>
              <a:endCxn id="16" idx="0"/>
            </p:cNvCxnSpPr>
            <p:nvPr/>
          </p:nvCxnSpPr>
          <p:spPr>
            <a:xfrm rot="5400000">
              <a:off x="5490189" y="2784422"/>
              <a:ext cx="214314" cy="504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>
              <a:stCxn id="7" idx="2"/>
              <a:endCxn id="12" idx="0"/>
            </p:cNvCxnSpPr>
            <p:nvPr/>
          </p:nvCxnSpPr>
          <p:spPr>
            <a:xfrm rot="16200000" flipH="1">
              <a:off x="5668783" y="2656253"/>
              <a:ext cx="214314" cy="3067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>
              <a:stCxn id="10" idx="2"/>
              <a:endCxn id="13" idx="0"/>
            </p:cNvCxnSpPr>
            <p:nvPr/>
          </p:nvCxnSpPr>
          <p:spPr>
            <a:xfrm rot="5400000">
              <a:off x="4311462" y="3177331"/>
              <a:ext cx="142876" cy="3361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>
              <a:stCxn id="10" idx="2"/>
              <a:endCxn id="14" idx="0"/>
            </p:cNvCxnSpPr>
            <p:nvPr/>
          </p:nvCxnSpPr>
          <p:spPr>
            <a:xfrm rot="16200000" flipH="1">
              <a:off x="4490056" y="3334914"/>
              <a:ext cx="142876" cy="210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>
              <a:stCxn id="10" idx="2"/>
              <a:endCxn id="15" idx="0"/>
            </p:cNvCxnSpPr>
            <p:nvPr/>
          </p:nvCxnSpPr>
          <p:spPr>
            <a:xfrm rot="16200000" flipH="1">
              <a:off x="4668651" y="3156319"/>
              <a:ext cx="142876" cy="3782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正方形/長方形 28"/>
            <p:cNvSpPr/>
            <p:nvPr/>
          </p:nvSpPr>
          <p:spPr>
            <a:xfrm>
              <a:off x="2500298" y="4059800"/>
              <a:ext cx="4572032" cy="128588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0" name="フローチャート : 磁気ディスク 29"/>
            <p:cNvSpPr/>
            <p:nvPr/>
          </p:nvSpPr>
          <p:spPr>
            <a:xfrm>
              <a:off x="2643174" y="5631436"/>
              <a:ext cx="1071570" cy="857256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1" name="フローチャート : 磁気ディスク 30"/>
            <p:cNvSpPr/>
            <p:nvPr/>
          </p:nvSpPr>
          <p:spPr>
            <a:xfrm>
              <a:off x="3929058" y="5631436"/>
              <a:ext cx="1071570" cy="857256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786050" y="5774312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3143240" y="5988626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4357686" y="5702874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4000496" y="5845750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4572000" y="6060064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5357818" y="5631436"/>
              <a:ext cx="642942" cy="7858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5357818" y="5631436"/>
              <a:ext cx="642942" cy="21431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5357818" y="5988626"/>
              <a:ext cx="642942" cy="21431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cxnSp>
          <p:nvCxnSpPr>
            <p:cNvPr id="40" name="直線矢印コネクタ 39"/>
            <p:cNvCxnSpPr>
              <a:stCxn id="13" idx="2"/>
              <a:endCxn id="32" idx="0"/>
            </p:cNvCxnSpPr>
            <p:nvPr/>
          </p:nvCxnSpPr>
          <p:spPr>
            <a:xfrm rot="5400000">
              <a:off x="2571736" y="4131238"/>
              <a:ext cx="2000264" cy="12858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>
              <a:stCxn id="14" idx="2"/>
              <a:endCxn id="34" idx="0"/>
            </p:cNvCxnSpPr>
            <p:nvPr/>
          </p:nvCxnSpPr>
          <p:spPr>
            <a:xfrm rot="5400000">
              <a:off x="3571868" y="4702742"/>
              <a:ext cx="1928826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>
              <a:stCxn id="8" idx="2"/>
              <a:endCxn id="35" idx="0"/>
            </p:cNvCxnSpPr>
            <p:nvPr/>
          </p:nvCxnSpPr>
          <p:spPr>
            <a:xfrm rot="16200000" flipH="1">
              <a:off x="2536017" y="4238395"/>
              <a:ext cx="2571768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/>
            <p:cNvCxnSpPr>
              <a:stCxn id="16" idx="2"/>
              <a:endCxn id="36" idx="0"/>
            </p:cNvCxnSpPr>
            <p:nvPr/>
          </p:nvCxnSpPr>
          <p:spPr>
            <a:xfrm rot="5400000">
              <a:off x="3750463" y="4238395"/>
              <a:ext cx="2786082" cy="8572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矢印コネクタ 43"/>
            <p:cNvCxnSpPr>
              <a:stCxn id="12" idx="2"/>
              <a:endCxn id="38" idx="2"/>
            </p:cNvCxnSpPr>
            <p:nvPr/>
          </p:nvCxnSpPr>
          <p:spPr>
            <a:xfrm rot="5400000">
              <a:off x="4518422" y="4434850"/>
              <a:ext cx="2571768" cy="25003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正方形/長方形 44"/>
            <p:cNvSpPr/>
            <p:nvPr/>
          </p:nvSpPr>
          <p:spPr>
            <a:xfrm>
              <a:off x="3214678" y="4345552"/>
              <a:ext cx="3500462" cy="78581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3142890" y="4345552"/>
              <a:ext cx="1956894" cy="416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200" dirty="0"/>
                <a:t>ファイルシステム</a:t>
              </a: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3286117" y="4702742"/>
              <a:ext cx="1625887" cy="41681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資源割り当て</a:t>
              </a:r>
              <a:endParaRPr kumimoji="1" lang="ja-JP" altLang="en-US" sz="1200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857752" y="4702742"/>
              <a:ext cx="1672821" cy="41681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バッファリング</a:t>
              </a:r>
              <a:endParaRPr kumimoji="1" lang="ja-JP" altLang="en-US" sz="1200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357950" y="4702742"/>
              <a:ext cx="447600" cy="41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…</a:t>
              </a:r>
              <a:endParaRPr kumimoji="1" lang="ja-JP" altLang="en-US" sz="12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215073" y="3631173"/>
              <a:ext cx="1163959" cy="41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カーネル</a:t>
              </a:r>
              <a:endParaRPr kumimoji="1" lang="ja-JP" altLang="en-US" sz="1200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5342511" y="6476551"/>
              <a:ext cx="845303" cy="41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メモリ</a:t>
              </a:r>
              <a:endParaRPr kumimoji="1" lang="ja-JP" altLang="en-US" sz="1200" dirty="0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2214546" y="1988098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p1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214678" y="1273718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p2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4071934" y="1059404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p3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5643570" y="1130842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p4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29454" y="1630908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p5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7" name="直線矢印コネクタ 56"/>
            <p:cNvCxnSpPr>
              <a:stCxn id="52" idx="5"/>
            </p:cNvCxnSpPr>
            <p:nvPr/>
          </p:nvCxnSpPr>
          <p:spPr>
            <a:xfrm rot="16200000" flipH="1">
              <a:off x="2840000" y="2399237"/>
              <a:ext cx="369447" cy="52278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矢印コネクタ 57"/>
            <p:cNvCxnSpPr>
              <a:stCxn id="53" idx="4"/>
            </p:cNvCxnSpPr>
            <p:nvPr/>
          </p:nvCxnSpPr>
          <p:spPr>
            <a:xfrm rot="16200000" flipH="1">
              <a:off x="3446851" y="1934519"/>
              <a:ext cx="428628" cy="250033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矢印コネクタ 58"/>
            <p:cNvCxnSpPr>
              <a:stCxn id="54" idx="4"/>
            </p:cNvCxnSpPr>
            <p:nvPr/>
          </p:nvCxnSpPr>
          <p:spPr>
            <a:xfrm rot="16200000" flipH="1">
              <a:off x="4446982" y="1577330"/>
              <a:ext cx="214316" cy="321471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矢印コネクタ 59"/>
            <p:cNvCxnSpPr>
              <a:stCxn id="55" idx="3"/>
            </p:cNvCxnSpPr>
            <p:nvPr/>
          </p:nvCxnSpPr>
          <p:spPr>
            <a:xfrm rot="5400000">
              <a:off x="5398769" y="1863453"/>
              <a:ext cx="583761" cy="94157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 rot="10800000" flipV="1">
              <a:off x="5929322" y="2059534"/>
              <a:ext cx="1000134" cy="714381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角丸四角形吹き出し 61"/>
            <p:cNvSpPr/>
            <p:nvPr/>
          </p:nvSpPr>
          <p:spPr>
            <a:xfrm>
              <a:off x="6715140" y="2702478"/>
              <a:ext cx="1285884" cy="785818"/>
            </a:xfrm>
            <a:prstGeom prst="wedgeRoundRectCallout">
              <a:avLst>
                <a:gd name="adj1" fmla="val -66399"/>
                <a:gd name="adj2" fmla="val -76458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>
                  <a:solidFill>
                    <a:schemeClr val="tx1"/>
                  </a:solidFill>
                </a:rPr>
                <a:t>ファイル</a:t>
              </a:r>
              <a:endParaRPr kumimoji="1" lang="en-US" altLang="ja-JP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1200" dirty="0">
                  <a:solidFill>
                    <a:schemeClr val="tx1"/>
                  </a:solidFill>
                </a:rPr>
                <a:t>読込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3" name="角丸四角形吹き出し 62"/>
            <p:cNvSpPr/>
            <p:nvPr/>
          </p:nvSpPr>
          <p:spPr>
            <a:xfrm>
              <a:off x="1285852" y="2845354"/>
              <a:ext cx="1285884" cy="785818"/>
            </a:xfrm>
            <a:prstGeom prst="wedgeRoundRectCallout">
              <a:avLst>
                <a:gd name="adj1" fmla="val 71680"/>
                <a:gd name="adj2" fmla="val -75328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>
                  <a:solidFill>
                    <a:schemeClr val="tx1"/>
                  </a:solidFill>
                </a:rPr>
                <a:t>アクセス権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変更</a:t>
              </a:r>
              <a:endParaRPr kumimoji="1" lang="en-US" altLang="ja-JP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1428727" y="1559470"/>
              <a:ext cx="1131846" cy="41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プロセス</a:t>
              </a:r>
              <a:endParaRPr kumimoji="1" lang="ja-JP" altLang="en-US" sz="1200" dirty="0"/>
            </a:p>
          </p:txBody>
        </p:sp>
      </p:grpSp>
      <p:sp>
        <p:nvSpPr>
          <p:cNvPr id="66" name="テキスト ボックス 65"/>
          <p:cNvSpPr txBox="1"/>
          <p:nvPr/>
        </p:nvSpPr>
        <p:spPr>
          <a:xfrm>
            <a:off x="5643570" y="2357430"/>
            <a:ext cx="307183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ファイルの入出力</a:t>
            </a:r>
            <a:endParaRPr kumimoji="1" lang="ja-JP" altLang="en-US" sz="28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000760" y="3000372"/>
            <a:ext cx="2291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ファイルを開く，閉じる</a:t>
            </a:r>
            <a:endParaRPr kumimoji="1" lang="en-US" altLang="ja-JP" dirty="0" smtClean="0"/>
          </a:p>
          <a:p>
            <a:r>
              <a:rPr lang="ja-JP" altLang="en-US" dirty="0" smtClean="0"/>
              <a:t>読む，書く</a:t>
            </a:r>
            <a:endParaRPr kumimoji="1" lang="ja-JP" altLang="en-US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572132" y="3929066"/>
            <a:ext cx="3286148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ファイル</a:t>
            </a:r>
            <a:r>
              <a:rPr lang="ja-JP" altLang="en-US" sz="2800" dirty="0" smtClean="0"/>
              <a:t>やディレクトリ情報の閲覧・操作</a:t>
            </a:r>
            <a:endParaRPr kumimoji="1" lang="ja-JP" altLang="en-US" sz="280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786446" y="5072074"/>
            <a:ext cx="29947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ファイル名をつける</a:t>
            </a:r>
            <a:endParaRPr kumimoji="1" lang="en-US" altLang="ja-JP" dirty="0" smtClean="0"/>
          </a:p>
          <a:p>
            <a:r>
              <a:rPr lang="ja-JP" altLang="en-US" dirty="0"/>
              <a:t>ディレクトリを</a:t>
            </a:r>
            <a:r>
              <a:rPr lang="ja-JP" altLang="en-US" dirty="0" smtClean="0"/>
              <a:t>作る</a:t>
            </a:r>
            <a:endParaRPr lang="en-US" altLang="ja-JP" dirty="0" smtClean="0"/>
          </a:p>
          <a:p>
            <a:r>
              <a:rPr lang="ja-JP" altLang="en-US" dirty="0" smtClean="0"/>
              <a:t>ファイル名</a:t>
            </a:r>
            <a:r>
              <a:rPr lang="ja-JP" altLang="en-US" dirty="0"/>
              <a:t>一覧</a:t>
            </a:r>
            <a:r>
              <a:rPr lang="ja-JP" altLang="en-US" dirty="0" smtClean="0"/>
              <a:t>を見る</a:t>
            </a:r>
            <a:endParaRPr lang="en-US" altLang="ja-JP" dirty="0" smtClean="0"/>
          </a:p>
          <a:p>
            <a:r>
              <a:rPr lang="ja-JP" altLang="en-US" dirty="0"/>
              <a:t>ファイル</a:t>
            </a:r>
            <a:r>
              <a:rPr lang="ja-JP" altLang="en-US" dirty="0" smtClean="0"/>
              <a:t>の</a:t>
            </a:r>
            <a:r>
              <a:rPr lang="ja-JP" altLang="en-US" dirty="0"/>
              <a:t>置き場所を</a:t>
            </a:r>
            <a:r>
              <a:rPr lang="ja-JP" altLang="en-US" dirty="0" smtClean="0"/>
              <a:t>変える</a:t>
            </a:r>
            <a:endParaRPr lang="en-US" altLang="ja-JP" dirty="0" smtClean="0"/>
          </a:p>
          <a:p>
            <a:r>
              <a:rPr kumimoji="1" lang="ja-JP" altLang="en-US" dirty="0" smtClean="0"/>
              <a:t>ファイルの大きさを調べる</a:t>
            </a:r>
            <a:endParaRPr kumimoji="1"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実習するシステムコール </a:t>
            </a:r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メモリ</a:t>
            </a:r>
            <a:r>
              <a:rPr lang="ja-JP" altLang="en-US" dirty="0" smtClean="0"/>
              <a:t>管理→仮想メモリ</a:t>
            </a:r>
            <a:endParaRPr kumimoji="1" lang="ja-JP" altLang="en-US" dirty="0"/>
          </a:p>
        </p:txBody>
      </p:sp>
      <p:grpSp>
        <p:nvGrpSpPr>
          <p:cNvPr id="60" name="グループ化 59"/>
          <p:cNvGrpSpPr/>
          <p:nvPr/>
        </p:nvGrpSpPr>
        <p:grpSpPr>
          <a:xfrm>
            <a:off x="500034" y="2357430"/>
            <a:ext cx="5017802" cy="4071966"/>
            <a:chOff x="1214414" y="1285860"/>
            <a:chExt cx="7379120" cy="5214974"/>
          </a:xfrm>
        </p:grpSpPr>
        <p:sp>
          <p:nvSpPr>
            <p:cNvPr id="4" name="正方形/長方形 3"/>
            <p:cNvSpPr/>
            <p:nvPr/>
          </p:nvSpPr>
          <p:spPr>
            <a:xfrm>
              <a:off x="1428728" y="200024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1428728" y="2214554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428728" y="2428868"/>
              <a:ext cx="642942" cy="214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428728" y="2643182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428728" y="2857496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428728" y="307181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643174" y="200024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643174" y="2214554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2643174" y="2428868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643174" y="2643182"/>
              <a:ext cx="642942" cy="214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643174" y="2857496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643174" y="307181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3857620" y="200024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3857620" y="2214554"/>
              <a:ext cx="642942" cy="214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3857620" y="2428868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3857620" y="2643182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3857620" y="2857496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3857620" y="307181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072066" y="200024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5072066" y="2214554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5072066" y="2428868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072066" y="2643182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5072066" y="2857496"/>
              <a:ext cx="642942" cy="214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5072066" y="307181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6215074" y="200024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6215074" y="2214554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6215074" y="2428868"/>
              <a:ext cx="642942" cy="214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6215074" y="2643182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6215074" y="2857496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6215074" y="307181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428728" y="1285860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 smtClean="0">
                  <a:solidFill>
                    <a:schemeClr val="tx1"/>
                  </a:solidFill>
                </a:rPr>
                <a:t>p1</a:t>
              </a:r>
              <a:endParaRPr kumimoji="1" lang="ja-JP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2643174" y="1285860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 smtClean="0">
                  <a:solidFill>
                    <a:schemeClr val="tx1"/>
                  </a:solidFill>
                </a:rPr>
                <a:t>p2</a:t>
              </a:r>
              <a:endParaRPr kumimoji="1" lang="ja-JP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3857620" y="1285860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 smtClean="0">
                  <a:solidFill>
                    <a:schemeClr val="tx1"/>
                  </a:solidFill>
                </a:rPr>
                <a:t>p3</a:t>
              </a:r>
              <a:endParaRPr kumimoji="1" lang="ja-JP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5072066" y="1285860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 smtClean="0">
                  <a:solidFill>
                    <a:schemeClr val="tx1"/>
                  </a:solidFill>
                </a:rPr>
                <a:t>p4</a:t>
              </a:r>
              <a:endParaRPr kumimoji="1" lang="ja-JP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6215074" y="1285860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 smtClean="0">
                  <a:solidFill>
                    <a:schemeClr val="tx1"/>
                  </a:solidFill>
                </a:rPr>
                <a:t>p5</a:t>
              </a:r>
              <a:endParaRPr kumimoji="1" lang="ja-JP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7143768" y="1357298"/>
              <a:ext cx="1212154" cy="394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/>
                <a:t>プロセス</a:t>
              </a:r>
              <a:endParaRPr kumimoji="1" lang="ja-JP" altLang="en-US" sz="1400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7166862" y="2416726"/>
              <a:ext cx="1426672" cy="394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 smtClean="0"/>
                <a:t>仮想メモリ</a:t>
              </a:r>
              <a:endParaRPr kumimoji="1" lang="ja-JP" altLang="en-US" sz="1400" dirty="0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3857620" y="5214950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3857620" y="5429264"/>
              <a:ext cx="642942" cy="214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3857620" y="5643578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857620" y="5857892"/>
              <a:ext cx="642942" cy="214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3857620" y="6072206"/>
              <a:ext cx="642942" cy="2143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3857620" y="6286520"/>
              <a:ext cx="642942" cy="214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2428859" y="5715016"/>
              <a:ext cx="1426672" cy="394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 smtClean="0"/>
                <a:t>物理メモリ</a:t>
              </a:r>
              <a:endParaRPr kumimoji="1" lang="ja-JP" altLang="en-US" sz="1400" dirty="0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214414" y="3643314"/>
              <a:ext cx="5929354" cy="114300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7215206" y="3929066"/>
              <a:ext cx="1252228" cy="394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 smtClean="0"/>
                <a:t>カーネル</a:t>
              </a:r>
              <a:endParaRPr kumimoji="1" lang="ja-JP" altLang="en-US" sz="1400" dirty="0"/>
            </a:p>
          </p:txBody>
        </p:sp>
        <p:cxnSp>
          <p:nvCxnSpPr>
            <p:cNvPr id="50" name="直線矢印コネクタ 53"/>
            <p:cNvCxnSpPr>
              <a:stCxn id="6" idx="3"/>
              <a:endCxn id="42" idx="1"/>
            </p:cNvCxnSpPr>
            <p:nvPr/>
          </p:nvCxnSpPr>
          <p:spPr>
            <a:xfrm>
              <a:off x="2071670" y="2536025"/>
              <a:ext cx="1785950" cy="3000396"/>
            </a:xfrm>
            <a:prstGeom prst="bentConnector3">
              <a:avLst>
                <a:gd name="adj1" fmla="val 14919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矢印コネクタ 53"/>
            <p:cNvCxnSpPr>
              <a:stCxn id="13" idx="3"/>
              <a:endCxn id="44" idx="1"/>
            </p:cNvCxnSpPr>
            <p:nvPr/>
          </p:nvCxnSpPr>
          <p:spPr>
            <a:xfrm>
              <a:off x="3286116" y="2750339"/>
              <a:ext cx="571504" cy="3214710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3"/>
            <p:cNvCxnSpPr>
              <a:stCxn id="26" idx="1"/>
              <a:endCxn id="46" idx="3"/>
            </p:cNvCxnSpPr>
            <p:nvPr/>
          </p:nvCxnSpPr>
          <p:spPr>
            <a:xfrm rot="10800000" flipV="1">
              <a:off x="4500562" y="2964653"/>
              <a:ext cx="571504" cy="3429024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フローチャート : 磁気ディスク 52"/>
            <p:cNvSpPr/>
            <p:nvPr/>
          </p:nvSpPr>
          <p:spPr>
            <a:xfrm>
              <a:off x="5143504" y="5286388"/>
              <a:ext cx="1500198" cy="1214446"/>
            </a:xfrm>
            <a:prstGeom prst="flowChartMagneticDisk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6715140" y="5715016"/>
              <a:ext cx="1148504" cy="394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 smtClean="0"/>
                <a:t>ディスク</a:t>
              </a:r>
              <a:endParaRPr kumimoji="1" lang="en-US" altLang="ja-JP" sz="1400" dirty="0" smtClean="0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5357818" y="5429264"/>
              <a:ext cx="642942" cy="214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5357818" y="5643578"/>
              <a:ext cx="642942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57" name="カギ線コネクタ 56"/>
            <p:cNvCxnSpPr>
              <a:stCxn id="30" idx="1"/>
              <a:endCxn id="55" idx="3"/>
            </p:cNvCxnSpPr>
            <p:nvPr/>
          </p:nvCxnSpPr>
          <p:spPr>
            <a:xfrm rot="10800000" flipV="1">
              <a:off x="6000760" y="2536025"/>
              <a:ext cx="214314" cy="300039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カギ線コネクタ 57"/>
            <p:cNvCxnSpPr>
              <a:stCxn id="17" idx="3"/>
              <a:endCxn id="56" idx="1"/>
            </p:cNvCxnSpPr>
            <p:nvPr/>
          </p:nvCxnSpPr>
          <p:spPr>
            <a:xfrm>
              <a:off x="4500562" y="2321711"/>
              <a:ext cx="857256" cy="3429024"/>
            </a:xfrm>
            <a:prstGeom prst="bentConnector3">
              <a:avLst>
                <a:gd name="adj1" fmla="val 5592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角丸四角形 58"/>
            <p:cNvSpPr/>
            <p:nvPr/>
          </p:nvSpPr>
          <p:spPr>
            <a:xfrm>
              <a:off x="2143108" y="3929066"/>
              <a:ext cx="4143404" cy="500066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 smtClean="0">
                  <a:solidFill>
                    <a:schemeClr val="tx1"/>
                  </a:solidFill>
                </a:rPr>
                <a:t>仮想記憶管理</a:t>
              </a:r>
              <a:endParaRPr kumimoji="1" lang="ja-JP" alt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61" name="テキスト ボックス 60"/>
          <p:cNvSpPr txBox="1"/>
          <p:nvPr/>
        </p:nvSpPr>
        <p:spPr>
          <a:xfrm>
            <a:off x="5643570" y="1714488"/>
            <a:ext cx="307183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仮想メモリ</a:t>
            </a:r>
            <a:r>
              <a:rPr lang="ja-JP" altLang="en-US" sz="2800" dirty="0" smtClean="0"/>
              <a:t>の配置</a:t>
            </a:r>
            <a:endParaRPr kumimoji="1" lang="ja-JP" altLang="en-US" sz="2800" dirty="0"/>
          </a:p>
        </p:txBody>
      </p:sp>
      <p:pic>
        <p:nvPicPr>
          <p:cNvPr id="62" name="図 61" descr="fig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9388" y="3214686"/>
            <a:ext cx="1571635" cy="2000264"/>
          </a:xfrm>
          <a:prstGeom prst="rect">
            <a:avLst/>
          </a:prstGeom>
        </p:spPr>
      </p:pic>
      <p:sp>
        <p:nvSpPr>
          <p:cNvPr id="63" name="テキスト ボックス 62"/>
          <p:cNvSpPr txBox="1"/>
          <p:nvPr/>
        </p:nvSpPr>
        <p:spPr>
          <a:xfrm>
            <a:off x="5857884" y="2285992"/>
            <a:ext cx="27831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プログラム内の変数などが</a:t>
            </a:r>
            <a:endParaRPr kumimoji="1" lang="en-US" altLang="ja-JP" dirty="0" smtClean="0"/>
          </a:p>
          <a:p>
            <a:r>
              <a:rPr lang="ja-JP" altLang="en-US" dirty="0"/>
              <a:t>どのよう</a:t>
            </a:r>
            <a:r>
              <a:rPr lang="ja-JP" altLang="en-US" dirty="0" smtClean="0"/>
              <a:t>に</a:t>
            </a:r>
            <a:r>
              <a:rPr lang="ja-JP" altLang="en-US" dirty="0"/>
              <a:t>メモリ上に</a:t>
            </a:r>
            <a:r>
              <a:rPr lang="ja-JP" altLang="en-US" dirty="0" smtClean="0"/>
              <a:t>配置</a:t>
            </a:r>
            <a:endParaRPr lang="en-US" altLang="ja-JP" dirty="0" smtClean="0"/>
          </a:p>
          <a:p>
            <a:r>
              <a:rPr kumimoji="1" lang="ja-JP" altLang="en-US" dirty="0"/>
              <a:t>される</a:t>
            </a:r>
            <a:r>
              <a:rPr kumimoji="1" lang="ja-JP" altLang="en-US" dirty="0" smtClean="0"/>
              <a:t>か</a:t>
            </a:r>
            <a:endParaRPr kumimoji="1" lang="ja-JP" altLang="en-US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857884" y="5434628"/>
            <a:ext cx="28456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・動的なメモリの確保</a:t>
            </a:r>
            <a:endParaRPr kumimoji="1" lang="en-US" altLang="ja-JP" dirty="0" smtClean="0"/>
          </a:p>
          <a:p>
            <a:r>
              <a:rPr lang="ja-JP" altLang="en-US" dirty="0" smtClean="0"/>
              <a:t>・メモリ</a:t>
            </a:r>
            <a:r>
              <a:rPr lang="ja-JP" altLang="en-US" dirty="0"/>
              <a:t>に</a:t>
            </a:r>
            <a:r>
              <a:rPr lang="ja-JP" altLang="en-US" dirty="0" smtClean="0"/>
              <a:t>関する様々な問題</a:t>
            </a:r>
            <a:endParaRPr lang="en-US" altLang="ja-JP" dirty="0" smtClean="0"/>
          </a:p>
          <a:p>
            <a:r>
              <a:rPr lang="ja-JP" altLang="en-US" dirty="0" smtClean="0"/>
              <a:t>　と解決法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実習するシステムコール </a:t>
            </a:r>
            <a:r>
              <a:rPr kumimoji="1"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プロセス</a:t>
            </a:r>
            <a:r>
              <a:rPr lang="ja-JP" altLang="en-US" dirty="0" smtClean="0"/>
              <a:t>管理　</a:t>
            </a:r>
            <a:endParaRPr kumimoji="1" lang="ja-JP" altLang="en-US" dirty="0"/>
          </a:p>
        </p:txBody>
      </p:sp>
      <p:grpSp>
        <p:nvGrpSpPr>
          <p:cNvPr id="51" name="グループ化 50"/>
          <p:cNvGrpSpPr/>
          <p:nvPr/>
        </p:nvGrpSpPr>
        <p:grpSpPr>
          <a:xfrm>
            <a:off x="428596" y="2428868"/>
            <a:ext cx="5056254" cy="3929090"/>
            <a:chOff x="1006975" y="1571612"/>
            <a:chExt cx="6500858" cy="5072098"/>
          </a:xfrm>
        </p:grpSpPr>
        <p:sp>
          <p:nvSpPr>
            <p:cNvPr id="4" name="角丸四角形 3"/>
            <p:cNvSpPr/>
            <p:nvPr/>
          </p:nvSpPr>
          <p:spPr>
            <a:xfrm>
              <a:off x="2007107" y="1571612"/>
              <a:ext cx="642942" cy="64294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792925" y="1571612"/>
              <a:ext cx="642942" cy="64294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3578743" y="1571612"/>
              <a:ext cx="642942" cy="64294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4364561" y="1571612"/>
              <a:ext cx="642942" cy="64294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5150379" y="1571612"/>
              <a:ext cx="642942" cy="64294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864759" y="1702346"/>
              <a:ext cx="1123652" cy="357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プログラム</a:t>
              </a:r>
              <a:endParaRPr kumimoji="1" lang="ja-JP" altLang="en-US" sz="1200" dirty="0"/>
            </a:p>
          </p:txBody>
        </p:sp>
        <p:sp>
          <p:nvSpPr>
            <p:cNvPr id="10" name="下矢印 9"/>
            <p:cNvSpPr/>
            <p:nvPr/>
          </p:nvSpPr>
          <p:spPr>
            <a:xfrm>
              <a:off x="2149983" y="2285992"/>
              <a:ext cx="285752" cy="50006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1" name="下矢印 10"/>
            <p:cNvSpPr/>
            <p:nvPr/>
          </p:nvSpPr>
          <p:spPr>
            <a:xfrm>
              <a:off x="3007239" y="2285992"/>
              <a:ext cx="285752" cy="50006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2" name="下矢印 11"/>
            <p:cNvSpPr/>
            <p:nvPr/>
          </p:nvSpPr>
          <p:spPr>
            <a:xfrm>
              <a:off x="3793057" y="2285992"/>
              <a:ext cx="285752" cy="50006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3" name="下矢印 12"/>
            <p:cNvSpPr/>
            <p:nvPr/>
          </p:nvSpPr>
          <p:spPr>
            <a:xfrm>
              <a:off x="4578875" y="2285992"/>
              <a:ext cx="285752" cy="50006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4" name="下矢印 13"/>
            <p:cNvSpPr/>
            <p:nvPr/>
          </p:nvSpPr>
          <p:spPr>
            <a:xfrm>
              <a:off x="5436131" y="2285992"/>
              <a:ext cx="285752" cy="50006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5" name="角丸四角形吹き出し 14"/>
            <p:cNvSpPr/>
            <p:nvPr/>
          </p:nvSpPr>
          <p:spPr>
            <a:xfrm>
              <a:off x="1006975" y="2000240"/>
              <a:ext cx="785818" cy="642942"/>
            </a:xfrm>
            <a:prstGeom prst="wedgeRoundRectCallout">
              <a:avLst>
                <a:gd name="adj1" fmla="val 90459"/>
                <a:gd name="adj2" fmla="val 38797"/>
                <a:gd name="adj3" fmla="val 16667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実行</a:t>
              </a:r>
              <a:endParaRPr kumimoji="1" lang="ja-JP" altLang="en-US" sz="1200" dirty="0"/>
            </a:p>
          </p:txBody>
        </p:sp>
        <p:sp>
          <p:nvSpPr>
            <p:cNvPr id="16" name="角丸四角形吹き出し 15"/>
            <p:cNvSpPr/>
            <p:nvPr/>
          </p:nvSpPr>
          <p:spPr>
            <a:xfrm>
              <a:off x="6007635" y="2143116"/>
              <a:ext cx="1071570" cy="642942"/>
            </a:xfrm>
            <a:prstGeom prst="wedgeRoundRectCallout">
              <a:avLst>
                <a:gd name="adj1" fmla="val -75897"/>
                <a:gd name="adj2" fmla="val -709"/>
                <a:gd name="adj3" fmla="val 16667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プロセス</a:t>
              </a:r>
              <a:endParaRPr kumimoji="1" lang="en-US" altLang="ja-JP" sz="1200" dirty="0" smtClean="0"/>
            </a:p>
            <a:p>
              <a:pPr algn="ctr"/>
              <a:r>
                <a:rPr lang="ja-JP" altLang="en-US" sz="1200" dirty="0"/>
                <a:t>生成</a:t>
              </a:r>
              <a:endParaRPr kumimoji="1" lang="ja-JP" altLang="en-US" sz="1200" dirty="0"/>
            </a:p>
          </p:txBody>
        </p:sp>
        <p:sp>
          <p:nvSpPr>
            <p:cNvPr id="17" name="下矢印 16"/>
            <p:cNvSpPr/>
            <p:nvPr/>
          </p:nvSpPr>
          <p:spPr>
            <a:xfrm>
              <a:off x="5150379" y="2285992"/>
              <a:ext cx="285752" cy="50006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1643042" y="2850620"/>
              <a:ext cx="649817" cy="649817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/>
                <a:t>p1</a:t>
              </a:r>
              <a:endParaRPr kumimoji="1" lang="ja-JP" altLang="en-US" sz="1200" dirty="0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2428860" y="2857496"/>
              <a:ext cx="642942" cy="64294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/>
                <a:t>p2</a:t>
              </a:r>
              <a:endParaRPr kumimoji="1" lang="ja-JP" altLang="en-US" sz="1200" dirty="0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3214678" y="2857496"/>
              <a:ext cx="642942" cy="64294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/>
                <a:t>p3</a:t>
              </a:r>
              <a:endParaRPr kumimoji="1" lang="ja-JP" altLang="en-US" sz="1200" dirty="0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4000496" y="2857496"/>
              <a:ext cx="642942" cy="64294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/>
                <a:t>p4</a:t>
              </a:r>
              <a:endParaRPr kumimoji="1" lang="ja-JP" altLang="en-US" sz="1200" dirty="0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4786314" y="2857496"/>
              <a:ext cx="642942" cy="64294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/>
                <a:t>p5</a:t>
              </a:r>
              <a:endParaRPr kumimoji="1" lang="ja-JP" altLang="en-US" sz="1200" dirty="0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5572132" y="2857496"/>
              <a:ext cx="642942" cy="64294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/>
                <a:t>p6</a:t>
              </a:r>
              <a:endParaRPr kumimoji="1" lang="ja-JP" altLang="en-US" sz="1200" dirty="0"/>
            </a:p>
          </p:txBody>
        </p:sp>
        <p:cxnSp>
          <p:nvCxnSpPr>
            <p:cNvPr id="24" name="直線コネクタ 23"/>
            <p:cNvCxnSpPr/>
            <p:nvPr/>
          </p:nvCxnSpPr>
          <p:spPr>
            <a:xfrm rot="5400000">
              <a:off x="1364165" y="4572008"/>
              <a:ext cx="11430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1792793" y="5000636"/>
              <a:ext cx="507209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1507041" y="4000504"/>
              <a:ext cx="441465" cy="1351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kumimoji="1" lang="en-US" altLang="ja-JP" sz="1200" dirty="0" smtClean="0"/>
                <a:t>p1</a:t>
              </a:r>
            </a:p>
            <a:p>
              <a:pPr>
                <a:lnSpc>
                  <a:spcPts val="1500"/>
                </a:lnSpc>
              </a:pPr>
              <a:r>
                <a:rPr lang="en-US" altLang="ja-JP" sz="1200" dirty="0" smtClean="0"/>
                <a:t>p2</a:t>
              </a:r>
            </a:p>
            <a:p>
              <a:pPr>
                <a:lnSpc>
                  <a:spcPts val="1500"/>
                </a:lnSpc>
              </a:pPr>
              <a:r>
                <a:rPr kumimoji="1" lang="en-US" altLang="ja-JP" sz="1200" dirty="0" smtClean="0"/>
                <a:t>p3</a:t>
              </a:r>
            </a:p>
            <a:p>
              <a:pPr>
                <a:lnSpc>
                  <a:spcPts val="1500"/>
                </a:lnSpc>
              </a:pPr>
              <a:r>
                <a:rPr kumimoji="1" lang="en-US" altLang="ja-JP" sz="1200" dirty="0" smtClean="0"/>
                <a:t>p4</a:t>
              </a:r>
            </a:p>
            <a:p>
              <a:pPr>
                <a:lnSpc>
                  <a:spcPts val="1500"/>
                </a:lnSpc>
              </a:pPr>
              <a:r>
                <a:rPr lang="en-US" altLang="ja-JP" sz="1200" dirty="0" smtClean="0"/>
                <a:t>...</a:t>
              </a:r>
              <a:endParaRPr kumimoji="1" lang="ja-JP" altLang="en-US" sz="1200" dirty="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2149983" y="4143380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2578611" y="4286256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3078677" y="4429132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3578743" y="4581532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4078809" y="4733932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4507437" y="4143380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4936065" y="4286256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5436131" y="4429132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5936197" y="4581532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6436263" y="4733932"/>
              <a:ext cx="4286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正方形/長方形 36"/>
            <p:cNvSpPr/>
            <p:nvPr/>
          </p:nvSpPr>
          <p:spPr>
            <a:xfrm>
              <a:off x="1435603" y="3929066"/>
              <a:ext cx="5643602" cy="1214446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sys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1364165" y="3631172"/>
              <a:ext cx="1632717" cy="357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200" dirty="0"/>
                <a:t>スケジューリング</a:t>
              </a:r>
              <a:endParaRPr kumimoji="1" lang="ja-JP" altLang="en-US" sz="1200" dirty="0"/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1435603" y="5214950"/>
              <a:ext cx="1357322" cy="357190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資源</a:t>
              </a:r>
              <a:r>
                <a:rPr kumimoji="1" lang="ja-JP" altLang="en-US" sz="1200" dirty="0" smtClean="0"/>
                <a:t>割当</a:t>
              </a:r>
              <a:endParaRPr kumimoji="1" lang="ja-JP" altLang="en-US" sz="1200" dirty="0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5793321" y="5214950"/>
              <a:ext cx="1357322" cy="357190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排他制御</a:t>
              </a:r>
              <a:endParaRPr kumimoji="1" lang="ja-JP" altLang="en-US" sz="1200" dirty="0"/>
            </a:p>
          </p:txBody>
        </p:sp>
        <p:pic>
          <p:nvPicPr>
            <p:cNvPr id="41" name="Picture 2" descr="http://h50146.www5.hp.com/products/servers/proliant/advantage/multi_processor/images/mp_01.gif"/>
            <p:cNvPicPr>
              <a:picLocks noChangeAspect="1" noChangeArrowheads="1"/>
            </p:cNvPicPr>
            <p:nvPr/>
          </p:nvPicPr>
          <p:blipFill>
            <a:blip r:embed="rId2" cstate="print"/>
            <a:srcRect l="59554" t="4412" r="24411" b="71323"/>
            <a:stretch>
              <a:fillRect/>
            </a:stretch>
          </p:blipFill>
          <p:spPr bwMode="auto">
            <a:xfrm>
              <a:off x="3014124" y="5857892"/>
              <a:ext cx="778933" cy="785818"/>
            </a:xfrm>
            <a:prstGeom prst="rect">
              <a:avLst/>
            </a:prstGeom>
            <a:noFill/>
          </p:spPr>
        </p:pic>
        <p:pic>
          <p:nvPicPr>
            <p:cNvPr id="42" name="Picture 2" descr="http://h50146.www5.hp.com/products/servers/proliant/advantage/multi_processor/images/mp_01.gif"/>
            <p:cNvPicPr>
              <a:picLocks noChangeAspect="1" noChangeArrowheads="1"/>
            </p:cNvPicPr>
            <p:nvPr/>
          </p:nvPicPr>
          <p:blipFill>
            <a:blip r:embed="rId2" cstate="print"/>
            <a:srcRect l="59554" t="4412" r="24411" b="71323"/>
            <a:stretch>
              <a:fillRect/>
            </a:stretch>
          </p:blipFill>
          <p:spPr bwMode="auto">
            <a:xfrm>
              <a:off x="3799942" y="5857892"/>
              <a:ext cx="778933" cy="785818"/>
            </a:xfrm>
            <a:prstGeom prst="rect">
              <a:avLst/>
            </a:prstGeom>
            <a:noFill/>
          </p:spPr>
        </p:pic>
        <p:sp>
          <p:nvSpPr>
            <p:cNvPr id="43" name="テキスト ボックス 42"/>
            <p:cNvSpPr txBox="1"/>
            <p:nvPr/>
          </p:nvSpPr>
          <p:spPr>
            <a:xfrm>
              <a:off x="1792793" y="6072206"/>
              <a:ext cx="1109226" cy="357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プロセッサ</a:t>
              </a:r>
              <a:endParaRPr kumimoji="1" lang="ja-JP" altLang="en-US" sz="1200" dirty="0"/>
            </a:p>
          </p:txBody>
        </p:sp>
        <p:sp>
          <p:nvSpPr>
            <p:cNvPr id="44" name="上下矢印 43"/>
            <p:cNvSpPr/>
            <p:nvPr/>
          </p:nvSpPr>
          <p:spPr>
            <a:xfrm>
              <a:off x="3228438" y="5286388"/>
              <a:ext cx="357190" cy="642942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5" name="上下矢印 44"/>
            <p:cNvSpPr/>
            <p:nvPr/>
          </p:nvSpPr>
          <p:spPr>
            <a:xfrm>
              <a:off x="4014256" y="5286388"/>
              <a:ext cx="357190" cy="642942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4793189" y="6000768"/>
              <a:ext cx="1285884" cy="35719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>
                  <a:solidFill>
                    <a:schemeClr val="tx1"/>
                  </a:solidFill>
                </a:rPr>
                <a:t>メモリ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7" name="上下矢印 46"/>
            <p:cNvSpPr/>
            <p:nvPr/>
          </p:nvSpPr>
          <p:spPr>
            <a:xfrm>
              <a:off x="5150379" y="5286388"/>
              <a:ext cx="357190" cy="642942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1078413" y="2786058"/>
              <a:ext cx="6429420" cy="2857520"/>
            </a:xfrm>
            <a:prstGeom prst="roundRect">
              <a:avLst>
                <a:gd name="adj" fmla="val 7186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517872" y="3508231"/>
              <a:ext cx="971139" cy="357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カーネル</a:t>
              </a:r>
              <a:endParaRPr kumimoji="1" lang="ja-JP" altLang="en-US" sz="12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286512" y="2988230"/>
              <a:ext cx="944346" cy="357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プロセス</a:t>
              </a:r>
              <a:endParaRPr kumimoji="1" lang="ja-JP" altLang="en-US" sz="1200" dirty="0"/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5786446" y="1714488"/>
            <a:ext cx="307183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プロセスの生成</a:t>
            </a:r>
            <a:endParaRPr kumimoji="1" lang="ja-JP" altLang="en-US" sz="28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929322" y="2428868"/>
            <a:ext cx="2877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・ 子プロセスの生成</a:t>
            </a:r>
            <a:endParaRPr kumimoji="1" lang="en-US" altLang="ja-JP" dirty="0" smtClean="0"/>
          </a:p>
          <a:p>
            <a:r>
              <a:rPr lang="ja-JP" altLang="en-US" dirty="0" smtClean="0"/>
              <a:t>・ 子プロセスでのプログラム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実行</a:t>
            </a:r>
            <a:endParaRPr lang="en-US" altLang="ja-JP" dirty="0" smtClean="0"/>
          </a:p>
          <a:p>
            <a:r>
              <a:rPr lang="ja-JP" altLang="en-US" dirty="0" smtClean="0"/>
              <a:t>・ シェルの仕組み</a:t>
            </a:r>
            <a:endParaRPr lang="en-US" altLang="ja-JP" dirty="0" smtClean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786446" y="3857628"/>
            <a:ext cx="307183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プロセス間通信</a:t>
            </a:r>
            <a:endParaRPr kumimoji="1" lang="ja-JP" altLang="en-US" sz="28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929322" y="4500570"/>
            <a:ext cx="28953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・ パイプによる親子プロセス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間通信</a:t>
            </a:r>
            <a:endParaRPr kumimoji="1" lang="en-US" altLang="ja-JP" dirty="0" smtClean="0"/>
          </a:p>
          <a:p>
            <a:r>
              <a:rPr lang="ja-JP" altLang="en-US" dirty="0" smtClean="0"/>
              <a:t>・ 共有メモリを使った通信</a:t>
            </a:r>
            <a:endParaRPr lang="en-US" altLang="ja-JP" dirty="0" smtClean="0"/>
          </a:p>
          <a:p>
            <a:r>
              <a:rPr lang="ja-JP" altLang="en-US" dirty="0" smtClean="0"/>
              <a:t>・ セマフォを使った排他制御</a:t>
            </a:r>
            <a:endParaRPr lang="en-US" altLang="ja-JP" dirty="0" smtClean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786446" y="5929330"/>
            <a:ext cx="307183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スレッド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標準ライブラリ関数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本演習ではシステムコールのほかに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標準ライブラリ関数も扱います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5" name="角丸四角形 4"/>
          <p:cNvSpPr/>
          <p:nvPr/>
        </p:nvSpPr>
        <p:spPr>
          <a:xfrm>
            <a:off x="1428728" y="2928934"/>
            <a:ext cx="3031484" cy="71898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アプリケーション</a:t>
            </a:r>
            <a:endParaRPr lang="en-US" altLang="ja-JP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1438461" y="4703362"/>
            <a:ext cx="3031484" cy="17974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8662" y="5386401"/>
            <a:ext cx="483602" cy="288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ＯＳ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1684257" y="5691971"/>
            <a:ext cx="2539892" cy="71898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カーネル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1848121" y="4883109"/>
            <a:ext cx="2212164" cy="5392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システムコール</a:t>
            </a:r>
            <a:endParaRPr kumimoji="1" lang="ja-JP" altLang="en-US" dirty="0"/>
          </a:p>
        </p:txBody>
      </p:sp>
      <p:sp>
        <p:nvSpPr>
          <p:cNvPr id="10" name="上下矢印 9"/>
          <p:cNvSpPr/>
          <p:nvPr/>
        </p:nvSpPr>
        <p:spPr>
          <a:xfrm>
            <a:off x="2143108" y="3617965"/>
            <a:ext cx="245796" cy="123979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上下矢印 12"/>
          <p:cNvSpPr/>
          <p:nvPr/>
        </p:nvSpPr>
        <p:spPr>
          <a:xfrm>
            <a:off x="2257781" y="5332477"/>
            <a:ext cx="245796" cy="5392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上下矢印 13"/>
          <p:cNvSpPr/>
          <p:nvPr/>
        </p:nvSpPr>
        <p:spPr>
          <a:xfrm>
            <a:off x="2831305" y="5332477"/>
            <a:ext cx="245796" cy="5392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上下矢印 14"/>
          <p:cNvSpPr/>
          <p:nvPr/>
        </p:nvSpPr>
        <p:spPr>
          <a:xfrm>
            <a:off x="3404829" y="5332477"/>
            <a:ext cx="245796" cy="5392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2500298" y="3961328"/>
            <a:ext cx="1643074" cy="5392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標準ライブラリ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関数</a:t>
            </a:r>
            <a:endParaRPr kumimoji="1" lang="ja-JP" altLang="en-US" dirty="0"/>
          </a:p>
        </p:txBody>
      </p:sp>
      <p:sp>
        <p:nvSpPr>
          <p:cNvPr id="27" name="上下矢印 26"/>
          <p:cNvSpPr/>
          <p:nvPr/>
        </p:nvSpPr>
        <p:spPr>
          <a:xfrm>
            <a:off x="2831305" y="4500569"/>
            <a:ext cx="245796" cy="38253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上下矢印 27"/>
          <p:cNvSpPr/>
          <p:nvPr/>
        </p:nvSpPr>
        <p:spPr>
          <a:xfrm>
            <a:off x="3404829" y="4500569"/>
            <a:ext cx="245796" cy="38253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上下矢印 28"/>
          <p:cNvSpPr/>
          <p:nvPr/>
        </p:nvSpPr>
        <p:spPr>
          <a:xfrm>
            <a:off x="2857488" y="3571876"/>
            <a:ext cx="245796" cy="38253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上下矢印 29"/>
          <p:cNvSpPr/>
          <p:nvPr/>
        </p:nvSpPr>
        <p:spPr>
          <a:xfrm>
            <a:off x="3431012" y="3571876"/>
            <a:ext cx="245796" cy="38253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コンテンツ プレースホルダ 2"/>
          <p:cNvSpPr txBox="1">
            <a:spLocks/>
          </p:cNvSpPr>
          <p:nvPr/>
        </p:nvSpPr>
        <p:spPr>
          <a:xfrm>
            <a:off x="4857752" y="2857496"/>
            <a:ext cx="3981448" cy="3421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システムコールを補強するちょっと賢い機能を持った関数</a:t>
            </a: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800" dirty="0" smtClean="0"/>
              <a:t>OS</a:t>
            </a:r>
            <a:r>
              <a:rPr lang="ja-JP" altLang="en-US" sz="2800" dirty="0" smtClean="0"/>
              <a:t>間の仕様の違いなどを吸収してくれる</a:t>
            </a: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演習の形式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毎回</a:t>
            </a:r>
            <a:r>
              <a:rPr kumimoji="1" lang="en-US" altLang="ja-JP" dirty="0" smtClean="0"/>
              <a:t>2</a:t>
            </a:r>
            <a:r>
              <a:rPr kumimoji="1" lang="ja-JP" altLang="en-US" dirty="0" err="1" smtClean="0"/>
              <a:t>，</a:t>
            </a:r>
            <a:r>
              <a:rPr kumimoji="1" lang="en-US" altLang="ja-JP" dirty="0" smtClean="0"/>
              <a:t>3</a:t>
            </a:r>
            <a:r>
              <a:rPr lang="ja-JP" altLang="en-US" dirty="0"/>
              <a:t>個ほど</a:t>
            </a:r>
            <a:r>
              <a:rPr lang="ja-JP" altLang="en-US" dirty="0" smtClean="0"/>
              <a:t>の問題を出します</a:t>
            </a:r>
            <a:endParaRPr lang="en-US" altLang="ja-JP" dirty="0" smtClean="0"/>
          </a:p>
          <a:p>
            <a:r>
              <a:rPr kumimoji="1" lang="ja-JP" altLang="en-US" dirty="0"/>
              <a:t>提出期限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…</a:t>
            </a:r>
            <a:endParaRPr kumimoji="1" lang="en-US" altLang="ja-JP" dirty="0" smtClean="0"/>
          </a:p>
          <a:p>
            <a:r>
              <a:rPr lang="ja-JP" altLang="en-US" dirty="0" smtClean="0"/>
              <a:t>最終提出期限</a:t>
            </a:r>
            <a:r>
              <a:rPr lang="ja-JP" altLang="en-US" dirty="0" smtClean="0"/>
              <a:t>は</a:t>
            </a:r>
            <a:r>
              <a:rPr lang="en-US" altLang="ja-JP" dirty="0" smtClean="0"/>
              <a:t>…</a:t>
            </a:r>
            <a:endParaRPr lang="en-US" altLang="ja-JP" dirty="0" smtClean="0"/>
          </a:p>
          <a:p>
            <a:r>
              <a:rPr kumimoji="1" lang="ja-JP" altLang="en-US" dirty="0" smtClean="0"/>
              <a:t>提出方法 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/>
              <a:t>…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本日の演習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これからの演習のため</a:t>
            </a:r>
            <a:r>
              <a:rPr lang="ja-JP" altLang="en-US" dirty="0" smtClean="0"/>
              <a:t>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覚えてもらいたい項目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関数</a:t>
            </a:r>
            <a:endParaRPr kumimoji="1" lang="en-US" altLang="ja-JP" dirty="0" smtClean="0"/>
          </a:p>
          <a:p>
            <a:r>
              <a:rPr lang="ja-JP" altLang="en-US" dirty="0"/>
              <a:t>エラー</a:t>
            </a:r>
            <a:r>
              <a:rPr lang="ja-JP" altLang="en-US" dirty="0" smtClean="0"/>
              <a:t>処理</a:t>
            </a:r>
            <a:endParaRPr lang="en-US" altLang="ja-JP" dirty="0" smtClean="0"/>
          </a:p>
          <a:p>
            <a:r>
              <a:rPr kumimoji="1" lang="ja-JP" altLang="en-US" dirty="0"/>
              <a:t>関数リファレンスの</a:t>
            </a:r>
            <a:r>
              <a:rPr kumimoji="1" lang="ja-JP" altLang="en-US" dirty="0" smtClean="0"/>
              <a:t>読み方</a:t>
            </a:r>
            <a:endParaRPr kumimoji="1" lang="en-US" altLang="ja-JP" dirty="0" smtClean="0"/>
          </a:p>
          <a:p>
            <a:r>
              <a:rPr lang="en-US" altLang="ja-JP" dirty="0" err="1" smtClean="0"/>
              <a:t>errno</a:t>
            </a:r>
            <a:r>
              <a:rPr lang="ja-JP" altLang="en-US" dirty="0" smtClean="0"/>
              <a:t>と</a:t>
            </a:r>
            <a:r>
              <a:rPr lang="en-US" altLang="ja-JP" dirty="0" err="1" smtClean="0"/>
              <a:t>perror</a:t>
            </a:r>
            <a:r>
              <a:rPr lang="en-US" altLang="ja-JP" dirty="0" smtClean="0"/>
              <a:t>()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関数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517201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714884"/>
            <a:ext cx="5643602" cy="167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argv</a:t>
            </a:r>
            <a:r>
              <a:rPr kumimoji="1" lang="en-US" altLang="ja-JP" dirty="0" smtClean="0"/>
              <a:t>[</a:t>
            </a:r>
            <a:r>
              <a:rPr kumimoji="1" lang="en-US" altLang="ja-JP" dirty="0" err="1" smtClean="0"/>
              <a:t>i</a:t>
            </a:r>
            <a:r>
              <a:rPr kumimoji="1" lang="en-US" altLang="ja-JP" dirty="0" smtClean="0"/>
              <a:t>]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char</a:t>
            </a:r>
            <a:r>
              <a:rPr kumimoji="1" lang="ja-JP" altLang="en-US" dirty="0" smtClean="0"/>
              <a:t>型の配列（文字列）なので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数値を入力してもらったときは数値に直そう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496"/>
            <a:ext cx="602682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エラー処理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いろんなエラーを想定しておく</a:t>
            </a:r>
            <a:endParaRPr kumimoji="1" lang="en-US" altLang="ja-JP" dirty="0" smtClean="0"/>
          </a:p>
          <a:p>
            <a:r>
              <a:rPr lang="ja-JP" altLang="en-US" dirty="0"/>
              <a:t>エラー</a:t>
            </a:r>
            <a:r>
              <a:rPr lang="ja-JP" altLang="en-US" dirty="0" smtClean="0"/>
              <a:t>処理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357430"/>
            <a:ext cx="43053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714348" y="2928934"/>
            <a:ext cx="2928958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エラーの</a:t>
            </a:r>
            <a:r>
              <a:rPr lang="ja-JP" altLang="en-US" sz="2400" dirty="0" smtClean="0"/>
              <a:t>条件を記述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14348" y="4071942"/>
            <a:ext cx="2928958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メッセージを出力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714348" y="5214950"/>
            <a:ext cx="2928958" cy="5715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適切に処置</a:t>
            </a:r>
            <a:endParaRPr kumimoji="1" lang="ja-JP" altLang="en-US" sz="2400" dirty="0"/>
          </a:p>
        </p:txBody>
      </p:sp>
      <p:sp>
        <p:nvSpPr>
          <p:cNvPr id="8" name="下矢印 7"/>
          <p:cNvSpPr/>
          <p:nvPr/>
        </p:nvSpPr>
        <p:spPr>
          <a:xfrm>
            <a:off x="1857356" y="3571876"/>
            <a:ext cx="64294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1857356" y="4786322"/>
            <a:ext cx="64294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関数リファレンスの読み方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525963"/>
          </a:xfrm>
        </p:spPr>
        <p:txBody>
          <a:bodyPr/>
          <a:lstStyle/>
          <a:p>
            <a:r>
              <a:rPr lang="ja-JP" altLang="en-US" dirty="0"/>
              <a:t>関数を使うときに必要な情報</a:t>
            </a:r>
            <a:r>
              <a:rPr lang="ja-JP" altLang="en-US" dirty="0" smtClean="0"/>
              <a:t>が載ってます</a:t>
            </a:r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よく見かける間違った使い方</a:t>
            </a:r>
            <a:endParaRPr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981197"/>
            <a:ext cx="5728426" cy="259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643042" y="5500702"/>
            <a:ext cx="31302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main(){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a; </a:t>
            </a:r>
          </a:p>
          <a:p>
            <a:r>
              <a:rPr lang="en-US" altLang="ja-JP" dirty="0" smtClean="0"/>
              <a:t>     a =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atoi</a:t>
            </a:r>
            <a:r>
              <a:rPr lang="en-US" altLang="ja-JP" dirty="0" smtClean="0"/>
              <a:t>(const char *</a:t>
            </a:r>
            <a:r>
              <a:rPr lang="en-US" altLang="ja-JP" dirty="0" err="1" smtClean="0"/>
              <a:t>str</a:t>
            </a:r>
            <a:r>
              <a:rPr lang="en-US" altLang="ja-JP" dirty="0" smtClean="0"/>
              <a:t>);  </a:t>
            </a:r>
            <a:endParaRPr kumimoji="1" lang="en-US" altLang="ja-JP" dirty="0"/>
          </a:p>
          <a:p>
            <a:r>
              <a:rPr lang="en-US" altLang="ja-JP" dirty="0" smtClean="0"/>
              <a:t>}</a:t>
            </a:r>
            <a:endParaRPr kumimoji="1" lang="ja-JP" altLang="en-US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214942" y="5572140"/>
            <a:ext cx="2286016" cy="857256"/>
          </a:xfrm>
          <a:prstGeom prst="wedgeRoundRectCallout">
            <a:avLst>
              <a:gd name="adj1" fmla="val -89570"/>
              <a:gd name="adj2" fmla="val -79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その</a:t>
            </a:r>
            <a:r>
              <a:rPr lang="ja-JP" altLang="en-US" dirty="0" smtClean="0"/>
              <a:t>まま</a:t>
            </a:r>
            <a:endParaRPr lang="en-US" altLang="ja-JP" dirty="0" smtClean="0"/>
          </a:p>
          <a:p>
            <a:pPr algn="ctr"/>
            <a:r>
              <a:rPr kumimoji="1" lang="ja-JP" altLang="en-US" dirty="0"/>
              <a:t>書いちゃう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システムプログラミング実習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1472" y="1643050"/>
            <a:ext cx="8786874" cy="4525963"/>
          </a:xfrm>
        </p:spPr>
        <p:txBody>
          <a:bodyPr/>
          <a:lstStyle/>
          <a:p>
            <a:r>
              <a:rPr kumimoji="1" lang="ja-JP" altLang="en-US" dirty="0" smtClean="0"/>
              <a:t>連絡用ページ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http://xxxxxx/syspro/syspro2010</a:t>
            </a:r>
          </a:p>
          <a:p>
            <a:r>
              <a:rPr kumimoji="1" lang="ja-JP" altLang="en-US" dirty="0" smtClean="0"/>
              <a:t>これ</a:t>
            </a:r>
            <a:r>
              <a:rPr kumimoji="1" lang="ja-JP" altLang="en-US" dirty="0" smtClean="0"/>
              <a:t>までのプログラミングの実習とは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kumimoji="1" lang="ja-JP" altLang="en-US" dirty="0" smtClean="0"/>
              <a:t>アプローチがちょっと違います</a:t>
            </a:r>
            <a:endParaRPr kumimoji="1" lang="en-US" altLang="ja-JP" dirty="0" smtClean="0"/>
          </a:p>
          <a:p>
            <a:r>
              <a:rPr lang="ja-JP" altLang="en-US" dirty="0"/>
              <a:t>文法</a:t>
            </a:r>
            <a:r>
              <a:rPr lang="ja-JP" altLang="en-US" dirty="0" smtClean="0"/>
              <a:t>の勉強ではありません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42910" y="4857760"/>
            <a:ext cx="7858180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</a:rPr>
              <a:t>オペレーティングシステム</a:t>
            </a:r>
            <a:r>
              <a:rPr kumimoji="1" lang="ja-JP" altLang="en-US" sz="3200" dirty="0" smtClean="0"/>
              <a:t>の役割について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実習をして実感を伴いながら学習する</a:t>
            </a:r>
            <a:endParaRPr kumimoji="1"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man</a:t>
            </a:r>
            <a:r>
              <a:rPr kumimoji="1" lang="ja-JP" altLang="en-US" dirty="0" smtClean="0"/>
              <a:t>コマンドを活用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プリントを忘れたときなどに便利！</a:t>
            </a:r>
            <a:endParaRPr kumimoji="1" lang="en-US" altLang="ja-JP" dirty="0" smtClean="0"/>
          </a:p>
          <a:p>
            <a:pPr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% man </a:t>
            </a:r>
            <a:r>
              <a:rPr lang="en-US" altLang="ja-JP" dirty="0" err="1" smtClean="0"/>
              <a:t>atoi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b="5263"/>
          <a:stretch>
            <a:fillRect/>
          </a:stretch>
        </p:blipFill>
        <p:spPr bwMode="auto">
          <a:xfrm>
            <a:off x="1643041" y="2857496"/>
            <a:ext cx="599936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man </a:t>
            </a:r>
            <a:r>
              <a:rPr lang="en-US" altLang="ja-JP" dirty="0" err="1" smtClean="0"/>
              <a:t>atoi</a:t>
            </a:r>
            <a:r>
              <a:rPr lang="ja-JP" altLang="en-US" dirty="0" smtClean="0"/>
              <a:t>の続き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43053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714348" y="3143248"/>
            <a:ext cx="3357586" cy="28575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571472" y="4071942"/>
            <a:ext cx="3571900" cy="7143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4143372" y="4357694"/>
            <a:ext cx="642942" cy="1428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57752" y="4000504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atoi</a:t>
            </a:r>
            <a:r>
              <a:rPr kumimoji="1" lang="ja-JP" altLang="en-US" dirty="0" smtClean="0"/>
              <a:t>はスレッドセーフでも非同期キャンセルセーフ</a:t>
            </a:r>
            <a:r>
              <a:rPr lang="ja-JP" altLang="en-US" dirty="0" smtClean="0"/>
              <a:t>でも</a:t>
            </a:r>
            <a:r>
              <a:rPr lang="ja-JP" altLang="en-US" dirty="0"/>
              <a:t>ない</a:t>
            </a:r>
            <a:r>
              <a:rPr lang="ja-JP" altLang="en-US" dirty="0" smtClean="0"/>
              <a:t>から新しいプログラムには使わない方がいいよ</a:t>
            </a:r>
            <a:endParaRPr kumimoji="1" lang="ja-JP" altLang="en-US" dirty="0"/>
          </a:p>
        </p:txBody>
      </p:sp>
      <p:sp>
        <p:nvSpPr>
          <p:cNvPr id="12" name="下矢印 11"/>
          <p:cNvSpPr/>
          <p:nvPr/>
        </p:nvSpPr>
        <p:spPr>
          <a:xfrm>
            <a:off x="6357950" y="4929198"/>
            <a:ext cx="357190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57752" y="5214950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どう</a:t>
            </a:r>
            <a:r>
              <a:rPr lang="ja-JP" altLang="en-US" dirty="0" smtClean="0"/>
              <a:t>やら</a:t>
            </a:r>
            <a:r>
              <a:rPr lang="en-US" altLang="ja-JP" dirty="0" err="1" smtClean="0"/>
              <a:t>atoi</a:t>
            </a:r>
            <a:r>
              <a:rPr lang="ja-JP" altLang="en-US" dirty="0" smtClean="0"/>
              <a:t>をつかうんだったら</a:t>
            </a:r>
            <a:r>
              <a:rPr lang="en-US" altLang="ja-JP" dirty="0" err="1" smtClean="0"/>
              <a:t>strtol</a:t>
            </a:r>
            <a:endParaRPr lang="en-US" altLang="ja-JP" dirty="0" smtClean="0"/>
          </a:p>
          <a:p>
            <a:r>
              <a:rPr kumimoji="1" lang="ja-JP" altLang="en-US" dirty="0"/>
              <a:t>関数を使った方が安全らしい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errno</a:t>
            </a:r>
            <a:r>
              <a:rPr lang="ja-JP" altLang="en-US" dirty="0" smtClean="0"/>
              <a:t>と</a:t>
            </a:r>
            <a:r>
              <a:rPr lang="en-US" altLang="ja-JP" dirty="0" err="1" smtClean="0"/>
              <a:t>perror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システムコール</a:t>
            </a:r>
            <a:r>
              <a:rPr lang="ja-JP" altLang="en-US" dirty="0" smtClean="0"/>
              <a:t>や関数の実行中にエラーが起きた場合は，どんなエラーが起きたかを知らせてくれます</a:t>
            </a:r>
            <a:endParaRPr lang="en-US" altLang="ja-JP" dirty="0" smtClean="0"/>
          </a:p>
          <a:p>
            <a:r>
              <a:rPr lang="ja-JP" altLang="en-US" dirty="0"/>
              <a:t>ポイント</a:t>
            </a:r>
            <a:r>
              <a:rPr lang="ja-JP" altLang="en-US" dirty="0" smtClean="0"/>
              <a:t>は戻り値と</a:t>
            </a:r>
            <a:r>
              <a:rPr lang="en-US" altLang="ja-JP" dirty="0" err="1" smtClean="0"/>
              <a:t>errno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エラーが起きた時</a:t>
            </a:r>
            <a:r>
              <a:rPr kumimoji="1" lang="ja-JP" altLang="en-US" dirty="0" smtClean="0"/>
              <a:t>はエラーを示す戻り値が返る（関数リファレンスで確認）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また大域変数 </a:t>
            </a:r>
            <a:r>
              <a:rPr lang="en-US" altLang="ja-JP" dirty="0" err="1" smtClean="0"/>
              <a:t>errno</a:t>
            </a:r>
            <a:r>
              <a:rPr lang="ja-JP" altLang="en-US" dirty="0" smtClean="0"/>
              <a:t>にどんなエラーが起きたかを表す値がセットされる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正常に実行された場合には </a:t>
            </a:r>
            <a:r>
              <a:rPr kumimoji="1" lang="en-US" altLang="ja-JP" dirty="0" err="1" smtClean="0"/>
              <a:t>errno</a:t>
            </a:r>
            <a:r>
              <a:rPr kumimoji="1" lang="en-US" altLang="ja-JP" dirty="0" smtClean="0"/>
              <a:t> = 0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2213" y="409575"/>
            <a:ext cx="4219575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2357422" y="3286124"/>
            <a:ext cx="4429156" cy="13573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42910" y="3500438"/>
            <a:ext cx="1751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エラーが起きた</a:t>
            </a:r>
            <a:r>
              <a:rPr lang="ja-JP" altLang="en-US" dirty="0" smtClean="0"/>
              <a:t>かどうかは大抵戻り値</a:t>
            </a:r>
            <a:r>
              <a:rPr kumimoji="1" lang="ja-JP" altLang="en-US" dirty="0" smtClean="0"/>
              <a:t>で判断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21449" y="3500438"/>
            <a:ext cx="2036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エラーの種類は</a:t>
            </a:r>
            <a:endParaRPr kumimoji="1" lang="en-US" altLang="ja-JP" dirty="0" smtClean="0"/>
          </a:p>
          <a:p>
            <a:r>
              <a:rPr lang="ja-JP" altLang="en-US" dirty="0"/>
              <a:t>大域</a:t>
            </a:r>
            <a:r>
              <a:rPr lang="ja-JP" altLang="en-US" dirty="0" smtClean="0"/>
              <a:t>変数</a:t>
            </a:r>
            <a:r>
              <a:rPr lang="en-US" altLang="ja-JP" dirty="0" err="1" smtClean="0"/>
              <a:t>errno</a:t>
            </a:r>
            <a:r>
              <a:rPr lang="ja-JP" altLang="en-US" dirty="0" smtClean="0"/>
              <a:t>に</a:t>
            </a:r>
            <a:endParaRPr lang="en-US" altLang="ja-JP" dirty="0" smtClean="0"/>
          </a:p>
          <a:p>
            <a:r>
              <a:rPr kumimoji="1" lang="ja-JP" altLang="en-US" dirty="0"/>
              <a:t>セット</a:t>
            </a:r>
            <a:r>
              <a:rPr kumimoji="1" lang="ja-JP" altLang="en-US" dirty="0" smtClean="0"/>
              <a:t>される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2357422" y="4857760"/>
            <a:ext cx="4429156" cy="128588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58016" y="5000636"/>
            <a:ext cx="2036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この関数で</a:t>
            </a:r>
            <a:r>
              <a:rPr kumimoji="1" lang="en-US" altLang="ja-JP" dirty="0" err="1" smtClean="0"/>
              <a:t>errno</a:t>
            </a:r>
            <a:r>
              <a:rPr kumimoji="1" lang="ja-JP" altLang="en-US" dirty="0" smtClean="0"/>
              <a:t>に</a:t>
            </a:r>
            <a:endParaRPr kumimoji="1" lang="en-US" altLang="ja-JP" dirty="0" smtClean="0"/>
          </a:p>
          <a:p>
            <a:r>
              <a:rPr lang="ja-JP" altLang="en-US" dirty="0"/>
              <a:t>セット</a:t>
            </a:r>
            <a:r>
              <a:rPr lang="ja-JP" altLang="en-US" dirty="0" smtClean="0"/>
              <a:t>される可能性</a:t>
            </a:r>
            <a:endParaRPr lang="en-US" altLang="ja-JP" dirty="0" smtClean="0"/>
          </a:p>
          <a:p>
            <a:r>
              <a:rPr kumimoji="1" lang="ja-JP" altLang="en-US" dirty="0"/>
              <a:t>の</a:t>
            </a:r>
            <a:r>
              <a:rPr kumimoji="1" lang="ja-JP" altLang="en-US" dirty="0" smtClean="0"/>
              <a:t>あるエラー値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perror</a:t>
            </a:r>
            <a:r>
              <a:rPr lang="ja-JP" altLang="en-US" dirty="0"/>
              <a:t>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errno</a:t>
            </a:r>
            <a:r>
              <a:rPr kumimoji="1" lang="ja-JP" altLang="en-US" dirty="0" smtClean="0"/>
              <a:t>にセットされた値に従って，エラーメッセージを標準出力する関数</a:t>
            </a:r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857496"/>
            <a:ext cx="5214974" cy="210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ちなみに：</a:t>
            </a:r>
            <a:r>
              <a:rPr kumimoji="1" lang="en-US" altLang="ja-JP" dirty="0" err="1" smtClean="0"/>
              <a:t>strtol</a:t>
            </a:r>
            <a:r>
              <a:rPr kumimoji="1" lang="ja-JP" altLang="en-US" dirty="0" smtClean="0"/>
              <a:t>関数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714480" y="2071678"/>
            <a:ext cx="5857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long 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 </a:t>
            </a:r>
            <a:r>
              <a:rPr lang="en-US" altLang="ja-JP" dirty="0" err="1" smtClean="0"/>
              <a:t>strtol</a:t>
            </a:r>
            <a:r>
              <a:rPr lang="en-US" altLang="ja-JP" dirty="0" smtClean="0"/>
              <a:t>(const  char  *</a:t>
            </a:r>
            <a:r>
              <a:rPr lang="en-US" altLang="ja-JP" dirty="0" err="1" smtClean="0"/>
              <a:t>str,char</a:t>
            </a:r>
            <a:r>
              <a:rPr lang="en-US" altLang="ja-JP" dirty="0" smtClean="0"/>
              <a:t>  **</a:t>
            </a:r>
            <a:r>
              <a:rPr lang="en-US" altLang="ja-JP" dirty="0" err="1" smtClean="0"/>
              <a:t>endptr</a:t>
            </a:r>
            <a:r>
              <a:rPr lang="en-US" altLang="ja-JP" dirty="0" smtClean="0"/>
              <a:t>, 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 base)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428728" y="4214818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785918" y="4214818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143108" y="4214818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500298" y="4214818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857488" y="4214818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3214678" y="4214818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571868" y="4214818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3929058" y="4214818"/>
            <a:ext cx="428628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\0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072066" y="2714620"/>
            <a:ext cx="3196709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err="1" smtClean="0"/>
              <a:t>strtol</a:t>
            </a:r>
            <a:r>
              <a:rPr lang="ja-JP" altLang="en-US" dirty="0" smtClean="0"/>
              <a:t>の結果</a:t>
            </a:r>
            <a:r>
              <a:rPr lang="en-US" altLang="ja-JP" dirty="0" smtClean="0"/>
              <a:t>“</a:t>
            </a:r>
            <a:r>
              <a:rPr lang="ja-JP" altLang="en-US" dirty="0" smtClean="0"/>
              <a:t>ここまで処理した</a:t>
            </a:r>
            <a:r>
              <a:rPr lang="en-US" altLang="ja-JP" dirty="0" smtClean="0"/>
              <a:t>”</a:t>
            </a:r>
          </a:p>
          <a:p>
            <a:r>
              <a:rPr lang="ja-JP" altLang="en-US" dirty="0" smtClean="0"/>
              <a:t>処の次のアドレスが</a:t>
            </a:r>
            <a:r>
              <a:rPr lang="en-US" altLang="ja-JP" dirty="0" smtClean="0"/>
              <a:t>*</a:t>
            </a:r>
            <a:r>
              <a:rPr lang="en-US" altLang="ja-JP" dirty="0" err="1" smtClean="0"/>
              <a:t>endptr</a:t>
            </a:r>
            <a:r>
              <a:rPr lang="ja-JP" altLang="en-US" dirty="0" smtClean="0"/>
              <a:t>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入る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 rot="16200000" flipV="1">
            <a:off x="5250661" y="2536025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357950" y="1428736"/>
            <a:ext cx="11079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何進数か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stCxn id="17" idx="2"/>
          </p:cNvCxnSpPr>
          <p:nvPr/>
        </p:nvCxnSpPr>
        <p:spPr>
          <a:xfrm rot="5400000">
            <a:off x="6641020" y="1872188"/>
            <a:ext cx="345048" cy="1968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714612" y="2643182"/>
            <a:ext cx="175881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処理する文字列</a:t>
            </a:r>
            <a:endParaRPr kumimoji="1" lang="ja-JP" altLang="en-US" dirty="0"/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3786182" y="2428868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14348" y="4214818"/>
            <a:ext cx="459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str</a:t>
            </a:r>
            <a:endParaRPr kumimoji="1" lang="ja-JP" altLang="en-US" sz="2000" dirty="0"/>
          </a:p>
        </p:txBody>
      </p:sp>
      <p:cxnSp>
        <p:nvCxnSpPr>
          <p:cNvPr id="26" name="直線矢印コネクタ 25"/>
          <p:cNvCxnSpPr>
            <a:stCxn id="23" idx="3"/>
            <a:endCxn id="6" idx="1"/>
          </p:cNvCxnSpPr>
          <p:nvPr/>
        </p:nvCxnSpPr>
        <p:spPr>
          <a:xfrm>
            <a:off x="1173448" y="4414873"/>
            <a:ext cx="255280" cy="142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643306" y="3643314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</a:t>
            </a:r>
            <a:r>
              <a:rPr kumimoji="1" lang="en-US" altLang="ja-JP" dirty="0" err="1" smtClean="0"/>
              <a:t>endptr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>
            <a:stCxn id="27" idx="2"/>
            <a:endCxn id="13" idx="0"/>
          </p:cNvCxnSpPr>
          <p:nvPr/>
        </p:nvCxnSpPr>
        <p:spPr>
          <a:xfrm rot="16200000" flipH="1">
            <a:off x="4026516" y="4097962"/>
            <a:ext cx="202172" cy="315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1500166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1857356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2214546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/>
        </p:nvSpPr>
        <p:spPr>
          <a:xfrm>
            <a:off x="2571736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/>
        </p:nvSpPr>
        <p:spPr>
          <a:xfrm>
            <a:off x="2928926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</a:t>
            </a:r>
            <a:endParaRPr kumimoji="1" lang="ja-JP" altLang="en-US" dirty="0"/>
          </a:p>
        </p:txBody>
      </p:sp>
      <p:sp>
        <p:nvSpPr>
          <p:cNvPr id="35" name="正方形/長方形 34"/>
          <p:cNvSpPr/>
          <p:nvPr/>
        </p:nvSpPr>
        <p:spPr>
          <a:xfrm>
            <a:off x="3286116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3643306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4000496" y="5857892"/>
            <a:ext cx="428628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\0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85786" y="5857892"/>
            <a:ext cx="459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str</a:t>
            </a:r>
            <a:endParaRPr kumimoji="1" lang="ja-JP" altLang="en-US" sz="2000" dirty="0"/>
          </a:p>
        </p:txBody>
      </p:sp>
      <p:cxnSp>
        <p:nvCxnSpPr>
          <p:cNvPr id="39" name="直線矢印コネクタ 38"/>
          <p:cNvCxnSpPr>
            <a:stCxn id="38" idx="3"/>
            <a:endCxn id="30" idx="1"/>
          </p:cNvCxnSpPr>
          <p:nvPr/>
        </p:nvCxnSpPr>
        <p:spPr>
          <a:xfrm>
            <a:off x="1244886" y="6057947"/>
            <a:ext cx="255280" cy="142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3714744" y="528638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</a:t>
            </a:r>
            <a:r>
              <a:rPr kumimoji="1" lang="en-US" altLang="ja-JP" dirty="0" err="1" smtClean="0"/>
              <a:t>endptr</a:t>
            </a:r>
            <a:endParaRPr kumimoji="1" lang="ja-JP" altLang="en-US" dirty="0"/>
          </a:p>
        </p:txBody>
      </p:sp>
      <p:cxnSp>
        <p:nvCxnSpPr>
          <p:cNvPr id="41" name="直線矢印コネクタ 40"/>
          <p:cNvCxnSpPr>
            <a:stCxn id="40" idx="2"/>
            <a:endCxn id="37" idx="0"/>
          </p:cNvCxnSpPr>
          <p:nvPr/>
        </p:nvCxnSpPr>
        <p:spPr>
          <a:xfrm rot="16200000" flipH="1">
            <a:off x="4097954" y="5741036"/>
            <a:ext cx="202172" cy="315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214282" y="3429000"/>
            <a:ext cx="2585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/>
              <a:t>最後まで処理できる</a:t>
            </a:r>
            <a:r>
              <a:rPr lang="ja-JP" altLang="en-US" b="1" dirty="0" smtClean="0"/>
              <a:t>場合</a:t>
            </a:r>
            <a:endParaRPr lang="en-US" altLang="ja-JP" b="1" dirty="0" smtClean="0"/>
          </a:p>
          <a:p>
            <a:r>
              <a:rPr lang="en-US" altLang="ja-JP" dirty="0" smtClean="0"/>
              <a:t>**</a:t>
            </a:r>
            <a:r>
              <a:rPr lang="en-US" altLang="ja-JP" dirty="0" err="1" smtClean="0"/>
              <a:t>endptr</a:t>
            </a:r>
            <a:r>
              <a:rPr lang="en-US" altLang="ja-JP" dirty="0" smtClean="0"/>
              <a:t>=‘\0’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85720" y="5000636"/>
            <a:ext cx="2372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/>
              <a:t>途中まで</a:t>
            </a:r>
            <a:r>
              <a:rPr lang="ja-JP" altLang="en-US" b="1" dirty="0" smtClean="0"/>
              <a:t>処理した場合</a:t>
            </a:r>
            <a:endParaRPr lang="en-US" altLang="ja-JP" b="1" dirty="0" smtClean="0"/>
          </a:p>
          <a:p>
            <a:r>
              <a:rPr lang="en-US" altLang="ja-JP" dirty="0" smtClean="0"/>
              <a:t>**</a:t>
            </a:r>
            <a:r>
              <a:rPr lang="en-US" altLang="ja-JP" dirty="0" err="1" smtClean="0"/>
              <a:t>endptr</a:t>
            </a:r>
            <a:r>
              <a:rPr lang="en-US" altLang="ja-JP" dirty="0" smtClean="0"/>
              <a:t>!=‘\0’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5849527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45" name="正方形/長方形 44"/>
          <p:cNvSpPr/>
          <p:nvPr/>
        </p:nvSpPr>
        <p:spPr>
          <a:xfrm>
            <a:off x="6206717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46" name="正方形/長方形 45"/>
          <p:cNvSpPr/>
          <p:nvPr/>
        </p:nvSpPr>
        <p:spPr>
          <a:xfrm>
            <a:off x="6563907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47" name="正方形/長方形 46"/>
          <p:cNvSpPr/>
          <p:nvPr/>
        </p:nvSpPr>
        <p:spPr>
          <a:xfrm>
            <a:off x="6921097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7278287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</a:t>
            </a:r>
            <a:endParaRPr kumimoji="1" lang="ja-JP" altLang="en-US" dirty="0"/>
          </a:p>
        </p:txBody>
      </p:sp>
      <p:sp>
        <p:nvSpPr>
          <p:cNvPr id="49" name="正方形/長方形 48"/>
          <p:cNvSpPr/>
          <p:nvPr/>
        </p:nvSpPr>
        <p:spPr>
          <a:xfrm>
            <a:off x="7635477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50" name="正方形/長方形 49"/>
          <p:cNvSpPr/>
          <p:nvPr/>
        </p:nvSpPr>
        <p:spPr>
          <a:xfrm>
            <a:off x="7992667" y="5857892"/>
            <a:ext cx="35719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51" name="正方形/長方形 50"/>
          <p:cNvSpPr/>
          <p:nvPr/>
        </p:nvSpPr>
        <p:spPr>
          <a:xfrm>
            <a:off x="8349857" y="5857892"/>
            <a:ext cx="428628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\0</a:t>
            </a:r>
            <a:endParaRPr kumimoji="1" lang="ja-JP" altLang="en-US" sz="16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35147" y="5857892"/>
            <a:ext cx="459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str</a:t>
            </a:r>
            <a:endParaRPr kumimoji="1" lang="ja-JP" altLang="en-US" sz="2000" dirty="0"/>
          </a:p>
        </p:txBody>
      </p:sp>
      <p:cxnSp>
        <p:nvCxnSpPr>
          <p:cNvPr id="53" name="直線矢印コネクタ 52"/>
          <p:cNvCxnSpPr>
            <a:stCxn id="52" idx="3"/>
            <a:endCxn id="44" idx="1"/>
          </p:cNvCxnSpPr>
          <p:nvPr/>
        </p:nvCxnSpPr>
        <p:spPr>
          <a:xfrm>
            <a:off x="5594247" y="6057947"/>
            <a:ext cx="255280" cy="142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5500694" y="528638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</a:t>
            </a:r>
            <a:r>
              <a:rPr kumimoji="1" lang="en-US" altLang="ja-JP" dirty="0" err="1" smtClean="0"/>
              <a:t>endptr</a:t>
            </a:r>
            <a:endParaRPr kumimoji="1" lang="ja-JP" altLang="en-US" dirty="0"/>
          </a:p>
        </p:txBody>
      </p:sp>
      <p:cxnSp>
        <p:nvCxnSpPr>
          <p:cNvPr id="55" name="直線矢印コネクタ 54"/>
          <p:cNvCxnSpPr>
            <a:stCxn id="54" idx="2"/>
          </p:cNvCxnSpPr>
          <p:nvPr/>
        </p:nvCxnSpPr>
        <p:spPr>
          <a:xfrm rot="16200000" flipH="1">
            <a:off x="5883904" y="5741036"/>
            <a:ext cx="202172" cy="315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5286380" y="4429132"/>
            <a:ext cx="3228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/>
              <a:t>一文字も処理できなかった場合</a:t>
            </a:r>
            <a:endParaRPr lang="en-US" altLang="ja-JP" b="1" dirty="0" smtClean="0"/>
          </a:p>
          <a:p>
            <a:r>
              <a:rPr lang="en-US" altLang="ja-JP" dirty="0" smtClean="0"/>
              <a:t> *</a:t>
            </a:r>
            <a:r>
              <a:rPr lang="en-US" altLang="ja-JP" dirty="0" err="1" smtClean="0"/>
              <a:t>endptr</a:t>
            </a:r>
            <a:r>
              <a:rPr lang="en-US" altLang="ja-JP" dirty="0" smtClean="0"/>
              <a:t>==</a:t>
            </a:r>
            <a:r>
              <a:rPr lang="en-US" altLang="ja-JP" dirty="0" err="1" smtClean="0"/>
              <a:t>str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3857652" cy="11430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エラー処理の例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82" y="1517655"/>
            <a:ext cx="4214842" cy="484030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hex2dec.c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ユーザが</a:t>
            </a:r>
            <a:r>
              <a:rPr kumimoji="1" lang="en-US" altLang="ja-JP" sz="2400" dirty="0" smtClean="0"/>
              <a:t>16</a:t>
            </a:r>
            <a:r>
              <a:rPr kumimoji="1" lang="ja-JP" altLang="en-US" sz="2400" dirty="0" smtClean="0"/>
              <a:t>進数の文字列を入力すると</a:t>
            </a:r>
            <a:r>
              <a:rPr kumimoji="1" lang="en-US" altLang="ja-JP" sz="2400" dirty="0" smtClean="0"/>
              <a:t>10</a:t>
            </a:r>
            <a:r>
              <a:rPr kumimoji="1" lang="ja-JP" altLang="en-US" sz="2400" dirty="0" smtClean="0"/>
              <a:t>進数に直してくれるプログラム</a:t>
            </a:r>
            <a:endParaRPr kumimoji="1" lang="en-US" altLang="ja-JP" sz="24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906" y="142852"/>
            <a:ext cx="4286250" cy="650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86124"/>
            <a:ext cx="42100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3857652" cy="11430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エラー処理の例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82" y="1517655"/>
            <a:ext cx="4214842" cy="4840303"/>
          </a:xfrm>
        </p:spPr>
        <p:txBody>
          <a:bodyPr>
            <a:normAutofit/>
          </a:bodyPr>
          <a:lstStyle/>
          <a:p>
            <a:r>
              <a:rPr kumimoji="1" lang="en-US" altLang="ja-JP" sz="2400" dirty="0" err="1" smtClean="0"/>
              <a:t>errno</a:t>
            </a:r>
            <a:r>
              <a:rPr lang="ja-JP" altLang="en-US" sz="2400" dirty="0"/>
              <a:t>が</a:t>
            </a:r>
            <a:r>
              <a:rPr kumimoji="1" lang="en-US" altLang="ja-JP" sz="2400" dirty="0" smtClean="0"/>
              <a:t>EINVAL</a:t>
            </a:r>
            <a:r>
              <a:rPr kumimoji="1" lang="ja-JP" altLang="en-US" sz="2400" dirty="0" smtClean="0"/>
              <a:t>または </a:t>
            </a:r>
            <a:r>
              <a:rPr kumimoji="1" lang="en-US" altLang="ja-JP" sz="2400" dirty="0" smtClean="0"/>
              <a:t>ERANGE</a:t>
            </a:r>
          </a:p>
          <a:p>
            <a:pPr lvl="1"/>
            <a:r>
              <a:rPr lang="ja-JP" altLang="en-US" sz="2000" dirty="0"/>
              <a:t>想定内のエラー</a:t>
            </a:r>
            <a:endParaRPr lang="en-US" altLang="ja-JP" sz="2000" dirty="0" smtClean="0"/>
          </a:p>
          <a:p>
            <a:r>
              <a:rPr kumimoji="1" lang="ja-JP" altLang="en-US" sz="2400" dirty="0" smtClean="0"/>
              <a:t>それ以外だが</a:t>
            </a:r>
            <a:r>
              <a:rPr kumimoji="1" lang="en-US" altLang="ja-JP" sz="2400" dirty="0" err="1" smtClean="0"/>
              <a:t>errno</a:t>
            </a:r>
            <a:r>
              <a:rPr kumimoji="1" lang="en-US" altLang="ja-JP" sz="2400" dirty="0" smtClean="0"/>
              <a:t>!=1</a:t>
            </a:r>
          </a:p>
          <a:p>
            <a:pPr lvl="1"/>
            <a:r>
              <a:rPr lang="ja-JP" altLang="en-US" sz="2000" dirty="0"/>
              <a:t>想定外の</a:t>
            </a:r>
            <a:r>
              <a:rPr lang="ja-JP" altLang="en-US" sz="2000" dirty="0" smtClean="0"/>
              <a:t>エラー</a:t>
            </a:r>
            <a:endParaRPr lang="en-US" altLang="ja-JP" sz="2000" dirty="0" smtClean="0"/>
          </a:p>
          <a:p>
            <a:r>
              <a:rPr lang="ja-JP" altLang="en-US" sz="2400" dirty="0"/>
              <a:t>関数的に</a:t>
            </a:r>
            <a:r>
              <a:rPr lang="ja-JP" altLang="en-US" sz="2400" dirty="0" smtClean="0"/>
              <a:t>はＯＫだが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2400" dirty="0" smtClean="0"/>
              <a:t>プログラム的にＮＧなケース</a:t>
            </a:r>
            <a:endParaRPr lang="en-US" altLang="ja-JP" sz="2400" dirty="0" smtClean="0"/>
          </a:p>
          <a:p>
            <a:pPr lvl="1"/>
            <a:r>
              <a:rPr lang="ja-JP" altLang="en-US" sz="2000" dirty="0"/>
              <a:t>一文字も変換</a:t>
            </a:r>
            <a:r>
              <a:rPr lang="ja-JP" altLang="en-US" sz="2000" dirty="0" smtClean="0"/>
              <a:t>されてない</a:t>
            </a:r>
            <a:endParaRPr lang="en-US" altLang="ja-JP" sz="2000" dirty="0" smtClean="0"/>
          </a:p>
          <a:p>
            <a:r>
              <a:rPr lang="ja-JP" altLang="en-US" sz="2400" dirty="0"/>
              <a:t>プログラム的</a:t>
            </a:r>
            <a:r>
              <a:rPr lang="ja-JP" altLang="en-US" sz="2400" dirty="0" smtClean="0"/>
              <a:t>にＯＫだが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2400" dirty="0"/>
              <a:t>通知</a:t>
            </a:r>
            <a:r>
              <a:rPr lang="ja-JP" altLang="en-US" sz="2400" dirty="0" smtClean="0"/>
              <a:t>は</a:t>
            </a:r>
            <a:r>
              <a:rPr lang="ja-JP" altLang="en-US" sz="2400" dirty="0"/>
              <a:t>しておいた方が</a:t>
            </a:r>
            <a:r>
              <a:rPr lang="ja-JP" altLang="en-US" sz="2400" dirty="0" smtClean="0"/>
              <a:t>よい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途中で変換処理が終わってる</a:t>
            </a:r>
            <a:endParaRPr lang="en-US" altLang="ja-JP" sz="2000" dirty="0" smtClean="0"/>
          </a:p>
          <a:p>
            <a:pPr lvl="1"/>
            <a:endParaRPr kumimoji="1" lang="en-US" altLang="ja-JP" sz="20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14290"/>
            <a:ext cx="4286250" cy="650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4857752" y="2928934"/>
            <a:ext cx="2071702" cy="21431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4857752" y="3143248"/>
            <a:ext cx="2500330" cy="78581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857752" y="3929066"/>
            <a:ext cx="2500330" cy="78581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857752" y="4714884"/>
            <a:ext cx="3214710" cy="785818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57752" y="5715016"/>
            <a:ext cx="3643338" cy="571504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29520" y="3214686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429520" y="3929066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072462" y="471488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072462" y="5357826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(4)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2844" y="1589093"/>
            <a:ext cx="44275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2844" y="2732101"/>
            <a:ext cx="44275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1472" y="4303737"/>
            <a:ext cx="4427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1472" y="5446745"/>
            <a:ext cx="44275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(4)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2-1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ファイルの</a:t>
            </a:r>
            <a:r>
              <a:rPr lang="ja-JP" altLang="en-US" dirty="0" smtClean="0"/>
              <a:t>置き場所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　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~/</a:t>
            </a:r>
            <a:r>
              <a:rPr kumimoji="1" lang="en-US" altLang="ja-JP" dirty="0" err="1" smtClean="0"/>
              <a:t>syspro</a:t>
            </a:r>
            <a:r>
              <a:rPr kumimoji="1" lang="en-US" altLang="ja-JP" dirty="0" smtClean="0"/>
              <a:t>/chap02/</a:t>
            </a:r>
            <a:r>
              <a:rPr kumimoji="1" lang="en-US" altLang="ja-JP" dirty="0" err="1" smtClean="0"/>
              <a:t>addition.c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実行を確認</a:t>
            </a:r>
            <a:r>
              <a:rPr lang="ja-JP" altLang="en-US" dirty="0" smtClean="0"/>
              <a:t>する可能性があるので指定した場所においてください</a:t>
            </a:r>
            <a:endParaRPr lang="en-US" altLang="ja-JP" dirty="0" smtClean="0"/>
          </a:p>
          <a:p>
            <a:r>
              <a:rPr kumimoji="1" lang="en-US" altLang="ja-JP" dirty="0" smtClean="0"/>
              <a:t>add2.c</a:t>
            </a:r>
            <a:r>
              <a:rPr kumimoji="1" lang="ja-JP" altLang="en-US" dirty="0" smtClean="0"/>
              <a:t>を以下の点で拡張したプログラムを書きましょう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atoi</a:t>
            </a:r>
            <a:r>
              <a:rPr lang="ja-JP" altLang="en-US" dirty="0"/>
              <a:t>関数の代わり</a:t>
            </a:r>
            <a:r>
              <a:rPr lang="ja-JP" altLang="en-US" dirty="0" smtClean="0"/>
              <a:t>に </a:t>
            </a:r>
            <a:r>
              <a:rPr lang="en-US" altLang="ja-JP" dirty="0" err="1" smtClean="0"/>
              <a:t>strtol</a:t>
            </a:r>
            <a:r>
              <a:rPr lang="ja-JP" altLang="en-US" dirty="0" smtClean="0"/>
              <a:t>関数を使う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strtol</a:t>
            </a:r>
            <a:r>
              <a:rPr kumimoji="1" lang="ja-JP" altLang="en-US" dirty="0" smtClean="0"/>
              <a:t>関数に伴うエラー処理を書く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10</a:t>
            </a:r>
            <a:r>
              <a:rPr lang="ja-JP" altLang="en-US" dirty="0" smtClean="0"/>
              <a:t>進数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1</a:t>
            </a:r>
            <a:r>
              <a:rPr lang="ja-JP" altLang="en-US" dirty="0"/>
              <a:t>文字</a:t>
            </a:r>
            <a:r>
              <a:rPr lang="ja-JP" altLang="en-US" dirty="0" smtClean="0"/>
              <a:t>でも変換されない文字があったらＮＧ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実行結果の提出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プログラム</a:t>
            </a:r>
            <a:r>
              <a:rPr lang="ja-JP" altLang="en-US" dirty="0" smtClean="0"/>
              <a:t>を以下のように実行してその結果をメールの本文に添付してください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</a:t>
            </a:r>
            <a:r>
              <a:rPr lang="en-US" altLang="ja-JP" dirty="0" smtClean="0"/>
              <a:t>%  ./addition 10 47</a:t>
            </a:r>
          </a:p>
          <a:p>
            <a:pPr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%  ./addition d3 96</a:t>
            </a:r>
          </a:p>
          <a:p>
            <a:pPr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%  ./addition 12 3a</a:t>
            </a:r>
          </a:p>
          <a:p>
            <a:pPr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%  ./addition 10000000 3999999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857224" y="2071678"/>
            <a:ext cx="1285884" cy="92869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画像編集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ソフト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2357422" y="2071678"/>
            <a:ext cx="1143008" cy="92869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ワープロ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ソフト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4071934" y="2071678"/>
            <a:ext cx="1143008" cy="92869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会計</a:t>
            </a:r>
            <a:endParaRPr lang="en-US" altLang="ja-JP" dirty="0" smtClean="0"/>
          </a:p>
          <a:p>
            <a:pPr algn="ctr"/>
            <a:r>
              <a:rPr kumimoji="1" lang="ja-JP" altLang="en-US" dirty="0"/>
              <a:t>ソフト</a:t>
            </a:r>
            <a:endParaRPr kumimoji="1" lang="en-US" altLang="ja-JP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3428992" y="3143248"/>
            <a:ext cx="2928958" cy="5000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ミドルウエア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714348" y="3786190"/>
            <a:ext cx="5643602" cy="5000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オペレーティングシステム（ＯＳ）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5357818" y="2071678"/>
            <a:ext cx="1000132" cy="92869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ゲーム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ソフト</a:t>
            </a:r>
            <a:endParaRPr kumimoji="1" lang="ja-JP" altLang="en-US" dirty="0"/>
          </a:p>
        </p:txBody>
      </p:sp>
      <p:pic>
        <p:nvPicPr>
          <p:cNvPr id="11268" name="Picture 4" descr="http://t0.gstatic.com/images?q=tbn:3jTE6cE36dgzMM:http://img.allabout.co.jp/gm/article/5112/cp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781566"/>
            <a:ext cx="928694" cy="696521"/>
          </a:xfrm>
          <a:prstGeom prst="rect">
            <a:avLst/>
          </a:prstGeom>
          <a:noFill/>
        </p:spPr>
      </p:pic>
      <p:pic>
        <p:nvPicPr>
          <p:cNvPr id="11270" name="Picture 6" descr="http://t3.gstatic.com/images?q=tbn:REHXEaSxW3BtkM:http://webweb.s92.xrea.com/clip_art/pp_img/memory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781566"/>
            <a:ext cx="1200150" cy="895351"/>
          </a:xfrm>
          <a:prstGeom prst="rect">
            <a:avLst/>
          </a:prstGeom>
          <a:noFill/>
        </p:spPr>
      </p:pic>
      <p:sp>
        <p:nvSpPr>
          <p:cNvPr id="16" name="テキスト ボックス 15"/>
          <p:cNvSpPr txBox="1"/>
          <p:nvPr/>
        </p:nvSpPr>
        <p:spPr>
          <a:xfrm>
            <a:off x="3643306" y="228599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…</a:t>
            </a:r>
            <a:endParaRPr kumimoji="1" lang="ja-JP" altLang="en-US" dirty="0"/>
          </a:p>
        </p:txBody>
      </p:sp>
      <p:pic>
        <p:nvPicPr>
          <p:cNvPr id="11272" name="Picture 8" descr="http://t2.gstatic.com/images?q=tbn:BmbGf3mPoa8ZOM:http://www.kanenka.com/manage/goodsbigpic/20071011105716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638690"/>
            <a:ext cx="1247775" cy="1143001"/>
          </a:xfrm>
          <a:prstGeom prst="rect">
            <a:avLst/>
          </a:prstGeom>
          <a:noFill/>
        </p:spPr>
      </p:pic>
      <p:pic>
        <p:nvPicPr>
          <p:cNvPr id="11274" name="Picture 10" descr="http://t3.gstatic.com/images?q=tbn:JqPXfb7zeYk3pM:http://www.rakuten.ne.jp/gold/flipclick/images/uhmk108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4853004"/>
            <a:ext cx="1238250" cy="933450"/>
          </a:xfrm>
          <a:prstGeom prst="rect">
            <a:avLst/>
          </a:prstGeom>
          <a:noFill/>
        </p:spPr>
      </p:pic>
      <p:pic>
        <p:nvPicPr>
          <p:cNvPr id="11276" name="Picture 12" descr="http://t0.gstatic.com/images?q=tbn:NPTY3uWoZQJtgM:http://gigazine.jp/img/2006/03/27/g5_laser_mouse/g5_laser_mous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4638690"/>
            <a:ext cx="1133475" cy="1133476"/>
          </a:xfrm>
          <a:prstGeom prst="rect">
            <a:avLst/>
          </a:prstGeom>
          <a:noFill/>
        </p:spPr>
      </p:pic>
      <p:sp>
        <p:nvSpPr>
          <p:cNvPr id="20" name="角丸四角形 19"/>
          <p:cNvSpPr/>
          <p:nvPr/>
        </p:nvSpPr>
        <p:spPr>
          <a:xfrm>
            <a:off x="928662" y="4214818"/>
            <a:ext cx="714380" cy="3571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ドライバ</a:t>
            </a:r>
            <a:endParaRPr kumimoji="1" lang="ja-JP" altLang="en-US" sz="1100" dirty="0"/>
          </a:p>
        </p:txBody>
      </p:sp>
      <p:sp>
        <p:nvSpPr>
          <p:cNvPr id="21" name="角丸四角形 20"/>
          <p:cNvSpPr/>
          <p:nvPr/>
        </p:nvSpPr>
        <p:spPr>
          <a:xfrm>
            <a:off x="2000232" y="4214818"/>
            <a:ext cx="714380" cy="3571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ドライバ</a:t>
            </a:r>
            <a:endParaRPr kumimoji="1" lang="ja-JP" altLang="en-US" sz="1100" dirty="0"/>
          </a:p>
        </p:txBody>
      </p:sp>
      <p:sp>
        <p:nvSpPr>
          <p:cNvPr id="22" name="角丸四角形 21"/>
          <p:cNvSpPr/>
          <p:nvPr/>
        </p:nvSpPr>
        <p:spPr>
          <a:xfrm>
            <a:off x="3143240" y="4214818"/>
            <a:ext cx="714380" cy="3571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ドライバ</a:t>
            </a:r>
            <a:endParaRPr kumimoji="1" lang="ja-JP" altLang="en-US" sz="1100" dirty="0"/>
          </a:p>
        </p:txBody>
      </p:sp>
      <p:sp>
        <p:nvSpPr>
          <p:cNvPr id="23" name="角丸四角形 22"/>
          <p:cNvSpPr/>
          <p:nvPr/>
        </p:nvSpPr>
        <p:spPr>
          <a:xfrm>
            <a:off x="4429124" y="4214818"/>
            <a:ext cx="714380" cy="3571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ドライバ</a:t>
            </a:r>
            <a:endParaRPr kumimoji="1" lang="ja-JP" altLang="en-US" sz="1100" dirty="0"/>
          </a:p>
        </p:txBody>
      </p:sp>
      <p:sp>
        <p:nvSpPr>
          <p:cNvPr id="24" name="角丸四角形 23"/>
          <p:cNvSpPr/>
          <p:nvPr/>
        </p:nvSpPr>
        <p:spPr>
          <a:xfrm>
            <a:off x="5500694" y="4214818"/>
            <a:ext cx="714380" cy="3571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ドライバ</a:t>
            </a:r>
            <a:endParaRPr kumimoji="1" lang="ja-JP" altLang="en-US" sz="1100" dirty="0"/>
          </a:p>
        </p:txBody>
      </p:sp>
      <p:cxnSp>
        <p:nvCxnSpPr>
          <p:cNvPr id="26" name="直線矢印コネクタ 25"/>
          <p:cNvCxnSpPr>
            <a:stCxn id="4" idx="2"/>
          </p:cNvCxnSpPr>
          <p:nvPr/>
        </p:nvCxnSpPr>
        <p:spPr>
          <a:xfrm rot="5400000">
            <a:off x="1107257" y="3393281"/>
            <a:ext cx="785818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rot="5400000">
            <a:off x="2535223" y="3392487"/>
            <a:ext cx="785818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rot="5400000">
            <a:off x="4501356" y="3071016"/>
            <a:ext cx="285752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rot="5400000">
            <a:off x="5714214" y="3071016"/>
            <a:ext cx="285752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rot="5400000">
            <a:off x="5715802" y="3713958"/>
            <a:ext cx="285752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rot="5400000">
            <a:off x="4501356" y="3713958"/>
            <a:ext cx="285752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rot="5400000">
            <a:off x="4506118" y="4780766"/>
            <a:ext cx="571504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rot="5400000">
            <a:off x="5684845" y="4745047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rot="5400000">
            <a:off x="3113077" y="4673609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rot="5400000">
            <a:off x="2184383" y="4745047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rot="5400000">
            <a:off x="1112813" y="4745047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6858016" y="2214554"/>
            <a:ext cx="1754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アプリケーション</a:t>
            </a:r>
            <a:endParaRPr kumimoji="1" lang="en-US" altLang="ja-JP" dirty="0" smtClean="0"/>
          </a:p>
          <a:p>
            <a:r>
              <a:rPr lang="ja-JP" altLang="en-US" dirty="0"/>
              <a:t>ソフトウエア</a:t>
            </a:r>
            <a:endParaRPr kumimoji="1" lang="ja-JP" altLang="en-US" dirty="0"/>
          </a:p>
        </p:txBody>
      </p:sp>
      <p:sp>
        <p:nvSpPr>
          <p:cNvPr id="41" name="右中かっこ 40"/>
          <p:cNvSpPr/>
          <p:nvPr/>
        </p:nvSpPr>
        <p:spPr>
          <a:xfrm>
            <a:off x="6572264" y="2143116"/>
            <a:ext cx="214314" cy="78581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858016" y="3497049"/>
            <a:ext cx="1337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システム</a:t>
            </a:r>
            <a:endParaRPr kumimoji="1" lang="en-US" altLang="ja-JP" dirty="0" smtClean="0"/>
          </a:p>
          <a:p>
            <a:r>
              <a:rPr lang="ja-JP" altLang="en-US" dirty="0"/>
              <a:t>ソフトウエア</a:t>
            </a:r>
            <a:endParaRPr kumimoji="1" lang="ja-JP" altLang="en-US" dirty="0"/>
          </a:p>
        </p:txBody>
      </p:sp>
      <p:sp>
        <p:nvSpPr>
          <p:cNvPr id="43" name="右中かっこ 42"/>
          <p:cNvSpPr/>
          <p:nvPr/>
        </p:nvSpPr>
        <p:spPr>
          <a:xfrm>
            <a:off x="6572264" y="3143248"/>
            <a:ext cx="214314" cy="135732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15140" y="4929198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ハードウエア</a:t>
            </a:r>
            <a:endParaRPr kumimoji="1" lang="ja-JP" altLang="en-US" dirty="0"/>
          </a:p>
        </p:txBody>
      </p:sp>
      <p:sp>
        <p:nvSpPr>
          <p:cNvPr id="45" name="右中かっこ 44"/>
          <p:cNvSpPr/>
          <p:nvPr/>
        </p:nvSpPr>
        <p:spPr>
          <a:xfrm>
            <a:off x="6572264" y="4714884"/>
            <a:ext cx="214314" cy="78581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タイトル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ソフトウエアの階層</a:t>
            </a:r>
            <a:endParaRPr kumimoji="1" lang="ja-JP" altLang="en-US" dirty="0"/>
          </a:p>
        </p:txBody>
      </p:sp>
      <p:sp>
        <p:nvSpPr>
          <p:cNvPr id="46" name="コンテンツ プレースホルダ 4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システムコールとは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14876" y="1285860"/>
            <a:ext cx="4143404" cy="4840303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/>
              <a:t>アプリケーションがオペレーティングシステムの機能を利用するためのインタフェース</a:t>
            </a:r>
            <a:endParaRPr kumimoji="1" lang="en-US" altLang="ja-JP" sz="2800" dirty="0" smtClean="0"/>
          </a:p>
          <a:p>
            <a:endParaRPr lang="en-US" altLang="ja-JP" sz="2800" dirty="0"/>
          </a:p>
          <a:p>
            <a:r>
              <a:rPr lang="en-US" altLang="ja-JP" sz="2800" dirty="0" smtClean="0"/>
              <a:t>OS</a:t>
            </a:r>
            <a:r>
              <a:rPr lang="ja-JP" altLang="en-US" sz="2800" dirty="0" smtClean="0"/>
              <a:t>の核となる部分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「カーネル」へ要求を出す</a:t>
            </a:r>
            <a:endParaRPr kumimoji="1" lang="ja-JP" altLang="en-US" sz="28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500034" y="2000240"/>
            <a:ext cx="3969911" cy="3571900"/>
            <a:chOff x="2555861" y="2357430"/>
            <a:chExt cx="3087709" cy="2214578"/>
          </a:xfrm>
        </p:grpSpPr>
        <p:sp>
          <p:nvSpPr>
            <p:cNvPr id="5" name="角丸四角形 4"/>
            <p:cNvSpPr/>
            <p:nvPr/>
          </p:nvSpPr>
          <p:spPr>
            <a:xfrm>
              <a:off x="3000364" y="2357430"/>
              <a:ext cx="2643206" cy="57150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dirty="0" smtClean="0"/>
                <a:t>アプリケーション</a:t>
              </a:r>
              <a:endParaRPr lang="en-US" altLang="ja-JP" dirty="0" smtClean="0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3000364" y="3143248"/>
              <a:ext cx="2643206" cy="142876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2555861" y="3686177"/>
              <a:ext cx="421661" cy="2289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/>
                <a:t>ＯＳ</a:t>
              </a:r>
              <a:endParaRPr kumimoji="1" lang="ja-JP" altLang="en-US" dirty="0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3214678" y="3929066"/>
              <a:ext cx="2214578" cy="57150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カーネル</a:t>
              </a:r>
              <a:endParaRPr kumimoji="1" lang="ja-JP" altLang="en-US" dirty="0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3357554" y="3286124"/>
              <a:ext cx="1928826" cy="42862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システムコール</a:t>
              </a:r>
              <a:endParaRPr kumimoji="1" lang="ja-JP" altLang="en-US" dirty="0"/>
            </a:p>
          </p:txBody>
        </p:sp>
        <p:sp>
          <p:nvSpPr>
            <p:cNvPr id="10" name="上下矢印 9"/>
            <p:cNvSpPr/>
            <p:nvPr/>
          </p:nvSpPr>
          <p:spPr>
            <a:xfrm>
              <a:off x="3714744" y="2857496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上下矢印 10"/>
            <p:cNvSpPr/>
            <p:nvPr/>
          </p:nvSpPr>
          <p:spPr>
            <a:xfrm>
              <a:off x="4214810" y="2857496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上下矢印 11"/>
            <p:cNvSpPr/>
            <p:nvPr/>
          </p:nvSpPr>
          <p:spPr>
            <a:xfrm>
              <a:off x="4714876" y="2857496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上下矢印 12"/>
            <p:cNvSpPr/>
            <p:nvPr/>
          </p:nvSpPr>
          <p:spPr>
            <a:xfrm>
              <a:off x="3714744" y="3643314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上下矢印 13"/>
            <p:cNvSpPr/>
            <p:nvPr/>
          </p:nvSpPr>
          <p:spPr>
            <a:xfrm>
              <a:off x="4214810" y="3643314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上下矢印 14"/>
            <p:cNvSpPr/>
            <p:nvPr/>
          </p:nvSpPr>
          <p:spPr>
            <a:xfrm>
              <a:off x="4714876" y="3643314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6" name="Picture 4" descr="http://t0.gstatic.com/images?q=tbn:3jTE6cE36dgzMM:http://img.allabout.co.jp/gm/article/5112/cp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715023"/>
            <a:ext cx="928694" cy="696521"/>
          </a:xfrm>
          <a:prstGeom prst="rect">
            <a:avLst/>
          </a:prstGeom>
          <a:noFill/>
        </p:spPr>
      </p:pic>
      <p:pic>
        <p:nvPicPr>
          <p:cNvPr id="17" name="Picture 6" descr="http://t3.gstatic.com/images?q=tbn:REHXEaSxW3BtkM:http://webweb.s92.xrea.com/clip_art/pp_img/memory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15023"/>
            <a:ext cx="1200150" cy="895351"/>
          </a:xfrm>
          <a:prstGeom prst="rect">
            <a:avLst/>
          </a:prstGeom>
          <a:noFill/>
        </p:spPr>
      </p:pic>
      <p:pic>
        <p:nvPicPr>
          <p:cNvPr id="18" name="Picture 8" descr="http://t2.gstatic.com/images?q=tbn:BmbGf3mPoa8ZOM:http://www.kanenka.com/manage/goodsbigpic/20071011105716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5572147"/>
            <a:ext cx="1247775" cy="1143001"/>
          </a:xfrm>
          <a:prstGeom prst="rect">
            <a:avLst/>
          </a:prstGeom>
          <a:noFill/>
        </p:spPr>
      </p:pic>
      <p:cxnSp>
        <p:nvCxnSpPr>
          <p:cNvPr id="19" name="直線矢印コネクタ 18"/>
          <p:cNvCxnSpPr/>
          <p:nvPr/>
        </p:nvCxnSpPr>
        <p:spPr>
          <a:xfrm rot="5400000">
            <a:off x="3541705" y="5607066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rot="5400000">
            <a:off x="2613011" y="5678504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rot="5400000">
            <a:off x="1541441" y="5678504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214546" y="6357958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ハードウエア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500034" y="2000240"/>
            <a:ext cx="3969911" cy="3571900"/>
            <a:chOff x="2555861" y="2357430"/>
            <a:chExt cx="3087709" cy="2214578"/>
          </a:xfrm>
        </p:grpSpPr>
        <p:sp>
          <p:nvSpPr>
            <p:cNvPr id="2" name="角丸四角形 1"/>
            <p:cNvSpPr/>
            <p:nvPr/>
          </p:nvSpPr>
          <p:spPr>
            <a:xfrm>
              <a:off x="3000364" y="2357430"/>
              <a:ext cx="2643206" cy="57150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dirty="0" smtClean="0"/>
                <a:t>アプリケーション</a:t>
              </a:r>
              <a:endParaRPr lang="en-US" altLang="ja-JP" dirty="0" smtClean="0"/>
            </a:p>
          </p:txBody>
        </p:sp>
        <p:sp>
          <p:nvSpPr>
            <p:cNvPr id="3" name="角丸四角形 2"/>
            <p:cNvSpPr/>
            <p:nvPr/>
          </p:nvSpPr>
          <p:spPr>
            <a:xfrm>
              <a:off x="3000364" y="3143248"/>
              <a:ext cx="2643206" cy="142876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2555861" y="3686177"/>
              <a:ext cx="421661" cy="2289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/>
                <a:t>ＯＳ</a:t>
              </a:r>
              <a:endParaRPr kumimoji="1" lang="ja-JP" altLang="en-US" dirty="0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3214678" y="3929066"/>
              <a:ext cx="2214578" cy="57150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カーネル</a:t>
              </a:r>
              <a:endParaRPr kumimoji="1" lang="ja-JP" altLang="en-US" dirty="0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3357554" y="3286124"/>
              <a:ext cx="1928826" cy="42862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システムコール</a:t>
              </a:r>
              <a:endParaRPr kumimoji="1" lang="ja-JP" altLang="en-US" dirty="0"/>
            </a:p>
          </p:txBody>
        </p:sp>
        <p:sp>
          <p:nvSpPr>
            <p:cNvPr id="7" name="上下矢印 6"/>
            <p:cNvSpPr/>
            <p:nvPr/>
          </p:nvSpPr>
          <p:spPr>
            <a:xfrm>
              <a:off x="3714744" y="2857496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上下矢印 7"/>
            <p:cNvSpPr/>
            <p:nvPr/>
          </p:nvSpPr>
          <p:spPr>
            <a:xfrm>
              <a:off x="4214810" y="2857496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上下矢印 8"/>
            <p:cNvSpPr/>
            <p:nvPr/>
          </p:nvSpPr>
          <p:spPr>
            <a:xfrm>
              <a:off x="4714876" y="2857496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上下矢印 9"/>
            <p:cNvSpPr/>
            <p:nvPr/>
          </p:nvSpPr>
          <p:spPr>
            <a:xfrm>
              <a:off x="3714744" y="3643314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上下矢印 10"/>
            <p:cNvSpPr/>
            <p:nvPr/>
          </p:nvSpPr>
          <p:spPr>
            <a:xfrm>
              <a:off x="4214810" y="3643314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上下矢印 11"/>
            <p:cNvSpPr/>
            <p:nvPr/>
          </p:nvSpPr>
          <p:spPr>
            <a:xfrm>
              <a:off x="4714876" y="3643314"/>
              <a:ext cx="214314" cy="42862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4" name="Picture 4" descr="http://t0.gstatic.com/images?q=tbn:3jTE6cE36dgzMM:http://img.allabout.co.jp/gm/article/5112/cp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715023"/>
            <a:ext cx="928694" cy="696521"/>
          </a:xfrm>
          <a:prstGeom prst="rect">
            <a:avLst/>
          </a:prstGeom>
          <a:noFill/>
        </p:spPr>
      </p:pic>
      <p:pic>
        <p:nvPicPr>
          <p:cNvPr id="15" name="Picture 6" descr="http://t3.gstatic.com/images?q=tbn:REHXEaSxW3BtkM:http://webweb.s92.xrea.com/clip_art/pp_img/memory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15023"/>
            <a:ext cx="1200150" cy="895351"/>
          </a:xfrm>
          <a:prstGeom prst="rect">
            <a:avLst/>
          </a:prstGeom>
          <a:noFill/>
        </p:spPr>
      </p:pic>
      <p:pic>
        <p:nvPicPr>
          <p:cNvPr id="16" name="Picture 8" descr="http://t2.gstatic.com/images?q=tbn:BmbGf3mPoa8ZOM:http://www.kanenka.com/manage/goodsbigpic/20071011105716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5572147"/>
            <a:ext cx="1247775" cy="1143001"/>
          </a:xfrm>
          <a:prstGeom prst="rect">
            <a:avLst/>
          </a:prstGeom>
          <a:noFill/>
        </p:spPr>
      </p:pic>
      <p:cxnSp>
        <p:nvCxnSpPr>
          <p:cNvPr id="17" name="直線矢印コネクタ 16"/>
          <p:cNvCxnSpPr/>
          <p:nvPr/>
        </p:nvCxnSpPr>
        <p:spPr>
          <a:xfrm rot="5400000">
            <a:off x="3541705" y="5607066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rot="5400000">
            <a:off x="2613011" y="5678504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rot="5400000">
            <a:off x="1541441" y="5678504"/>
            <a:ext cx="357190" cy="111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214546" y="6357958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ハードウエア</a:t>
            </a:r>
            <a:endParaRPr kumimoji="1" lang="ja-JP" altLang="en-US" dirty="0"/>
          </a:p>
        </p:txBody>
      </p:sp>
      <p:sp>
        <p:nvSpPr>
          <p:cNvPr id="21" name="タイトル 2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sz="3600" dirty="0" smtClean="0"/>
              <a:t>本実習でのシステムプログラミング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=</a:t>
            </a:r>
            <a:r>
              <a:rPr lang="ja-JP" alt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システムコール</a:t>
            </a:r>
            <a:r>
              <a:rPr lang="ja-JP" altLang="en-US" sz="3600" dirty="0" smtClean="0"/>
              <a:t>を使ったプログラミング</a:t>
            </a:r>
            <a:endParaRPr kumimoji="1" lang="ja-JP" altLang="en-US" sz="3600" dirty="0"/>
          </a:p>
        </p:txBody>
      </p:sp>
      <p:sp>
        <p:nvSpPr>
          <p:cNvPr id="23" name="角丸四角形吹き出し 22"/>
          <p:cNvSpPr/>
          <p:nvPr/>
        </p:nvSpPr>
        <p:spPr>
          <a:xfrm>
            <a:off x="4857752" y="1643050"/>
            <a:ext cx="3929090" cy="1428760"/>
          </a:xfrm>
          <a:prstGeom prst="wedgeRoundRectCallout">
            <a:avLst>
              <a:gd name="adj1" fmla="val -72801"/>
              <a:gd name="adj2" fmla="val -149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アプリケーション開発者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の立場にから</a:t>
            </a:r>
            <a:endParaRPr kumimoji="1" lang="ja-JP" altLang="en-US" sz="2400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4857752" y="3286124"/>
            <a:ext cx="3929090" cy="1428760"/>
          </a:xfrm>
          <a:prstGeom prst="wedgeRoundRectCallout">
            <a:avLst>
              <a:gd name="adj1" fmla="val -69186"/>
              <a:gd name="adj2" fmla="val -15791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オペレーティングシステムの機能を活用した</a:t>
            </a:r>
            <a:r>
              <a:rPr lang="ja-JP" altLang="en-US" sz="2400" dirty="0" smtClean="0"/>
              <a:t>プログラミングの方法を実習することで</a:t>
            </a:r>
            <a:endParaRPr lang="en-US" altLang="ja-JP" sz="2400" dirty="0" smtClean="0"/>
          </a:p>
        </p:txBody>
      </p:sp>
      <p:sp>
        <p:nvSpPr>
          <p:cNvPr id="25" name="角丸四角形吹き出し 24"/>
          <p:cNvSpPr/>
          <p:nvPr/>
        </p:nvSpPr>
        <p:spPr>
          <a:xfrm>
            <a:off x="4857752" y="5000636"/>
            <a:ext cx="3929090" cy="1428760"/>
          </a:xfrm>
          <a:prstGeom prst="wedgeRoundRectCallout">
            <a:avLst>
              <a:gd name="adj1" fmla="val -64215"/>
              <a:gd name="adj2" fmla="val -394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オペレーティングシステムの役割や働きを理解する</a:t>
            </a:r>
            <a:endParaRPr lang="en-US" altLang="ja-JP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カーネルの機能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プロセス管理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メモリ管理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資源管理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007107" y="1571612"/>
            <a:ext cx="64294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2792925" y="1571612"/>
            <a:ext cx="64294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3578743" y="1571612"/>
            <a:ext cx="64294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4364561" y="1571612"/>
            <a:ext cx="64294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5150379" y="1571612"/>
            <a:ext cx="64294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64759" y="1702346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プログラム</a:t>
            </a:r>
            <a:endParaRPr kumimoji="1" lang="ja-JP" altLang="en-US" dirty="0"/>
          </a:p>
        </p:txBody>
      </p:sp>
      <p:sp>
        <p:nvSpPr>
          <p:cNvPr id="8" name="下矢印 7"/>
          <p:cNvSpPr/>
          <p:nvPr/>
        </p:nvSpPr>
        <p:spPr>
          <a:xfrm>
            <a:off x="2149983" y="2285992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3007239" y="2285992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>
            <a:off x="3793057" y="2285992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下矢印 10"/>
          <p:cNvSpPr/>
          <p:nvPr/>
        </p:nvSpPr>
        <p:spPr>
          <a:xfrm>
            <a:off x="4578875" y="2285992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下矢印 11"/>
          <p:cNvSpPr/>
          <p:nvPr/>
        </p:nvSpPr>
        <p:spPr>
          <a:xfrm>
            <a:off x="5436131" y="2285992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吹き出し 12"/>
          <p:cNvSpPr/>
          <p:nvPr/>
        </p:nvSpPr>
        <p:spPr>
          <a:xfrm>
            <a:off x="1006975" y="2000240"/>
            <a:ext cx="785818" cy="642942"/>
          </a:xfrm>
          <a:prstGeom prst="wedgeRoundRectCallout">
            <a:avLst>
              <a:gd name="adj1" fmla="val 90459"/>
              <a:gd name="adj2" fmla="val 3879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実行</a:t>
            </a:r>
            <a:endParaRPr kumimoji="1" lang="ja-JP" altLang="en-US" dirty="0"/>
          </a:p>
        </p:txBody>
      </p:sp>
      <p:sp>
        <p:nvSpPr>
          <p:cNvPr id="14" name="角丸四角形吹き出し 13"/>
          <p:cNvSpPr/>
          <p:nvPr/>
        </p:nvSpPr>
        <p:spPr>
          <a:xfrm>
            <a:off x="6007635" y="2143116"/>
            <a:ext cx="1071570" cy="642942"/>
          </a:xfrm>
          <a:prstGeom prst="wedgeRoundRectCallout">
            <a:avLst>
              <a:gd name="adj1" fmla="val -75897"/>
              <a:gd name="adj2" fmla="val -70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プロセス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生成</a:t>
            </a:r>
            <a:endParaRPr kumimoji="1" lang="ja-JP" altLang="en-US" dirty="0"/>
          </a:p>
        </p:txBody>
      </p:sp>
      <p:sp>
        <p:nvSpPr>
          <p:cNvPr id="15" name="下矢印 14"/>
          <p:cNvSpPr/>
          <p:nvPr/>
        </p:nvSpPr>
        <p:spPr>
          <a:xfrm>
            <a:off x="5150379" y="2285992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1643042" y="2850620"/>
            <a:ext cx="649817" cy="64981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2857496"/>
            <a:ext cx="642942" cy="64294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p2</a:t>
            </a:r>
            <a:endParaRPr kumimoji="1" lang="ja-JP" altLang="en-US" dirty="0"/>
          </a:p>
        </p:txBody>
      </p:sp>
      <p:sp>
        <p:nvSpPr>
          <p:cNvPr id="18" name="円/楕円 17"/>
          <p:cNvSpPr/>
          <p:nvPr/>
        </p:nvSpPr>
        <p:spPr>
          <a:xfrm>
            <a:off x="3214678" y="2857496"/>
            <a:ext cx="642942" cy="64294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p3</a:t>
            </a:r>
            <a:endParaRPr kumimoji="1" lang="ja-JP" altLang="en-US" dirty="0"/>
          </a:p>
        </p:txBody>
      </p:sp>
      <p:sp>
        <p:nvSpPr>
          <p:cNvPr id="19" name="円/楕円 18"/>
          <p:cNvSpPr/>
          <p:nvPr/>
        </p:nvSpPr>
        <p:spPr>
          <a:xfrm>
            <a:off x="4000496" y="2857496"/>
            <a:ext cx="642942" cy="64294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p4</a:t>
            </a:r>
            <a:endParaRPr kumimoji="1" lang="ja-JP" altLang="en-US" dirty="0"/>
          </a:p>
        </p:txBody>
      </p:sp>
      <p:sp>
        <p:nvSpPr>
          <p:cNvPr id="20" name="円/楕円 19"/>
          <p:cNvSpPr/>
          <p:nvPr/>
        </p:nvSpPr>
        <p:spPr>
          <a:xfrm>
            <a:off x="4786314" y="2857496"/>
            <a:ext cx="642942" cy="64294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p5</a:t>
            </a:r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5572132" y="2857496"/>
            <a:ext cx="642942" cy="64294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p6</a:t>
            </a:r>
            <a:endParaRPr kumimoji="1" lang="ja-JP" altLang="en-US" dirty="0"/>
          </a:p>
        </p:txBody>
      </p:sp>
      <p:cxnSp>
        <p:nvCxnSpPr>
          <p:cNvPr id="23" name="直線コネクタ 22"/>
          <p:cNvCxnSpPr/>
          <p:nvPr/>
        </p:nvCxnSpPr>
        <p:spPr>
          <a:xfrm rot="5400000">
            <a:off x="1364165" y="4572008"/>
            <a:ext cx="1143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1792793" y="5000636"/>
            <a:ext cx="50720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507041" y="4000504"/>
            <a:ext cx="423514" cy="1054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ja-JP" dirty="0" smtClean="0"/>
              <a:t>p1</a:t>
            </a:r>
          </a:p>
          <a:p>
            <a:pPr>
              <a:lnSpc>
                <a:spcPts val="1500"/>
              </a:lnSpc>
            </a:pPr>
            <a:r>
              <a:rPr lang="en-US" altLang="ja-JP" dirty="0" smtClean="0"/>
              <a:t>p2</a:t>
            </a:r>
          </a:p>
          <a:p>
            <a:pPr>
              <a:lnSpc>
                <a:spcPts val="1500"/>
              </a:lnSpc>
            </a:pPr>
            <a:r>
              <a:rPr kumimoji="1" lang="en-US" altLang="ja-JP" dirty="0" smtClean="0"/>
              <a:t>p3</a:t>
            </a:r>
          </a:p>
          <a:p>
            <a:pPr>
              <a:lnSpc>
                <a:spcPts val="1500"/>
              </a:lnSpc>
            </a:pPr>
            <a:r>
              <a:rPr kumimoji="1" lang="en-US" altLang="ja-JP" dirty="0" smtClean="0"/>
              <a:t>p4</a:t>
            </a:r>
          </a:p>
          <a:p>
            <a:pPr>
              <a:lnSpc>
                <a:spcPts val="1500"/>
              </a:lnSpc>
            </a:pPr>
            <a:r>
              <a:rPr lang="en-US" altLang="ja-JP" dirty="0" smtClean="0"/>
              <a:t>...</a:t>
            </a:r>
            <a:endParaRPr kumimoji="1" lang="ja-JP" altLang="en-US" dirty="0"/>
          </a:p>
        </p:txBody>
      </p:sp>
      <p:cxnSp>
        <p:nvCxnSpPr>
          <p:cNvPr id="28" name="直線コネクタ 27"/>
          <p:cNvCxnSpPr/>
          <p:nvPr/>
        </p:nvCxnSpPr>
        <p:spPr>
          <a:xfrm>
            <a:off x="2149983" y="4143380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2578611" y="4286256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078677" y="4429132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3578743" y="4581532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4078809" y="4733932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4507437" y="4143380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4936065" y="4286256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5436131" y="4429132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5936197" y="4581532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6436263" y="4733932"/>
            <a:ext cx="4286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1435603" y="3929066"/>
            <a:ext cx="5643602" cy="1214446"/>
          </a:xfrm>
          <a:prstGeom prst="rect">
            <a:avLst/>
          </a:prstGeom>
          <a:noFill/>
          <a:ln>
            <a:solidFill>
              <a:schemeClr val="accent1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364165" y="3631172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スケジューリング</a:t>
            </a:r>
            <a:endParaRPr kumimoji="1" lang="ja-JP" altLang="en-US" dirty="0"/>
          </a:p>
        </p:txBody>
      </p:sp>
      <p:sp>
        <p:nvSpPr>
          <p:cNvPr id="44" name="角丸四角形 43"/>
          <p:cNvSpPr/>
          <p:nvPr/>
        </p:nvSpPr>
        <p:spPr>
          <a:xfrm>
            <a:off x="1435603" y="5214950"/>
            <a:ext cx="1357322" cy="357190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資源</a:t>
            </a:r>
            <a:r>
              <a:rPr kumimoji="1" lang="ja-JP" altLang="en-US" dirty="0" smtClean="0"/>
              <a:t>割当</a:t>
            </a:r>
            <a:endParaRPr kumimoji="1" lang="ja-JP" altLang="en-US" dirty="0"/>
          </a:p>
        </p:txBody>
      </p:sp>
      <p:sp>
        <p:nvSpPr>
          <p:cNvPr id="45" name="角丸四角形 44"/>
          <p:cNvSpPr/>
          <p:nvPr/>
        </p:nvSpPr>
        <p:spPr>
          <a:xfrm>
            <a:off x="5793321" y="5214950"/>
            <a:ext cx="1357322" cy="357190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排他制御</a:t>
            </a:r>
            <a:endParaRPr kumimoji="1" lang="ja-JP" altLang="en-US" dirty="0"/>
          </a:p>
        </p:txBody>
      </p:sp>
      <p:pic>
        <p:nvPicPr>
          <p:cNvPr id="14338" name="Picture 2" descr="http://h50146.www5.hp.com/products/servers/proliant/advantage/multi_processor/images/mp_01.gif"/>
          <p:cNvPicPr>
            <a:picLocks noChangeAspect="1" noChangeArrowheads="1"/>
          </p:cNvPicPr>
          <p:nvPr/>
        </p:nvPicPr>
        <p:blipFill>
          <a:blip r:embed="rId2" cstate="print"/>
          <a:srcRect l="59554" t="4412" r="24411" b="71323"/>
          <a:stretch>
            <a:fillRect/>
          </a:stretch>
        </p:blipFill>
        <p:spPr bwMode="auto">
          <a:xfrm>
            <a:off x="3014124" y="5857892"/>
            <a:ext cx="778933" cy="785818"/>
          </a:xfrm>
          <a:prstGeom prst="rect">
            <a:avLst/>
          </a:prstGeom>
          <a:noFill/>
        </p:spPr>
      </p:pic>
      <p:pic>
        <p:nvPicPr>
          <p:cNvPr id="47" name="Picture 2" descr="http://h50146.www5.hp.com/products/servers/proliant/advantage/multi_processor/images/mp_01.gif"/>
          <p:cNvPicPr>
            <a:picLocks noChangeAspect="1" noChangeArrowheads="1"/>
          </p:cNvPicPr>
          <p:nvPr/>
        </p:nvPicPr>
        <p:blipFill>
          <a:blip r:embed="rId2" cstate="print"/>
          <a:srcRect l="59554" t="4412" r="24411" b="71323"/>
          <a:stretch>
            <a:fillRect/>
          </a:stretch>
        </p:blipFill>
        <p:spPr bwMode="auto">
          <a:xfrm>
            <a:off x="3799942" y="5857892"/>
            <a:ext cx="778933" cy="785818"/>
          </a:xfrm>
          <a:prstGeom prst="rect">
            <a:avLst/>
          </a:prstGeom>
          <a:noFill/>
        </p:spPr>
      </p:pic>
      <p:sp>
        <p:nvSpPr>
          <p:cNvPr id="49" name="テキスト ボックス 48"/>
          <p:cNvSpPr txBox="1"/>
          <p:nvPr/>
        </p:nvSpPr>
        <p:spPr>
          <a:xfrm>
            <a:off x="1792793" y="6072206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プロセッサ</a:t>
            </a:r>
            <a:endParaRPr kumimoji="1" lang="ja-JP" altLang="en-US" dirty="0"/>
          </a:p>
        </p:txBody>
      </p:sp>
      <p:sp>
        <p:nvSpPr>
          <p:cNvPr id="50" name="上下矢印 49"/>
          <p:cNvSpPr/>
          <p:nvPr/>
        </p:nvSpPr>
        <p:spPr>
          <a:xfrm>
            <a:off x="3228438" y="5286388"/>
            <a:ext cx="357190" cy="6429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上下矢印 50"/>
          <p:cNvSpPr/>
          <p:nvPr/>
        </p:nvSpPr>
        <p:spPr>
          <a:xfrm>
            <a:off x="4014256" y="5286388"/>
            <a:ext cx="357190" cy="6429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4793189" y="6000768"/>
            <a:ext cx="1285884" cy="3571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メモリ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3" name="上下矢印 52"/>
          <p:cNvSpPr/>
          <p:nvPr/>
        </p:nvSpPr>
        <p:spPr>
          <a:xfrm>
            <a:off x="5150379" y="5286388"/>
            <a:ext cx="357190" cy="6429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1078413" y="2786058"/>
            <a:ext cx="6429420" cy="2857520"/>
          </a:xfrm>
          <a:prstGeom prst="roundRect">
            <a:avLst>
              <a:gd name="adj" fmla="val 7186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579271" y="4071942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カーネル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286512" y="2988230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プロセス</a:t>
            </a:r>
            <a:endParaRPr kumimoji="1" lang="ja-JP" altLang="en-US" dirty="0"/>
          </a:p>
        </p:txBody>
      </p:sp>
      <p:sp>
        <p:nvSpPr>
          <p:cNvPr id="57" name="タイトル 5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プロセス管理</a:t>
            </a:r>
            <a:endParaRPr kumimoji="1" lang="ja-JP" altLang="en-US" dirty="0"/>
          </a:p>
        </p:txBody>
      </p:sp>
      <p:sp>
        <p:nvSpPr>
          <p:cNvPr id="58" name="コンテンツ プレースホルダ 5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28728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428728" y="2214554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428728" y="2428868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428728" y="2643182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428728" y="285749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428728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643174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643174" y="2214554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643174" y="2428868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2643174" y="2643182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643174" y="285749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643174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3857620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857620" y="2214554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857620" y="2428868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3857620" y="2643182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857620" y="285749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857620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072066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5072066" y="2214554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5072066" y="2428868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5072066" y="2643182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5072066" y="2857496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5072066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6215074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6215074" y="2214554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6215074" y="2428868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6215074" y="2643182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6215074" y="285749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6215074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円/楕円 33"/>
          <p:cNvSpPr/>
          <p:nvPr/>
        </p:nvSpPr>
        <p:spPr>
          <a:xfrm>
            <a:off x="1428728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2643174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p2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3857620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p3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5072066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p4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6215074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p5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143768" y="135729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プロセス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166862" y="2416726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仮想メモリ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3857620" y="521495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3857620" y="5429264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3857620" y="5643578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3857620" y="5857892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857620" y="607220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3857620" y="6286520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428860" y="5715016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物理メモリ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1214414" y="3643314"/>
            <a:ext cx="5929354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215206" y="3929066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カーネル</a:t>
            </a:r>
            <a:endParaRPr kumimoji="1" lang="ja-JP" altLang="en-US" dirty="0"/>
          </a:p>
        </p:txBody>
      </p:sp>
      <p:cxnSp>
        <p:nvCxnSpPr>
          <p:cNvPr id="54" name="直線矢印コネクタ 53"/>
          <p:cNvCxnSpPr>
            <a:stCxn id="6" idx="3"/>
            <a:endCxn id="42" idx="1"/>
          </p:cNvCxnSpPr>
          <p:nvPr/>
        </p:nvCxnSpPr>
        <p:spPr>
          <a:xfrm>
            <a:off x="2071670" y="2536025"/>
            <a:ext cx="1785950" cy="3000396"/>
          </a:xfrm>
          <a:prstGeom prst="bentConnector3">
            <a:avLst>
              <a:gd name="adj1" fmla="val 1491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3"/>
          <p:cNvCxnSpPr>
            <a:stCxn id="13" idx="3"/>
            <a:endCxn id="44" idx="1"/>
          </p:cNvCxnSpPr>
          <p:nvPr/>
        </p:nvCxnSpPr>
        <p:spPr>
          <a:xfrm>
            <a:off x="3286116" y="2750339"/>
            <a:ext cx="571504" cy="321471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3"/>
          <p:cNvCxnSpPr>
            <a:stCxn id="26" idx="1"/>
            <a:endCxn id="46" idx="3"/>
          </p:cNvCxnSpPr>
          <p:nvPr/>
        </p:nvCxnSpPr>
        <p:spPr>
          <a:xfrm rot="10800000" flipV="1">
            <a:off x="4500562" y="2964653"/>
            <a:ext cx="571504" cy="34290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フローチャート : 磁気ディスク 62"/>
          <p:cNvSpPr/>
          <p:nvPr/>
        </p:nvSpPr>
        <p:spPr>
          <a:xfrm>
            <a:off x="5143504" y="5286388"/>
            <a:ext cx="1500198" cy="1214446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715140" y="5715016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ディスク</a:t>
            </a:r>
            <a:endParaRPr kumimoji="1" lang="en-US" altLang="ja-JP" dirty="0" smtClean="0"/>
          </a:p>
        </p:txBody>
      </p:sp>
      <p:sp>
        <p:nvSpPr>
          <p:cNvPr id="65" name="正方形/長方形 64"/>
          <p:cNvSpPr/>
          <p:nvPr/>
        </p:nvSpPr>
        <p:spPr>
          <a:xfrm>
            <a:off x="5357818" y="5429264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6" name="正方形/長方形 65"/>
          <p:cNvSpPr/>
          <p:nvPr/>
        </p:nvSpPr>
        <p:spPr>
          <a:xfrm>
            <a:off x="5357818" y="5643578"/>
            <a:ext cx="64294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68" name="カギ線コネクタ 67"/>
          <p:cNvCxnSpPr>
            <a:stCxn id="30" idx="1"/>
            <a:endCxn id="65" idx="3"/>
          </p:cNvCxnSpPr>
          <p:nvPr/>
        </p:nvCxnSpPr>
        <p:spPr>
          <a:xfrm rot="10800000" flipV="1">
            <a:off x="6000760" y="2536025"/>
            <a:ext cx="214314" cy="300039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カギ線コネクタ 73"/>
          <p:cNvCxnSpPr>
            <a:stCxn id="17" idx="3"/>
            <a:endCxn id="66" idx="1"/>
          </p:cNvCxnSpPr>
          <p:nvPr/>
        </p:nvCxnSpPr>
        <p:spPr>
          <a:xfrm>
            <a:off x="4500562" y="2321711"/>
            <a:ext cx="857256" cy="3429024"/>
          </a:xfrm>
          <a:prstGeom prst="bentConnector3">
            <a:avLst>
              <a:gd name="adj1" fmla="val 5592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角丸四角形 49"/>
          <p:cNvSpPr/>
          <p:nvPr/>
        </p:nvSpPr>
        <p:spPr>
          <a:xfrm>
            <a:off x="2143108" y="3929066"/>
            <a:ext cx="4143404" cy="5000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仮想記憶管理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8" name="タイトル 5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メモリ管理</a:t>
            </a:r>
            <a:endParaRPr kumimoji="1" lang="ja-JP" altLang="en-US" dirty="0"/>
          </a:p>
        </p:txBody>
      </p:sp>
      <p:sp>
        <p:nvSpPr>
          <p:cNvPr id="59" name="コンテンツ プレースホルダ 5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tyraise.com/material/dl/jpg/catch108.jpg"/>
          <p:cNvPicPr>
            <a:picLocks noChangeAspect="1" noChangeArrowheads="1"/>
          </p:cNvPicPr>
          <p:nvPr/>
        </p:nvPicPr>
        <p:blipFill>
          <a:blip r:embed="rId2" cstate="print"/>
          <a:srcRect l="8523" t="16423" r="61647" b="37044"/>
          <a:stretch>
            <a:fillRect/>
          </a:stretch>
        </p:blipFill>
        <p:spPr bwMode="auto">
          <a:xfrm>
            <a:off x="4572000" y="1630908"/>
            <a:ext cx="529482" cy="428628"/>
          </a:xfrm>
          <a:prstGeom prst="rect">
            <a:avLst/>
          </a:prstGeom>
          <a:noFill/>
        </p:spPr>
      </p:pic>
      <p:pic>
        <p:nvPicPr>
          <p:cNvPr id="3" name="Picture 2" descr="http://www.styraise.com/material/dl/jpg/catch108.jpg"/>
          <p:cNvPicPr>
            <a:picLocks noChangeAspect="1" noChangeArrowheads="1"/>
          </p:cNvPicPr>
          <p:nvPr/>
        </p:nvPicPr>
        <p:blipFill>
          <a:blip r:embed="rId2" cstate="print"/>
          <a:srcRect l="8523" t="16423" r="61647" b="37044"/>
          <a:stretch>
            <a:fillRect/>
          </a:stretch>
        </p:blipFill>
        <p:spPr bwMode="auto">
          <a:xfrm>
            <a:off x="3756766" y="2273850"/>
            <a:ext cx="529482" cy="428628"/>
          </a:xfrm>
          <a:prstGeom prst="rect">
            <a:avLst/>
          </a:prstGeom>
          <a:noFill/>
        </p:spPr>
      </p:pic>
      <p:pic>
        <p:nvPicPr>
          <p:cNvPr id="4" name="Picture 2" descr="http://www.styraise.com/material/dl/jpg/catch108.jpg"/>
          <p:cNvPicPr>
            <a:picLocks noChangeAspect="1" noChangeArrowheads="1"/>
          </p:cNvPicPr>
          <p:nvPr/>
        </p:nvPicPr>
        <p:blipFill>
          <a:blip r:embed="rId2" cstate="print"/>
          <a:srcRect l="8523" t="16423" r="61647" b="37044"/>
          <a:stretch>
            <a:fillRect/>
          </a:stretch>
        </p:blipFill>
        <p:spPr bwMode="auto">
          <a:xfrm>
            <a:off x="4429124" y="2273850"/>
            <a:ext cx="529482" cy="428628"/>
          </a:xfrm>
          <a:prstGeom prst="rect">
            <a:avLst/>
          </a:prstGeom>
          <a:noFill/>
        </p:spPr>
      </p:pic>
      <p:pic>
        <p:nvPicPr>
          <p:cNvPr id="5" name="Picture 2" descr="http://www.styraise.com/material/dl/jpg/catch108.jpg"/>
          <p:cNvPicPr>
            <a:picLocks noChangeAspect="1" noChangeArrowheads="1"/>
          </p:cNvPicPr>
          <p:nvPr/>
        </p:nvPicPr>
        <p:blipFill>
          <a:blip r:embed="rId2" cstate="print"/>
          <a:srcRect l="8523" t="16423" r="61647" b="37044"/>
          <a:stretch>
            <a:fillRect/>
          </a:stretch>
        </p:blipFill>
        <p:spPr bwMode="auto">
          <a:xfrm>
            <a:off x="5357818" y="2273850"/>
            <a:ext cx="529482" cy="428628"/>
          </a:xfrm>
          <a:prstGeom prst="rect">
            <a:avLst/>
          </a:prstGeom>
          <a:noFill/>
        </p:spPr>
      </p:pic>
      <p:sp>
        <p:nvSpPr>
          <p:cNvPr id="6" name="メモ 5"/>
          <p:cNvSpPr/>
          <p:nvPr/>
        </p:nvSpPr>
        <p:spPr>
          <a:xfrm>
            <a:off x="3357554" y="2916792"/>
            <a:ext cx="285752" cy="357190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メモ 6"/>
          <p:cNvSpPr/>
          <p:nvPr/>
        </p:nvSpPr>
        <p:spPr>
          <a:xfrm>
            <a:off x="3786182" y="2916792"/>
            <a:ext cx="285752" cy="357190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8" name="Picture 2" descr="http://www.styraise.com/material/dl/jpg/catch108.jpg"/>
          <p:cNvPicPr>
            <a:picLocks noChangeAspect="1" noChangeArrowheads="1"/>
          </p:cNvPicPr>
          <p:nvPr/>
        </p:nvPicPr>
        <p:blipFill>
          <a:blip r:embed="rId2" cstate="print"/>
          <a:srcRect l="8523" t="16423" r="61647" b="37044"/>
          <a:stretch>
            <a:fillRect/>
          </a:stretch>
        </p:blipFill>
        <p:spPr bwMode="auto">
          <a:xfrm>
            <a:off x="4286248" y="2845354"/>
            <a:ext cx="529482" cy="428628"/>
          </a:xfrm>
          <a:prstGeom prst="rect">
            <a:avLst/>
          </a:prstGeom>
          <a:noFill/>
        </p:spPr>
      </p:pic>
      <p:sp>
        <p:nvSpPr>
          <p:cNvPr id="10" name="メモ 9"/>
          <p:cNvSpPr/>
          <p:nvPr/>
        </p:nvSpPr>
        <p:spPr>
          <a:xfrm>
            <a:off x="4929190" y="2916792"/>
            <a:ext cx="285752" cy="357190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メモ 10"/>
          <p:cNvSpPr/>
          <p:nvPr/>
        </p:nvSpPr>
        <p:spPr>
          <a:xfrm>
            <a:off x="5786446" y="2916792"/>
            <a:ext cx="285752" cy="357190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メモ 11"/>
          <p:cNvSpPr/>
          <p:nvPr/>
        </p:nvSpPr>
        <p:spPr>
          <a:xfrm>
            <a:off x="4071934" y="3416858"/>
            <a:ext cx="285752" cy="357190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メモ 12"/>
          <p:cNvSpPr/>
          <p:nvPr/>
        </p:nvSpPr>
        <p:spPr>
          <a:xfrm>
            <a:off x="4429124" y="3416858"/>
            <a:ext cx="285752" cy="357190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メモ 13"/>
          <p:cNvSpPr/>
          <p:nvPr/>
        </p:nvSpPr>
        <p:spPr>
          <a:xfrm>
            <a:off x="4786314" y="3416858"/>
            <a:ext cx="285752" cy="357190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メモ 14"/>
          <p:cNvSpPr/>
          <p:nvPr/>
        </p:nvSpPr>
        <p:spPr>
          <a:xfrm>
            <a:off x="5429256" y="2916792"/>
            <a:ext cx="285752" cy="357190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7" name="直線コネクタ 16"/>
          <p:cNvCxnSpPr>
            <a:stCxn id="16386" idx="2"/>
            <a:endCxn id="3" idx="0"/>
          </p:cNvCxnSpPr>
          <p:nvPr/>
        </p:nvCxnSpPr>
        <p:spPr>
          <a:xfrm rot="5400000">
            <a:off x="4321967" y="1759076"/>
            <a:ext cx="214314" cy="815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16386" idx="2"/>
            <a:endCxn id="4" idx="0"/>
          </p:cNvCxnSpPr>
          <p:nvPr/>
        </p:nvCxnSpPr>
        <p:spPr>
          <a:xfrm rot="5400000">
            <a:off x="4658146" y="2095255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16386" idx="2"/>
            <a:endCxn id="5" idx="0"/>
          </p:cNvCxnSpPr>
          <p:nvPr/>
        </p:nvCxnSpPr>
        <p:spPr>
          <a:xfrm rot="16200000" flipH="1">
            <a:off x="5122493" y="1773784"/>
            <a:ext cx="214314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3" idx="2"/>
          </p:cNvCxnSpPr>
          <p:nvPr/>
        </p:nvCxnSpPr>
        <p:spPr>
          <a:xfrm rot="5400000">
            <a:off x="3725250" y="2620535"/>
            <a:ext cx="214314" cy="378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3" idx="2"/>
            <a:endCxn id="7" idx="0"/>
          </p:cNvCxnSpPr>
          <p:nvPr/>
        </p:nvCxnSpPr>
        <p:spPr>
          <a:xfrm rot="5400000">
            <a:off x="3868126" y="2763411"/>
            <a:ext cx="214314" cy="92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>
            <a:stCxn id="4" idx="2"/>
            <a:endCxn id="8" idx="0"/>
          </p:cNvCxnSpPr>
          <p:nvPr/>
        </p:nvCxnSpPr>
        <p:spPr>
          <a:xfrm rot="5400000">
            <a:off x="4550989" y="2702478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>
            <a:stCxn id="4" idx="2"/>
            <a:endCxn id="10" idx="0"/>
          </p:cNvCxnSpPr>
          <p:nvPr/>
        </p:nvCxnSpPr>
        <p:spPr>
          <a:xfrm rot="16200000" flipH="1">
            <a:off x="4775808" y="2620534"/>
            <a:ext cx="214314" cy="378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>
            <a:stCxn id="5" idx="2"/>
            <a:endCxn id="15" idx="0"/>
          </p:cNvCxnSpPr>
          <p:nvPr/>
        </p:nvCxnSpPr>
        <p:spPr>
          <a:xfrm rot="5400000">
            <a:off x="5490189" y="2784422"/>
            <a:ext cx="214314" cy="504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>
            <a:stCxn id="5" idx="2"/>
            <a:endCxn id="11" idx="0"/>
          </p:cNvCxnSpPr>
          <p:nvPr/>
        </p:nvCxnSpPr>
        <p:spPr>
          <a:xfrm rot="16200000" flipH="1">
            <a:off x="5668783" y="2656253"/>
            <a:ext cx="214314" cy="306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>
            <a:stCxn id="8" idx="2"/>
            <a:endCxn id="12" idx="0"/>
          </p:cNvCxnSpPr>
          <p:nvPr/>
        </p:nvCxnSpPr>
        <p:spPr>
          <a:xfrm rot="5400000">
            <a:off x="4311462" y="3177331"/>
            <a:ext cx="142876" cy="336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stCxn id="8" idx="2"/>
            <a:endCxn id="13" idx="0"/>
          </p:cNvCxnSpPr>
          <p:nvPr/>
        </p:nvCxnSpPr>
        <p:spPr>
          <a:xfrm rot="16200000" flipH="1">
            <a:off x="4490056" y="3334914"/>
            <a:ext cx="142876" cy="21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>
            <a:stCxn id="8" idx="2"/>
            <a:endCxn id="14" idx="0"/>
          </p:cNvCxnSpPr>
          <p:nvPr/>
        </p:nvCxnSpPr>
        <p:spPr>
          <a:xfrm rot="16200000" flipH="1">
            <a:off x="4668651" y="3156319"/>
            <a:ext cx="142876" cy="378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2500298" y="4059800"/>
            <a:ext cx="4572032" cy="12858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 : 磁気ディスク 68"/>
          <p:cNvSpPr/>
          <p:nvPr/>
        </p:nvSpPr>
        <p:spPr>
          <a:xfrm>
            <a:off x="2643174" y="5631436"/>
            <a:ext cx="1071570" cy="85725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ローチャート : 磁気ディスク 69"/>
          <p:cNvSpPr/>
          <p:nvPr/>
        </p:nvSpPr>
        <p:spPr>
          <a:xfrm>
            <a:off x="3929058" y="5631436"/>
            <a:ext cx="1071570" cy="85725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2786050" y="5774312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/>
          <p:cNvSpPr/>
          <p:nvPr/>
        </p:nvSpPr>
        <p:spPr>
          <a:xfrm>
            <a:off x="3143240" y="5988626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4357686" y="5702874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/>
        </p:nvSpPr>
        <p:spPr>
          <a:xfrm>
            <a:off x="4000496" y="5845750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/>
          <p:cNvSpPr/>
          <p:nvPr/>
        </p:nvSpPr>
        <p:spPr>
          <a:xfrm>
            <a:off x="4572000" y="6060064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/>
        </p:nvSpPr>
        <p:spPr>
          <a:xfrm>
            <a:off x="5357818" y="5631436"/>
            <a:ext cx="64294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5357818" y="5631436"/>
            <a:ext cx="642942" cy="214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5357818" y="5988626"/>
            <a:ext cx="642942" cy="214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4" name="直線矢印コネクタ 83"/>
          <p:cNvCxnSpPr>
            <a:stCxn id="12" idx="2"/>
            <a:endCxn id="75" idx="0"/>
          </p:cNvCxnSpPr>
          <p:nvPr/>
        </p:nvCxnSpPr>
        <p:spPr>
          <a:xfrm rot="5400000">
            <a:off x="2571736" y="4131238"/>
            <a:ext cx="2000264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矢印コネクタ 84"/>
          <p:cNvCxnSpPr>
            <a:stCxn id="13" idx="2"/>
            <a:endCxn id="77" idx="0"/>
          </p:cNvCxnSpPr>
          <p:nvPr/>
        </p:nvCxnSpPr>
        <p:spPr>
          <a:xfrm rot="5400000">
            <a:off x="3571868" y="4702742"/>
            <a:ext cx="192882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/>
          <p:cNvCxnSpPr>
            <a:stCxn id="6" idx="2"/>
            <a:endCxn id="78" idx="0"/>
          </p:cNvCxnSpPr>
          <p:nvPr/>
        </p:nvCxnSpPr>
        <p:spPr>
          <a:xfrm rot="16200000" flipH="1">
            <a:off x="2536017" y="4238395"/>
            <a:ext cx="257176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矢印コネクタ 90"/>
          <p:cNvCxnSpPr>
            <a:stCxn id="15" idx="2"/>
            <a:endCxn id="79" idx="0"/>
          </p:cNvCxnSpPr>
          <p:nvPr/>
        </p:nvCxnSpPr>
        <p:spPr>
          <a:xfrm rot="5400000">
            <a:off x="3750463" y="4238395"/>
            <a:ext cx="278608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矢印コネクタ 94"/>
          <p:cNvCxnSpPr>
            <a:stCxn id="11" idx="2"/>
            <a:endCxn id="81" idx="2"/>
          </p:cNvCxnSpPr>
          <p:nvPr/>
        </p:nvCxnSpPr>
        <p:spPr>
          <a:xfrm rot="5400000">
            <a:off x="4518422" y="4434850"/>
            <a:ext cx="2571768" cy="250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3214678" y="4345552"/>
            <a:ext cx="3500462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1" name="正方形/長方形 70"/>
          <p:cNvSpPr/>
          <p:nvPr/>
        </p:nvSpPr>
        <p:spPr>
          <a:xfrm>
            <a:off x="3214678" y="4345552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ファイルシステム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286116" y="4702742"/>
            <a:ext cx="1487908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資源割り当て</a:t>
            </a:r>
            <a:endParaRPr kumimoji="1" lang="ja-JP" altLang="en-US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857752" y="4702742"/>
            <a:ext cx="1534394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バッファリング</a:t>
            </a:r>
            <a:endParaRPr kumimoji="1" lang="ja-JP" altLang="en-US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6357950" y="470274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…</a:t>
            </a:r>
            <a:endParaRPr kumimoji="1" lang="ja-JP" altLang="en-US" dirty="0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215074" y="3631172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カーネル</a:t>
            </a:r>
            <a:endParaRPr kumimoji="1" lang="ja-JP" altLang="en-US" dirty="0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643174" y="6488692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ディスク</a:t>
            </a:r>
            <a:endParaRPr kumimoji="1" lang="ja-JP" altLang="en-US" dirty="0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4049727" y="6488692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ディスク</a:t>
            </a:r>
            <a:endParaRPr kumimoji="1" lang="ja-JP" altLang="en-US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5342511" y="647655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メモリ</a:t>
            </a:r>
            <a:endParaRPr kumimoji="1" lang="ja-JP" altLang="en-US" dirty="0"/>
          </a:p>
        </p:txBody>
      </p:sp>
      <p:sp>
        <p:nvSpPr>
          <p:cNvPr id="54" name="円/楕円 53"/>
          <p:cNvSpPr/>
          <p:nvPr/>
        </p:nvSpPr>
        <p:spPr>
          <a:xfrm>
            <a:off x="2214546" y="1988098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5" name="円/楕円 54"/>
          <p:cNvSpPr/>
          <p:nvPr/>
        </p:nvSpPr>
        <p:spPr>
          <a:xfrm>
            <a:off x="3214678" y="1273718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p2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6" name="円/楕円 55"/>
          <p:cNvSpPr/>
          <p:nvPr/>
        </p:nvSpPr>
        <p:spPr>
          <a:xfrm>
            <a:off x="4071934" y="1059404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p3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5643570" y="1130842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p4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6929454" y="1630908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p5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60" name="直線矢印コネクタ 59"/>
          <p:cNvCxnSpPr>
            <a:stCxn id="54" idx="5"/>
          </p:cNvCxnSpPr>
          <p:nvPr/>
        </p:nvCxnSpPr>
        <p:spPr>
          <a:xfrm rot="16200000" flipH="1">
            <a:off x="2840000" y="2399237"/>
            <a:ext cx="369447" cy="52278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>
            <a:stCxn id="55" idx="4"/>
          </p:cNvCxnSpPr>
          <p:nvPr/>
        </p:nvCxnSpPr>
        <p:spPr>
          <a:xfrm rot="16200000" flipH="1">
            <a:off x="3446851" y="1934519"/>
            <a:ext cx="428628" cy="25003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>
            <a:stCxn id="56" idx="4"/>
          </p:cNvCxnSpPr>
          <p:nvPr/>
        </p:nvCxnSpPr>
        <p:spPr>
          <a:xfrm rot="16200000" flipH="1">
            <a:off x="4446982" y="1577330"/>
            <a:ext cx="214316" cy="32147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>
            <a:stCxn id="57" idx="3"/>
          </p:cNvCxnSpPr>
          <p:nvPr/>
        </p:nvCxnSpPr>
        <p:spPr>
          <a:xfrm rot="5400000">
            <a:off x="5398769" y="1863453"/>
            <a:ext cx="583761" cy="9415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矢印コネクタ 85"/>
          <p:cNvCxnSpPr/>
          <p:nvPr/>
        </p:nvCxnSpPr>
        <p:spPr>
          <a:xfrm rot="10800000" flipV="1">
            <a:off x="5929322" y="2059534"/>
            <a:ext cx="1000134" cy="71438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角丸四角形吹き出し 89"/>
          <p:cNvSpPr/>
          <p:nvPr/>
        </p:nvSpPr>
        <p:spPr>
          <a:xfrm>
            <a:off x="6715140" y="2702478"/>
            <a:ext cx="1285884" cy="785818"/>
          </a:xfrm>
          <a:prstGeom prst="wedgeRoundRectCallout">
            <a:avLst>
              <a:gd name="adj1" fmla="val -66399"/>
              <a:gd name="adj2" fmla="val -7645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ファイル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読込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3" name="角丸四角形吹き出し 92"/>
          <p:cNvSpPr/>
          <p:nvPr/>
        </p:nvSpPr>
        <p:spPr>
          <a:xfrm>
            <a:off x="1285852" y="2845354"/>
            <a:ext cx="1285884" cy="785818"/>
          </a:xfrm>
          <a:prstGeom prst="wedgeRoundRectCallout">
            <a:avLst>
              <a:gd name="adj1" fmla="val 71680"/>
              <a:gd name="adj2" fmla="val -7532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アクセス権</a:t>
            </a:r>
            <a:r>
              <a:rPr lang="ja-JP" altLang="en-US" dirty="0" smtClean="0">
                <a:solidFill>
                  <a:schemeClr val="tx1"/>
                </a:solidFill>
              </a:rPr>
              <a:t>変更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428728" y="1559470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プロセス</a:t>
            </a:r>
            <a:endParaRPr kumimoji="1" lang="ja-JP" altLang="en-US" dirty="0"/>
          </a:p>
        </p:txBody>
      </p:sp>
      <p:sp>
        <p:nvSpPr>
          <p:cNvPr id="96" name="タイトル 95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資源管理</a:t>
            </a:r>
            <a:endParaRPr kumimoji="1" lang="ja-JP" altLang="en-US" dirty="0"/>
          </a:p>
        </p:txBody>
      </p:sp>
      <p:sp>
        <p:nvSpPr>
          <p:cNvPr id="97" name="コンテンツ プレースホルダ 9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900</Words>
  <Application>Microsoft Office PowerPoint</Application>
  <PresentationFormat>画面に合わせる (4:3)</PresentationFormat>
  <Paragraphs>329</Paragraphs>
  <Slides>29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0" baseType="lpstr">
      <vt:lpstr>Office テーマ</vt:lpstr>
      <vt:lpstr>システムプログラミング実習</vt:lpstr>
      <vt:lpstr>システムプログラミング実習</vt:lpstr>
      <vt:lpstr>ソフトウエアの階層</vt:lpstr>
      <vt:lpstr>システムコールとは</vt:lpstr>
      <vt:lpstr>本実習でのシステムプログラミング =システムコールを使ったプログラミング</vt:lpstr>
      <vt:lpstr>カーネルの機能</vt:lpstr>
      <vt:lpstr>プロセス管理</vt:lpstr>
      <vt:lpstr>メモリ管理</vt:lpstr>
      <vt:lpstr>資源管理</vt:lpstr>
      <vt:lpstr>実習するシステムコール（１）</vt:lpstr>
      <vt:lpstr>実習するシステムコール (2)</vt:lpstr>
      <vt:lpstr>実習するシステムコール (3)</vt:lpstr>
      <vt:lpstr>標準ライブラリ関数</vt:lpstr>
      <vt:lpstr>演習の形式</vt:lpstr>
      <vt:lpstr>本日の演習  これからの演習のために 覚えてもらいたい項目</vt:lpstr>
      <vt:lpstr>main関数</vt:lpstr>
      <vt:lpstr>main関数</vt:lpstr>
      <vt:lpstr>エラー処理</vt:lpstr>
      <vt:lpstr>関数リファレンスの読み方</vt:lpstr>
      <vt:lpstr>manコマンドを活用</vt:lpstr>
      <vt:lpstr>man atoiの続き</vt:lpstr>
      <vt:lpstr>errnoとperror</vt:lpstr>
      <vt:lpstr>スライド 23</vt:lpstr>
      <vt:lpstr>perror関数</vt:lpstr>
      <vt:lpstr>ちなみに：strtol関数</vt:lpstr>
      <vt:lpstr>エラー処理の例</vt:lpstr>
      <vt:lpstr>エラー処理の例</vt:lpstr>
      <vt:lpstr>課題 2-1</vt:lpstr>
      <vt:lpstr>実行結果の提出</vt:lpstr>
    </vt:vector>
  </TitlesOfParts>
  <Company>ocha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システムプログラミング</dc:title>
  <dc:creator>chiemi</dc:creator>
  <cp:lastModifiedBy>chiemi</cp:lastModifiedBy>
  <cp:revision>7</cp:revision>
  <dcterms:created xsi:type="dcterms:W3CDTF">2010-04-13T02:01:50Z</dcterms:created>
  <dcterms:modified xsi:type="dcterms:W3CDTF">2011-05-09T03:09:47Z</dcterms:modified>
</cp:coreProperties>
</file>