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78" autoAdjust="0"/>
    <p:restoredTop sz="86348" autoAdjust="0"/>
  </p:normalViewPr>
  <p:slideViewPr>
    <p:cSldViewPr>
      <p:cViewPr varScale="1">
        <p:scale>
          <a:sx n="60" d="100"/>
          <a:sy n="60" d="100"/>
        </p:scale>
        <p:origin x="-126" y="-78"/>
      </p:cViewPr>
      <p:guideLst>
        <p:guide orient="horz" pos="2160"/>
        <p:guide pos="2880"/>
      </p:guideLst>
    </p:cSldViewPr>
  </p:slideViewPr>
  <p:outlineViewPr>
    <p:cViewPr>
      <p:scale>
        <a:sx n="33" d="100"/>
        <a:sy n="33" d="100"/>
      </p:scale>
      <p:origin x="0" y="282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B5FCBB-12B6-462F-AA96-E8584ABA7F82}" type="datetimeFigureOut">
              <a:rPr kumimoji="1" lang="ja-JP" altLang="en-US" smtClean="0"/>
              <a:t>2010/7/20</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5F63EC-A07B-4730-857D-96512F9897B2}" type="slidenum">
              <a:rPr kumimoji="1" lang="ja-JP" altLang="en-US" smtClean="0"/>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165F63EC-A07B-4730-857D-96512F9897B2}" type="slidenum">
              <a:rPr kumimoji="1" lang="ja-JP" altLang="en-US" smtClean="0"/>
              <a:t>10</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14F87314-CA82-4F79-BE8F-9EE14B6FA92A}" type="datetimeFigureOut">
              <a:rPr kumimoji="1" lang="ja-JP" altLang="en-US" smtClean="0"/>
              <a:t>2010/7/20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B8FDD27-CFF8-45E2-B0A9-F068625E27A3}" type="slidenum">
              <a:rPr kumimoji="1" lang="ja-JP" altLang="en-US" smtClean="0"/>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4F87314-CA82-4F79-BE8F-9EE14B6FA92A}" type="datetimeFigureOut">
              <a:rPr kumimoji="1" lang="ja-JP" altLang="en-US" smtClean="0"/>
              <a:t>2010/7/20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B8FDD27-CFF8-45E2-B0A9-F068625E27A3}" type="slidenum">
              <a:rPr kumimoji="1" lang="ja-JP" altLang="en-US" smtClean="0"/>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4F87314-CA82-4F79-BE8F-9EE14B6FA92A}" type="datetimeFigureOut">
              <a:rPr kumimoji="1" lang="ja-JP" altLang="en-US" smtClean="0"/>
              <a:t>2010/7/20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B8FDD27-CFF8-45E2-B0A9-F068625E27A3}" type="slidenum">
              <a:rPr kumimoji="1" lang="ja-JP" altLang="en-US" smtClean="0"/>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4F87314-CA82-4F79-BE8F-9EE14B6FA92A}" type="datetimeFigureOut">
              <a:rPr kumimoji="1" lang="ja-JP" altLang="en-US" smtClean="0"/>
              <a:t>2010/7/20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B8FDD27-CFF8-45E2-B0A9-F068625E27A3}" type="slidenum">
              <a:rPr kumimoji="1" lang="ja-JP" altLang="en-US" smtClean="0"/>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14F87314-CA82-4F79-BE8F-9EE14B6FA92A}" type="datetimeFigureOut">
              <a:rPr kumimoji="1" lang="ja-JP" altLang="en-US" smtClean="0"/>
              <a:t>2010/7/20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B8FDD27-CFF8-45E2-B0A9-F068625E27A3}" type="slidenum">
              <a:rPr kumimoji="1" lang="ja-JP" altLang="en-US" smtClean="0"/>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14F87314-CA82-4F79-BE8F-9EE14B6FA92A}" type="datetimeFigureOut">
              <a:rPr kumimoji="1" lang="ja-JP" altLang="en-US" smtClean="0"/>
              <a:t>2010/7/20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5B8FDD27-CFF8-45E2-B0A9-F068625E27A3}" type="slidenum">
              <a:rPr kumimoji="1" lang="ja-JP" altLang="en-US" smtClean="0"/>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14F87314-CA82-4F79-BE8F-9EE14B6FA92A}" type="datetimeFigureOut">
              <a:rPr kumimoji="1" lang="ja-JP" altLang="en-US" smtClean="0"/>
              <a:t>2010/7/20</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5B8FDD27-CFF8-45E2-B0A9-F068625E27A3}" type="slidenum">
              <a:rPr kumimoji="1" lang="ja-JP" altLang="en-US" smtClean="0"/>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14F87314-CA82-4F79-BE8F-9EE14B6FA92A}" type="datetimeFigureOut">
              <a:rPr kumimoji="1" lang="ja-JP" altLang="en-US" smtClean="0"/>
              <a:t>2010/7/20</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5B8FDD27-CFF8-45E2-B0A9-F068625E27A3}" type="slidenum">
              <a:rPr kumimoji="1" lang="ja-JP" altLang="en-US" smtClean="0"/>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14F87314-CA82-4F79-BE8F-9EE14B6FA92A}" type="datetimeFigureOut">
              <a:rPr kumimoji="1" lang="ja-JP" altLang="en-US" smtClean="0"/>
              <a:t>2010/7/20</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5B8FDD27-CFF8-45E2-B0A9-F068625E27A3}" type="slidenum">
              <a:rPr kumimoji="1" lang="ja-JP" altLang="en-US" smtClean="0"/>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14F87314-CA82-4F79-BE8F-9EE14B6FA92A}" type="datetimeFigureOut">
              <a:rPr kumimoji="1" lang="ja-JP" altLang="en-US" smtClean="0"/>
              <a:t>2010/7/20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5B8FDD27-CFF8-45E2-B0A9-F068625E27A3}" type="slidenum">
              <a:rPr kumimoji="1" lang="ja-JP" altLang="en-US" smtClean="0"/>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14F87314-CA82-4F79-BE8F-9EE14B6FA92A}" type="datetimeFigureOut">
              <a:rPr kumimoji="1" lang="ja-JP" altLang="en-US" smtClean="0"/>
              <a:t>2010/7/20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5B8FDD27-CFF8-45E2-B0A9-F068625E27A3}" type="slidenum">
              <a:rPr kumimoji="1" lang="ja-JP" altLang="en-US" smtClean="0"/>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F87314-CA82-4F79-BE8F-9EE14B6FA92A}" type="datetimeFigureOut">
              <a:rPr kumimoji="1" lang="ja-JP" altLang="en-US" smtClean="0"/>
              <a:t>2010/7/20</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8FDD27-CFF8-45E2-B0A9-F068625E27A3}" type="slidenum">
              <a:rPr kumimoji="1" lang="ja-JP" altLang="en-US" smtClean="0"/>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システムプログラミング実習</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第</a:t>
            </a:r>
            <a:r>
              <a:rPr kumimoji="1" lang="en-US" altLang="ja-JP" dirty="0" smtClean="0"/>
              <a:t>13</a:t>
            </a:r>
            <a:r>
              <a:rPr kumimoji="1" lang="ja-JP" altLang="en-US" dirty="0" smtClean="0"/>
              <a:t>章</a:t>
            </a:r>
            <a:endParaRPr kumimoji="1" lang="en-US" altLang="ja-JP" dirty="0" smtClean="0"/>
          </a:p>
          <a:p>
            <a:r>
              <a:rPr lang="ja-JP" altLang="en-US" dirty="0" smtClean="0"/>
              <a:t>パイプによるプロセス間通信</a:t>
            </a:r>
            <a:endParaRPr kumimoji="1" lang="ja-JP"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名前付きパイプ（</a:t>
            </a:r>
            <a:r>
              <a:rPr kumimoji="1" lang="en-US" altLang="ja-JP" dirty="0" smtClean="0"/>
              <a:t>FIFO</a:t>
            </a:r>
            <a:r>
              <a:rPr kumimoji="1" lang="ja-JP" altLang="en-US" dirty="0" smtClean="0"/>
              <a:t>）</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パイプバッファの部分を特殊なファイルに置き換えることができる（</a:t>
            </a:r>
            <a:r>
              <a:rPr kumimoji="1" lang="en-US" altLang="ja-JP" dirty="0" smtClean="0"/>
              <a:t>FIFO</a:t>
            </a:r>
            <a:r>
              <a:rPr kumimoji="1" lang="ja-JP" altLang="en-US" dirty="0" smtClean="0"/>
              <a:t>ファイル）</a:t>
            </a:r>
            <a:endParaRPr kumimoji="1" lang="en-US" altLang="ja-JP" dirty="0" smtClean="0"/>
          </a:p>
          <a:p>
            <a:r>
              <a:rPr lang="ja-JP" altLang="en-US" dirty="0"/>
              <a:t>任意</a:t>
            </a:r>
            <a:r>
              <a:rPr lang="ja-JP" altLang="en-US" dirty="0" smtClean="0"/>
              <a:t>のプロセス間で通信ができる</a:t>
            </a:r>
            <a:endParaRPr kumimoji="1" lang="ja-JP" altLang="en-US" dirty="0"/>
          </a:p>
        </p:txBody>
      </p:sp>
      <p:sp>
        <p:nvSpPr>
          <p:cNvPr id="4" name="正方形/長方形 3"/>
          <p:cNvSpPr/>
          <p:nvPr/>
        </p:nvSpPr>
        <p:spPr>
          <a:xfrm>
            <a:off x="1907704" y="4005064"/>
            <a:ext cx="1224136" cy="18722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835696" y="3356992"/>
            <a:ext cx="1327608" cy="584775"/>
          </a:xfrm>
          <a:prstGeom prst="rect">
            <a:avLst/>
          </a:prstGeom>
          <a:noFill/>
        </p:spPr>
        <p:txBody>
          <a:bodyPr wrap="none" rtlCol="0">
            <a:spAutoFit/>
          </a:bodyPr>
          <a:lstStyle/>
          <a:p>
            <a:r>
              <a:rPr lang="ja-JP" altLang="en-US" sz="1600" dirty="0" smtClean="0"/>
              <a:t>プロセス</a:t>
            </a:r>
            <a:r>
              <a:rPr lang="en-US" altLang="ja-JP" sz="1600" dirty="0" smtClean="0"/>
              <a:t>A</a:t>
            </a:r>
            <a:r>
              <a:rPr lang="ja-JP" altLang="en-US" sz="1600" dirty="0" smtClean="0"/>
              <a:t>の</a:t>
            </a:r>
            <a:endParaRPr lang="en-US" altLang="ja-JP" sz="1600" dirty="0" smtClean="0"/>
          </a:p>
          <a:p>
            <a:r>
              <a:rPr kumimoji="1" lang="ja-JP" altLang="en-US" sz="1600" dirty="0" smtClean="0"/>
              <a:t>アドレス</a:t>
            </a:r>
            <a:r>
              <a:rPr kumimoji="1" lang="ja-JP" altLang="en-US" sz="1600" dirty="0" smtClean="0"/>
              <a:t>空間</a:t>
            </a:r>
            <a:endParaRPr kumimoji="1" lang="ja-JP" altLang="en-US" sz="1600" dirty="0"/>
          </a:p>
        </p:txBody>
      </p:sp>
      <p:sp>
        <p:nvSpPr>
          <p:cNvPr id="7" name="テキスト ボックス 6"/>
          <p:cNvSpPr txBox="1"/>
          <p:nvPr/>
        </p:nvSpPr>
        <p:spPr>
          <a:xfrm>
            <a:off x="2195736" y="4437112"/>
            <a:ext cx="423962" cy="369332"/>
          </a:xfrm>
          <a:prstGeom prst="rect">
            <a:avLst/>
          </a:prstGeom>
          <a:noFill/>
        </p:spPr>
        <p:txBody>
          <a:bodyPr wrap="none" rtlCol="0">
            <a:spAutoFit/>
          </a:bodyPr>
          <a:lstStyle/>
          <a:p>
            <a:r>
              <a:rPr kumimoji="1" lang="en-US" altLang="ja-JP" dirty="0" err="1" smtClean="0"/>
              <a:t>fd</a:t>
            </a:r>
            <a:r>
              <a:rPr lang="en-US" altLang="ja-JP" dirty="0"/>
              <a:t> </a:t>
            </a:r>
            <a:endParaRPr kumimoji="1" lang="ja-JP" altLang="en-US" dirty="0"/>
          </a:p>
        </p:txBody>
      </p:sp>
      <p:sp>
        <p:nvSpPr>
          <p:cNvPr id="10" name="テキスト ボックス 9"/>
          <p:cNvSpPr txBox="1"/>
          <p:nvPr/>
        </p:nvSpPr>
        <p:spPr>
          <a:xfrm>
            <a:off x="3491880" y="3573016"/>
            <a:ext cx="1529586" cy="584775"/>
          </a:xfrm>
          <a:prstGeom prst="rect">
            <a:avLst/>
          </a:prstGeom>
          <a:noFill/>
        </p:spPr>
        <p:txBody>
          <a:bodyPr wrap="none" rtlCol="0">
            <a:spAutoFit/>
          </a:bodyPr>
          <a:lstStyle/>
          <a:p>
            <a:r>
              <a:rPr kumimoji="1" lang="ja-JP" altLang="en-US" sz="1600" dirty="0" smtClean="0"/>
              <a:t>名前付きパイプ</a:t>
            </a:r>
            <a:endParaRPr kumimoji="1" lang="en-US" altLang="ja-JP" sz="1600" dirty="0" smtClean="0"/>
          </a:p>
          <a:p>
            <a:r>
              <a:rPr lang="en-US" altLang="ja-JP" sz="1600" dirty="0"/>
              <a:t> </a:t>
            </a:r>
            <a:r>
              <a:rPr lang="en-US" altLang="ja-JP" sz="1600" dirty="0" smtClean="0"/>
              <a:t>  “</a:t>
            </a:r>
            <a:r>
              <a:rPr lang="en-US" altLang="ja-JP" sz="1600" dirty="0" err="1" smtClean="0"/>
              <a:t>fileA.pipe</a:t>
            </a:r>
            <a:r>
              <a:rPr lang="en-US" altLang="ja-JP" sz="1600" dirty="0" smtClean="0"/>
              <a:t>”</a:t>
            </a:r>
            <a:endParaRPr kumimoji="1" lang="ja-JP" altLang="en-US" sz="1600" dirty="0"/>
          </a:p>
        </p:txBody>
      </p:sp>
      <p:cxnSp>
        <p:nvCxnSpPr>
          <p:cNvPr id="12" name="直線矢印コネクタ 11"/>
          <p:cNvCxnSpPr/>
          <p:nvPr/>
        </p:nvCxnSpPr>
        <p:spPr>
          <a:xfrm flipV="1">
            <a:off x="2555776" y="4653136"/>
            <a:ext cx="1152128" cy="6672"/>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3087798" y="4314582"/>
            <a:ext cx="620106" cy="338554"/>
          </a:xfrm>
          <a:prstGeom prst="rect">
            <a:avLst/>
          </a:prstGeom>
          <a:noFill/>
        </p:spPr>
        <p:txBody>
          <a:bodyPr wrap="none" rtlCol="0">
            <a:spAutoFit/>
          </a:bodyPr>
          <a:lstStyle/>
          <a:p>
            <a:r>
              <a:rPr kumimoji="1" lang="en-US" altLang="ja-JP" sz="1600" dirty="0" smtClean="0"/>
              <a:t>write</a:t>
            </a:r>
            <a:endParaRPr kumimoji="1" lang="ja-JP" altLang="en-US" sz="1600" dirty="0"/>
          </a:p>
        </p:txBody>
      </p:sp>
      <p:sp>
        <p:nvSpPr>
          <p:cNvPr id="15" name="メモ 14"/>
          <p:cNvSpPr/>
          <p:nvPr/>
        </p:nvSpPr>
        <p:spPr>
          <a:xfrm>
            <a:off x="3707904" y="4149080"/>
            <a:ext cx="1152128" cy="1584176"/>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5580112" y="4077072"/>
            <a:ext cx="1224136" cy="18722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5508104" y="3429000"/>
            <a:ext cx="1327608" cy="584775"/>
          </a:xfrm>
          <a:prstGeom prst="rect">
            <a:avLst/>
          </a:prstGeom>
          <a:noFill/>
        </p:spPr>
        <p:txBody>
          <a:bodyPr wrap="none" rtlCol="0">
            <a:spAutoFit/>
          </a:bodyPr>
          <a:lstStyle/>
          <a:p>
            <a:r>
              <a:rPr lang="ja-JP" altLang="en-US" sz="1600" dirty="0" smtClean="0"/>
              <a:t>プロセス</a:t>
            </a:r>
            <a:r>
              <a:rPr lang="en-US" altLang="ja-JP" sz="1600" dirty="0" smtClean="0"/>
              <a:t>B</a:t>
            </a:r>
            <a:r>
              <a:rPr lang="ja-JP" altLang="en-US" sz="1600" dirty="0" smtClean="0"/>
              <a:t>の</a:t>
            </a:r>
            <a:endParaRPr lang="en-US" altLang="ja-JP" sz="1600" dirty="0" smtClean="0"/>
          </a:p>
          <a:p>
            <a:r>
              <a:rPr kumimoji="1" lang="ja-JP" altLang="en-US" sz="1600" dirty="0" smtClean="0"/>
              <a:t>アドレス</a:t>
            </a:r>
            <a:r>
              <a:rPr kumimoji="1" lang="ja-JP" altLang="en-US" sz="1600" dirty="0" smtClean="0"/>
              <a:t>空間</a:t>
            </a:r>
            <a:endParaRPr kumimoji="1" lang="ja-JP" altLang="en-US" sz="1600" dirty="0"/>
          </a:p>
        </p:txBody>
      </p:sp>
      <p:sp>
        <p:nvSpPr>
          <p:cNvPr id="19" name="テキスト ボックス 18"/>
          <p:cNvSpPr txBox="1"/>
          <p:nvPr/>
        </p:nvSpPr>
        <p:spPr>
          <a:xfrm>
            <a:off x="5868144" y="4509120"/>
            <a:ext cx="423962" cy="369332"/>
          </a:xfrm>
          <a:prstGeom prst="rect">
            <a:avLst/>
          </a:prstGeom>
          <a:noFill/>
        </p:spPr>
        <p:txBody>
          <a:bodyPr wrap="none" rtlCol="0">
            <a:spAutoFit/>
          </a:bodyPr>
          <a:lstStyle/>
          <a:p>
            <a:r>
              <a:rPr kumimoji="1" lang="en-US" altLang="ja-JP" dirty="0" err="1" smtClean="0"/>
              <a:t>fd</a:t>
            </a:r>
            <a:r>
              <a:rPr lang="en-US" altLang="ja-JP" dirty="0"/>
              <a:t> </a:t>
            </a:r>
            <a:endParaRPr kumimoji="1" lang="ja-JP" altLang="en-US" dirty="0"/>
          </a:p>
        </p:txBody>
      </p:sp>
      <p:cxnSp>
        <p:nvCxnSpPr>
          <p:cNvPr id="21" name="直線矢印コネクタ 20"/>
          <p:cNvCxnSpPr/>
          <p:nvPr/>
        </p:nvCxnSpPr>
        <p:spPr>
          <a:xfrm flipV="1">
            <a:off x="4716016" y="4653136"/>
            <a:ext cx="1152128" cy="6672"/>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4932040" y="4293096"/>
            <a:ext cx="561885" cy="338554"/>
          </a:xfrm>
          <a:prstGeom prst="rect">
            <a:avLst/>
          </a:prstGeom>
          <a:noFill/>
        </p:spPr>
        <p:txBody>
          <a:bodyPr wrap="none" rtlCol="0">
            <a:spAutoFit/>
          </a:bodyPr>
          <a:lstStyle/>
          <a:p>
            <a:r>
              <a:rPr kumimoji="1" lang="en-US" altLang="ja-JP" sz="1600" dirty="0" smtClean="0"/>
              <a:t>read</a:t>
            </a:r>
            <a:endParaRPr kumimoji="1" lang="ja-JP" altLang="en-US" sz="1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二つのプロセスで文字列の受け渡し</a:t>
            </a:r>
            <a:endParaRPr kumimoji="1" lang="ja-JP" altLang="en-US" dirty="0"/>
          </a:p>
        </p:txBody>
      </p:sp>
      <p:sp>
        <p:nvSpPr>
          <p:cNvPr id="3" name="コンテンツ プレースホルダ 2"/>
          <p:cNvSpPr>
            <a:spLocks noGrp="1"/>
          </p:cNvSpPr>
          <p:nvPr>
            <p:ph idx="1"/>
          </p:nvPr>
        </p:nvSpPr>
        <p:spPr>
          <a:xfrm>
            <a:off x="323528" y="1600200"/>
            <a:ext cx="8579296" cy="4525963"/>
          </a:xfrm>
        </p:spPr>
        <p:txBody>
          <a:bodyPr>
            <a:normAutofit/>
          </a:bodyPr>
          <a:lstStyle/>
          <a:p>
            <a:r>
              <a:rPr lang="ja-JP" altLang="en-US" sz="2800" dirty="0"/>
              <a:t>文字列を受け渡す</a:t>
            </a:r>
            <a:r>
              <a:rPr lang="ja-JP" altLang="en-US" sz="2800" dirty="0" smtClean="0"/>
              <a:t>プログラム</a:t>
            </a:r>
            <a:endParaRPr lang="en-US" altLang="ja-JP" sz="2800" dirty="0" smtClean="0"/>
          </a:p>
          <a:p>
            <a:r>
              <a:rPr kumimoji="1" lang="ja-JP" altLang="en-US" sz="2800" dirty="0" smtClean="0"/>
              <a:t>受信</a:t>
            </a:r>
            <a:r>
              <a:rPr kumimoji="1" lang="ja-JP" altLang="en-US" sz="2800" dirty="0"/>
              <a:t>プログラム</a:t>
            </a:r>
            <a:r>
              <a:rPr kumimoji="1" lang="ja-JP" altLang="en-US" sz="2800" dirty="0" smtClean="0"/>
              <a:t>と送信プログラムを別々に作って実行</a:t>
            </a:r>
            <a:endParaRPr kumimoji="1" lang="ja-JP" altLang="en-US" sz="2800" dirty="0"/>
          </a:p>
        </p:txBody>
      </p:sp>
      <p:pic>
        <p:nvPicPr>
          <p:cNvPr id="6146" name="Picture 2"/>
          <p:cNvPicPr>
            <a:picLocks noChangeAspect="1" noChangeArrowheads="1"/>
          </p:cNvPicPr>
          <p:nvPr/>
        </p:nvPicPr>
        <p:blipFill>
          <a:blip r:embed="rId2" cstate="print"/>
          <a:srcRect/>
          <a:stretch>
            <a:fillRect/>
          </a:stretch>
        </p:blipFill>
        <p:spPr bwMode="auto">
          <a:xfrm>
            <a:off x="395536" y="2780928"/>
            <a:ext cx="3989377" cy="3245743"/>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4427984" y="2780928"/>
            <a:ext cx="4333875"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実行例</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7170" name="Picture 2"/>
          <p:cNvPicPr>
            <a:picLocks noChangeAspect="1" noChangeArrowheads="1"/>
          </p:cNvPicPr>
          <p:nvPr/>
        </p:nvPicPr>
        <p:blipFill>
          <a:blip r:embed="rId2" cstate="print"/>
          <a:srcRect/>
          <a:stretch>
            <a:fillRect/>
          </a:stretch>
        </p:blipFill>
        <p:spPr bwMode="auto">
          <a:xfrm>
            <a:off x="827584" y="1916832"/>
            <a:ext cx="5653961" cy="1440160"/>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899591" y="4293096"/>
            <a:ext cx="5403511" cy="16561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err="1" smtClean="0"/>
              <a:t>mkfifo</a:t>
            </a:r>
            <a:r>
              <a:rPr kumimoji="1" lang="en-US" altLang="ja-JP" dirty="0" smtClean="0"/>
              <a:t> : </a:t>
            </a:r>
            <a:r>
              <a:rPr kumimoji="1" lang="ja-JP" altLang="en-US" dirty="0" smtClean="0"/>
              <a:t>名前付きパイプの作成</a:t>
            </a:r>
            <a:endParaRPr kumimoji="1" lang="ja-JP" altLang="en-US" dirty="0"/>
          </a:p>
        </p:txBody>
      </p:sp>
      <p:sp>
        <p:nvSpPr>
          <p:cNvPr id="3" name="コンテンツ プレースホルダ 2"/>
          <p:cNvSpPr>
            <a:spLocks noGrp="1"/>
          </p:cNvSpPr>
          <p:nvPr>
            <p:ph idx="1"/>
          </p:nvPr>
        </p:nvSpPr>
        <p:spPr/>
        <p:txBody>
          <a:bodyPr/>
          <a:lstStyle/>
          <a:p>
            <a:endParaRPr kumimoji="1" lang="ja-JP" altLang="en-US" dirty="0"/>
          </a:p>
        </p:txBody>
      </p:sp>
      <p:pic>
        <p:nvPicPr>
          <p:cNvPr id="8194" name="Picture 2"/>
          <p:cNvPicPr>
            <a:picLocks noChangeAspect="1" noChangeArrowheads="1"/>
          </p:cNvPicPr>
          <p:nvPr/>
        </p:nvPicPr>
        <p:blipFill>
          <a:blip r:embed="rId2" cstate="print"/>
          <a:srcRect/>
          <a:stretch>
            <a:fillRect/>
          </a:stretch>
        </p:blipFill>
        <p:spPr bwMode="auto">
          <a:xfrm>
            <a:off x="1907704" y="1556792"/>
            <a:ext cx="5683722" cy="49685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シェルのパイプ機能</a:t>
            </a:r>
            <a:endParaRPr kumimoji="1" lang="ja-JP" altLang="en-US" dirty="0"/>
          </a:p>
        </p:txBody>
      </p:sp>
      <p:sp>
        <p:nvSpPr>
          <p:cNvPr id="3" name="コンテンツ プレースホルダ 2"/>
          <p:cNvSpPr>
            <a:spLocks noGrp="1"/>
          </p:cNvSpPr>
          <p:nvPr>
            <p:ph idx="1"/>
          </p:nvPr>
        </p:nvSpPr>
        <p:spPr/>
        <p:txBody>
          <a:bodyPr/>
          <a:lstStyle/>
          <a:p>
            <a:r>
              <a:rPr lang="ja-JP" altLang="en-US" dirty="0"/>
              <a:t>あるコマンドに</a:t>
            </a:r>
            <a:r>
              <a:rPr lang="ja-JP" altLang="en-US" dirty="0" smtClean="0"/>
              <a:t>続けて</a:t>
            </a:r>
            <a:r>
              <a:rPr lang="ja-JP" altLang="en-US" dirty="0"/>
              <a:t>別のコマンドを</a:t>
            </a:r>
            <a:r>
              <a:rPr lang="ja-JP" altLang="en-US" dirty="0" smtClean="0"/>
              <a:t>実行</a:t>
            </a:r>
            <a:endParaRPr lang="en-US" altLang="ja-JP" dirty="0"/>
          </a:p>
          <a:p>
            <a:r>
              <a:rPr lang="ja-JP" altLang="en-US" dirty="0" smtClean="0"/>
              <a:t>最初のコマンドの標準出力を次のコマンドの標準入力とする</a:t>
            </a:r>
            <a:endParaRPr lang="en-US" altLang="ja-JP" dirty="0" smtClean="0"/>
          </a:p>
          <a:p>
            <a:r>
              <a:rPr kumimoji="1" lang="ja-JP" altLang="en-US" dirty="0" smtClean="0"/>
              <a:t>例</a:t>
            </a:r>
            <a:endParaRPr kumimoji="1" lang="en-US" altLang="ja-JP" dirty="0" smtClean="0"/>
          </a:p>
          <a:p>
            <a:pPr lvl="1"/>
            <a:r>
              <a:rPr lang="ja-JP" altLang="en-US" dirty="0"/>
              <a:t>　</a:t>
            </a:r>
            <a:r>
              <a:rPr lang="en-US" altLang="ja-JP" dirty="0" smtClean="0"/>
              <a:t>% </a:t>
            </a:r>
            <a:r>
              <a:rPr lang="en-US" altLang="ja-JP" dirty="0" err="1" smtClean="0"/>
              <a:t>ls</a:t>
            </a:r>
            <a:r>
              <a:rPr lang="en-US" altLang="ja-JP" dirty="0" smtClean="0"/>
              <a:t> –l /</a:t>
            </a:r>
            <a:r>
              <a:rPr lang="en-US" altLang="ja-JP" dirty="0" err="1" smtClean="0"/>
              <a:t>usr</a:t>
            </a:r>
            <a:r>
              <a:rPr lang="en-US" altLang="ja-JP" dirty="0" smtClean="0"/>
              <a:t>/bin | more</a:t>
            </a:r>
          </a:p>
          <a:p>
            <a:pPr lvl="1"/>
            <a:r>
              <a:rPr kumimoji="1" lang="en-US" altLang="ja-JP" dirty="0"/>
              <a:t> </a:t>
            </a:r>
            <a:r>
              <a:rPr kumimoji="1" lang="en-US" altLang="ja-JP" dirty="0" smtClean="0"/>
              <a:t>  % </a:t>
            </a:r>
            <a:r>
              <a:rPr kumimoji="1" lang="en-US" altLang="ja-JP" dirty="0" err="1" smtClean="0"/>
              <a:t>ls</a:t>
            </a:r>
            <a:r>
              <a:rPr kumimoji="1" lang="en-US" altLang="ja-JP" dirty="0" smtClean="0"/>
              <a:t> –l /</a:t>
            </a:r>
            <a:r>
              <a:rPr kumimoji="1" lang="en-US" altLang="ja-JP" dirty="0" err="1" smtClean="0"/>
              <a:t>usr</a:t>
            </a:r>
            <a:r>
              <a:rPr kumimoji="1" lang="en-US" altLang="ja-JP" dirty="0" smtClean="0"/>
              <a:t>/bin | </a:t>
            </a:r>
            <a:r>
              <a:rPr kumimoji="1" lang="en-US" altLang="ja-JP" dirty="0" err="1" smtClean="0"/>
              <a:t>grep</a:t>
            </a:r>
            <a:r>
              <a:rPr kumimoji="1" lang="en-US" altLang="ja-JP" dirty="0" smtClean="0"/>
              <a:t> Get</a:t>
            </a:r>
          </a:p>
          <a:p>
            <a:pPr lvl="1">
              <a:buNone/>
            </a:pPr>
            <a:endParaRPr kumimoji="1" lang="ja-JP"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パイプ</a:t>
            </a:r>
            <a:r>
              <a:rPr lang="ja-JP" altLang="en-US" dirty="0" smtClean="0"/>
              <a:t>機能はパイプで実現される</a:t>
            </a:r>
            <a:endParaRPr kumimoji="1" lang="ja-JP" altLang="en-US" dirty="0"/>
          </a:p>
        </p:txBody>
      </p:sp>
      <p:sp>
        <p:nvSpPr>
          <p:cNvPr id="3" name="コンテンツ プレースホルダ 2"/>
          <p:cNvSpPr>
            <a:spLocks noGrp="1"/>
          </p:cNvSpPr>
          <p:nvPr>
            <p:ph idx="1"/>
          </p:nvPr>
        </p:nvSpPr>
        <p:spPr/>
        <p:txBody>
          <a:bodyPr>
            <a:normAutofit lnSpcReduction="10000"/>
          </a:bodyPr>
          <a:lstStyle/>
          <a:p>
            <a:r>
              <a:rPr kumimoji="1" lang="ja-JP" altLang="en-US" dirty="0" smtClean="0"/>
              <a:t>プロセスの流れ→</a:t>
            </a:r>
            <a:endParaRPr lang="en-US" altLang="ja-JP" dirty="0"/>
          </a:p>
          <a:p>
            <a:r>
              <a:rPr kumimoji="1" lang="ja-JP" altLang="en-US" dirty="0" smtClean="0"/>
              <a:t>子プロセス１と</a:t>
            </a:r>
            <a:r>
              <a:rPr lang="en-US" altLang="ja-JP" dirty="0" smtClean="0"/>
              <a:t/>
            </a:r>
            <a:br>
              <a:rPr lang="en-US" altLang="ja-JP" dirty="0" smtClean="0"/>
            </a:br>
            <a:r>
              <a:rPr lang="ja-JP" altLang="en-US" dirty="0" smtClean="0"/>
              <a:t>子プロセス２で</a:t>
            </a:r>
            <a:r>
              <a:rPr lang="en-US" altLang="ja-JP" dirty="0" smtClean="0"/>
              <a:t/>
            </a:r>
            <a:br>
              <a:rPr lang="en-US" altLang="ja-JP" dirty="0" smtClean="0"/>
            </a:br>
            <a:r>
              <a:rPr lang="ja-JP" altLang="en-US" dirty="0" smtClean="0"/>
              <a:t>データの受け渡しを</a:t>
            </a:r>
            <a:r>
              <a:rPr lang="en-US" altLang="ja-JP" dirty="0" smtClean="0"/>
              <a:t/>
            </a:r>
            <a:br>
              <a:rPr lang="en-US" altLang="ja-JP" dirty="0" smtClean="0"/>
            </a:br>
            <a:r>
              <a:rPr lang="ja-JP" altLang="en-US" dirty="0" smtClean="0"/>
              <a:t>したい！</a:t>
            </a:r>
            <a:endParaRPr kumimoji="1" lang="en-US" altLang="ja-JP" dirty="0"/>
          </a:p>
          <a:p>
            <a:r>
              <a:rPr lang="ja-JP" altLang="en-US" dirty="0" smtClean="0"/>
              <a:t>でもパイプは基本的</a:t>
            </a:r>
            <a:r>
              <a:rPr lang="en-US" altLang="ja-JP" dirty="0" smtClean="0"/>
              <a:t/>
            </a:r>
            <a:br>
              <a:rPr lang="en-US" altLang="ja-JP" dirty="0" smtClean="0"/>
            </a:br>
            <a:r>
              <a:rPr lang="ja-JP" altLang="en-US" dirty="0" smtClean="0"/>
              <a:t>に親子プロセスの</a:t>
            </a:r>
            <a:r>
              <a:rPr lang="en-US" altLang="ja-JP" dirty="0" smtClean="0"/>
              <a:t/>
            </a:r>
            <a:br>
              <a:rPr lang="en-US" altLang="ja-JP" dirty="0" smtClean="0"/>
            </a:br>
            <a:r>
              <a:rPr lang="ja-JP" altLang="en-US" dirty="0" smtClean="0"/>
              <a:t>通信</a:t>
            </a:r>
            <a:endParaRPr lang="en-US" altLang="ja-JP" dirty="0" smtClean="0"/>
          </a:p>
          <a:p>
            <a:r>
              <a:rPr kumimoji="1" lang="ja-JP" altLang="en-US" dirty="0"/>
              <a:t>どうするか？</a:t>
            </a:r>
            <a:endParaRPr kumimoji="1" lang="en-US" altLang="ja-JP" dirty="0" smtClean="0"/>
          </a:p>
        </p:txBody>
      </p:sp>
      <p:pic>
        <p:nvPicPr>
          <p:cNvPr id="9218" name="Picture 2"/>
          <p:cNvPicPr>
            <a:picLocks noChangeAspect="1" noChangeArrowheads="1"/>
          </p:cNvPicPr>
          <p:nvPr/>
        </p:nvPicPr>
        <p:blipFill>
          <a:blip r:embed="rId2" cstate="print"/>
          <a:srcRect/>
          <a:stretch>
            <a:fillRect/>
          </a:stretch>
        </p:blipFill>
        <p:spPr bwMode="auto">
          <a:xfrm>
            <a:off x="4427984" y="1628800"/>
            <a:ext cx="3888432" cy="497864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com1</a:t>
            </a:r>
            <a:r>
              <a:rPr lang="ja-JP" altLang="en-US" dirty="0" smtClean="0"/>
              <a:t>と</a:t>
            </a:r>
            <a:r>
              <a:rPr lang="en-US" altLang="ja-JP" dirty="0" smtClean="0"/>
              <a:t>com2</a:t>
            </a:r>
            <a:r>
              <a:rPr lang="ja-JP" altLang="en-US" dirty="0" smtClean="0"/>
              <a:t>の受け渡しをパイプバッファを介して行うようにする</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標準入出力のファイル記述子の番号を利用</a:t>
            </a:r>
            <a:endParaRPr kumimoji="1" lang="ja-JP"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a:t>
            </a:r>
            <a:r>
              <a:rPr kumimoji="1" lang="en-US" altLang="ja-JP" dirty="0" smtClean="0"/>
              <a:t>13-2</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課題の</a:t>
            </a:r>
            <a:r>
              <a:rPr lang="en-US" altLang="ja-JP" dirty="0" smtClean="0"/>
              <a:t>11‐1</a:t>
            </a:r>
            <a:r>
              <a:rPr lang="ja-JP" altLang="en-US" dirty="0" smtClean="0"/>
              <a:t>で作った簡易シェルを改良し，</a:t>
            </a:r>
            <a:r>
              <a:rPr lang="en-US" altLang="ja-JP" dirty="0" smtClean="0"/>
              <a:t/>
            </a:r>
            <a:br>
              <a:rPr lang="en-US" altLang="ja-JP" dirty="0" smtClean="0"/>
            </a:br>
            <a:r>
              <a:rPr lang="ja-JP" altLang="en-US" dirty="0" smtClean="0"/>
              <a:t>パイプを使えるようにしよう</a:t>
            </a:r>
            <a:endParaRPr lang="en-US" altLang="ja-JP" dirty="0" smtClean="0"/>
          </a:p>
          <a:p>
            <a:r>
              <a:rPr lang="ja-JP" altLang="en-US" dirty="0"/>
              <a:t>ただし使えるパイプ</a:t>
            </a:r>
            <a:r>
              <a:rPr lang="ja-JP" altLang="en-US" dirty="0" smtClean="0"/>
              <a:t>は</a:t>
            </a:r>
            <a:r>
              <a:rPr lang="en-US" altLang="ja-JP" dirty="0" smtClean="0"/>
              <a:t>1</a:t>
            </a:r>
            <a:r>
              <a:rPr lang="ja-JP" altLang="en-US" dirty="0" err="1"/>
              <a:t>つだけで</a:t>
            </a:r>
            <a:r>
              <a:rPr lang="ja-JP" altLang="en-US" dirty="0"/>
              <a:t>よい</a:t>
            </a:r>
            <a:endParaRPr lang="en-US" altLang="ja-JP"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プロセス間通信とは</a:t>
            </a:r>
            <a:endParaRPr kumimoji="1" lang="ja-JP" altLang="en-US" dirty="0"/>
          </a:p>
        </p:txBody>
      </p:sp>
      <p:sp>
        <p:nvSpPr>
          <p:cNvPr id="3" name="コンテンツ プレースホルダ 2"/>
          <p:cNvSpPr>
            <a:spLocks noGrp="1"/>
          </p:cNvSpPr>
          <p:nvPr>
            <p:ph idx="1"/>
          </p:nvPr>
        </p:nvSpPr>
        <p:spPr/>
        <p:txBody>
          <a:bodyPr>
            <a:normAutofit lnSpcReduction="10000"/>
          </a:bodyPr>
          <a:lstStyle/>
          <a:p>
            <a:r>
              <a:rPr kumimoji="1" lang="ja-JP" altLang="en-US" dirty="0" smtClean="0"/>
              <a:t>各プロセスは独立して動作するもの</a:t>
            </a:r>
            <a:endParaRPr kumimoji="1" lang="en-US" altLang="ja-JP" dirty="0" smtClean="0"/>
          </a:p>
          <a:p>
            <a:r>
              <a:rPr lang="ja-JP" altLang="en-US" dirty="0"/>
              <a:t>メモリのアドレス空間も</a:t>
            </a:r>
            <a:r>
              <a:rPr lang="ja-JP" altLang="en-US" dirty="0" smtClean="0"/>
              <a:t>独立</a:t>
            </a:r>
            <a:endParaRPr lang="en-US" altLang="ja-JP" dirty="0" smtClean="0"/>
          </a:p>
          <a:p>
            <a:r>
              <a:rPr kumimoji="1" lang="ja-JP" altLang="en-US" dirty="0"/>
              <a:t>そのままで</a:t>
            </a:r>
            <a:r>
              <a:rPr kumimoji="1" lang="ja-JP" altLang="en-US" dirty="0" smtClean="0"/>
              <a:t>はデータの共有はできないため、プロセス間の通信方法がいくつか提供されている</a:t>
            </a:r>
            <a:endParaRPr kumimoji="1" lang="en-US" altLang="ja-JP" dirty="0" smtClean="0"/>
          </a:p>
          <a:p>
            <a:pPr lvl="1"/>
            <a:r>
              <a:rPr lang="ja-JP" altLang="en-US" dirty="0" smtClean="0">
                <a:solidFill>
                  <a:srgbClr val="FF0000"/>
                </a:solidFill>
              </a:rPr>
              <a:t>パイプ</a:t>
            </a:r>
            <a:endParaRPr lang="en-US" altLang="ja-JP" dirty="0" smtClean="0">
              <a:solidFill>
                <a:srgbClr val="FF0000"/>
              </a:solidFill>
            </a:endParaRPr>
          </a:p>
          <a:p>
            <a:pPr lvl="1"/>
            <a:r>
              <a:rPr kumimoji="1" lang="ja-JP" altLang="en-US" dirty="0">
                <a:solidFill>
                  <a:srgbClr val="FF0000"/>
                </a:solidFill>
              </a:rPr>
              <a:t>共有</a:t>
            </a:r>
            <a:r>
              <a:rPr kumimoji="1" lang="ja-JP" altLang="en-US" dirty="0" smtClean="0">
                <a:solidFill>
                  <a:srgbClr val="FF0000"/>
                </a:solidFill>
              </a:rPr>
              <a:t>メモリ</a:t>
            </a:r>
            <a:endParaRPr kumimoji="1" lang="en-US" altLang="ja-JP" dirty="0" smtClean="0">
              <a:solidFill>
                <a:srgbClr val="FF0000"/>
              </a:solidFill>
            </a:endParaRPr>
          </a:p>
          <a:p>
            <a:pPr lvl="1"/>
            <a:r>
              <a:rPr lang="ja-JP" altLang="en-US" dirty="0" smtClean="0"/>
              <a:t>シグナル</a:t>
            </a:r>
            <a:endParaRPr lang="en-US" altLang="ja-JP" dirty="0" smtClean="0"/>
          </a:p>
          <a:p>
            <a:pPr lvl="1"/>
            <a:r>
              <a:rPr kumimoji="1" lang="ja-JP" altLang="en-US" dirty="0" smtClean="0"/>
              <a:t>メッセージキュー</a:t>
            </a:r>
            <a:endParaRPr kumimoji="1" lang="en-US" altLang="ja-JP"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パイプとは</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基本的には親プロセスと子プロセスの間での通信手段</a:t>
            </a:r>
            <a:endParaRPr kumimoji="1" lang="en-US" altLang="ja-JP" dirty="0" smtClean="0"/>
          </a:p>
          <a:p>
            <a:r>
              <a:rPr lang="ja-JP" altLang="en-US" dirty="0"/>
              <a:t>パイプバッファを</a:t>
            </a:r>
            <a:r>
              <a:rPr lang="ja-JP" altLang="en-US" dirty="0" smtClean="0"/>
              <a:t>通して通信を行う</a:t>
            </a:r>
            <a:endParaRPr kumimoji="1" lang="ja-JP" altLang="en-US" dirty="0"/>
          </a:p>
        </p:txBody>
      </p:sp>
      <p:sp>
        <p:nvSpPr>
          <p:cNvPr id="5" name="正方形/長方形 4"/>
          <p:cNvSpPr/>
          <p:nvPr/>
        </p:nvSpPr>
        <p:spPr>
          <a:xfrm>
            <a:off x="1979712" y="4653136"/>
            <a:ext cx="1224136" cy="18722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907704" y="4005064"/>
            <a:ext cx="1327608" cy="584775"/>
          </a:xfrm>
          <a:prstGeom prst="rect">
            <a:avLst/>
          </a:prstGeom>
          <a:noFill/>
        </p:spPr>
        <p:txBody>
          <a:bodyPr wrap="none" rtlCol="0">
            <a:spAutoFit/>
          </a:bodyPr>
          <a:lstStyle/>
          <a:p>
            <a:r>
              <a:rPr lang="ja-JP" altLang="en-US" sz="1600" dirty="0" smtClean="0"/>
              <a:t>親</a:t>
            </a:r>
            <a:r>
              <a:rPr lang="ja-JP" altLang="en-US" sz="1600" dirty="0" smtClean="0"/>
              <a:t>プロセスの</a:t>
            </a:r>
            <a:endParaRPr lang="en-US" altLang="ja-JP" sz="1600" dirty="0" smtClean="0"/>
          </a:p>
          <a:p>
            <a:r>
              <a:rPr kumimoji="1" lang="ja-JP" altLang="en-US" sz="1600" dirty="0" smtClean="0"/>
              <a:t>アドレス</a:t>
            </a:r>
            <a:r>
              <a:rPr kumimoji="1" lang="ja-JP" altLang="en-US" sz="1600" dirty="0" smtClean="0"/>
              <a:t>空間</a:t>
            </a:r>
            <a:endParaRPr kumimoji="1" lang="ja-JP" altLang="en-US" sz="1600" dirty="0"/>
          </a:p>
        </p:txBody>
      </p:sp>
      <p:grpSp>
        <p:nvGrpSpPr>
          <p:cNvPr id="26" name="グループ化 25"/>
          <p:cNvGrpSpPr/>
          <p:nvPr/>
        </p:nvGrpSpPr>
        <p:grpSpPr>
          <a:xfrm>
            <a:off x="2267744" y="4509120"/>
            <a:ext cx="3168352" cy="1728192"/>
            <a:chOff x="2267744" y="4509120"/>
            <a:chExt cx="3168352" cy="1728192"/>
          </a:xfrm>
        </p:grpSpPr>
        <p:sp>
          <p:nvSpPr>
            <p:cNvPr id="7" name="テキスト ボックス 6"/>
            <p:cNvSpPr txBox="1"/>
            <p:nvPr/>
          </p:nvSpPr>
          <p:spPr>
            <a:xfrm>
              <a:off x="2267744" y="5085184"/>
              <a:ext cx="629147" cy="369332"/>
            </a:xfrm>
            <a:prstGeom prst="rect">
              <a:avLst/>
            </a:prstGeom>
            <a:noFill/>
          </p:spPr>
          <p:txBody>
            <a:bodyPr wrap="none" rtlCol="0">
              <a:spAutoFit/>
            </a:bodyPr>
            <a:lstStyle/>
            <a:p>
              <a:r>
                <a:rPr kumimoji="1" lang="en-US" altLang="ja-JP" dirty="0" err="1" smtClean="0"/>
                <a:t>fd</a:t>
              </a:r>
              <a:r>
                <a:rPr kumimoji="1" lang="en-US" altLang="ja-JP" dirty="0" smtClean="0"/>
                <a:t>[0]</a:t>
              </a:r>
              <a:endParaRPr kumimoji="1" lang="ja-JP" altLang="en-US" dirty="0"/>
            </a:p>
          </p:txBody>
        </p:sp>
        <p:sp>
          <p:nvSpPr>
            <p:cNvPr id="8" name="テキスト ボックス 7"/>
            <p:cNvSpPr txBox="1"/>
            <p:nvPr/>
          </p:nvSpPr>
          <p:spPr>
            <a:xfrm>
              <a:off x="2267744" y="5579948"/>
              <a:ext cx="629147" cy="369332"/>
            </a:xfrm>
            <a:prstGeom prst="rect">
              <a:avLst/>
            </a:prstGeom>
            <a:noFill/>
          </p:spPr>
          <p:txBody>
            <a:bodyPr wrap="none" rtlCol="0">
              <a:spAutoFit/>
            </a:bodyPr>
            <a:lstStyle/>
            <a:p>
              <a:r>
                <a:rPr kumimoji="1" lang="en-US" altLang="ja-JP" dirty="0" err="1" smtClean="0"/>
                <a:t>fd</a:t>
              </a:r>
              <a:r>
                <a:rPr kumimoji="1" lang="en-US" altLang="ja-JP" dirty="0" smtClean="0"/>
                <a:t>[1]</a:t>
              </a:r>
              <a:endParaRPr kumimoji="1" lang="ja-JP" altLang="en-US" dirty="0"/>
            </a:p>
          </p:txBody>
        </p:sp>
        <p:sp>
          <p:nvSpPr>
            <p:cNvPr id="9" name="角丸四角形 8"/>
            <p:cNvSpPr/>
            <p:nvPr/>
          </p:nvSpPr>
          <p:spPr>
            <a:xfrm>
              <a:off x="3779912" y="4941168"/>
              <a:ext cx="1656184" cy="1296144"/>
            </a:xfrm>
            <a:prstGeom prst="roundRect">
              <a:avLst>
                <a:gd name="adj" fmla="val 1025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3874704" y="4509120"/>
              <a:ext cx="1417376" cy="338554"/>
            </a:xfrm>
            <a:prstGeom prst="rect">
              <a:avLst/>
            </a:prstGeom>
            <a:noFill/>
          </p:spPr>
          <p:txBody>
            <a:bodyPr wrap="none" rtlCol="0">
              <a:spAutoFit/>
            </a:bodyPr>
            <a:lstStyle/>
            <a:p>
              <a:r>
                <a:rPr lang="ja-JP" altLang="en-US" sz="1600" dirty="0" smtClean="0"/>
                <a:t>パイプバッファ</a:t>
              </a:r>
              <a:endParaRPr kumimoji="1" lang="ja-JP" altLang="en-US" sz="1600" dirty="0"/>
            </a:p>
          </p:txBody>
        </p:sp>
        <p:cxnSp>
          <p:nvCxnSpPr>
            <p:cNvPr id="11" name="直線矢印コネクタ 10"/>
            <p:cNvCxnSpPr>
              <a:stCxn id="7" idx="3"/>
            </p:cNvCxnSpPr>
            <p:nvPr/>
          </p:nvCxnSpPr>
          <p:spPr>
            <a:xfrm>
              <a:off x="2896891" y="5269850"/>
              <a:ext cx="856126" cy="17039"/>
            </a:xfrm>
            <a:prstGeom prst="straightConnector1">
              <a:avLst/>
            </a:prstGeom>
            <a:ln w="28575">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a:stCxn id="8" idx="3"/>
            </p:cNvCxnSpPr>
            <p:nvPr/>
          </p:nvCxnSpPr>
          <p:spPr>
            <a:xfrm flipV="1">
              <a:off x="2896891" y="5757943"/>
              <a:ext cx="874598" cy="6671"/>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3203848" y="5013176"/>
              <a:ext cx="561885" cy="338554"/>
            </a:xfrm>
            <a:prstGeom prst="rect">
              <a:avLst/>
            </a:prstGeom>
            <a:noFill/>
          </p:spPr>
          <p:txBody>
            <a:bodyPr wrap="none" rtlCol="0">
              <a:spAutoFit/>
            </a:bodyPr>
            <a:lstStyle/>
            <a:p>
              <a:r>
                <a:rPr kumimoji="1" lang="en-US" altLang="ja-JP" sz="1600" dirty="0" smtClean="0"/>
                <a:t>read</a:t>
              </a:r>
              <a:endParaRPr kumimoji="1" lang="ja-JP" altLang="en-US" sz="1600" dirty="0"/>
            </a:p>
          </p:txBody>
        </p:sp>
        <p:sp>
          <p:nvSpPr>
            <p:cNvPr id="14" name="テキスト ボックス 13"/>
            <p:cNvSpPr txBox="1"/>
            <p:nvPr/>
          </p:nvSpPr>
          <p:spPr>
            <a:xfrm>
              <a:off x="3159806" y="5466710"/>
              <a:ext cx="620106" cy="338554"/>
            </a:xfrm>
            <a:prstGeom prst="rect">
              <a:avLst/>
            </a:prstGeom>
            <a:noFill/>
          </p:spPr>
          <p:txBody>
            <a:bodyPr wrap="none" rtlCol="0">
              <a:spAutoFit/>
            </a:bodyPr>
            <a:lstStyle/>
            <a:p>
              <a:r>
                <a:rPr kumimoji="1" lang="en-US" altLang="ja-JP" sz="1600" dirty="0" smtClean="0"/>
                <a:t>write</a:t>
              </a:r>
              <a:endParaRPr kumimoji="1" lang="ja-JP" altLang="en-US" sz="1600" dirty="0"/>
            </a:p>
          </p:txBody>
        </p:sp>
      </p:grpSp>
      <p:grpSp>
        <p:nvGrpSpPr>
          <p:cNvPr id="25" name="グループ化 24"/>
          <p:cNvGrpSpPr/>
          <p:nvPr/>
        </p:nvGrpSpPr>
        <p:grpSpPr>
          <a:xfrm>
            <a:off x="2572302" y="3356992"/>
            <a:ext cx="4623450" cy="3168352"/>
            <a:chOff x="2572302" y="3356992"/>
            <a:chExt cx="4623450" cy="3168352"/>
          </a:xfrm>
        </p:grpSpPr>
        <p:sp>
          <p:nvSpPr>
            <p:cNvPr id="15" name="正方形/長方形 14"/>
            <p:cNvSpPr/>
            <p:nvPr/>
          </p:nvSpPr>
          <p:spPr>
            <a:xfrm>
              <a:off x="5940152" y="4653136"/>
              <a:ext cx="1224136" cy="18722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5868144" y="4005064"/>
              <a:ext cx="1327608" cy="584775"/>
            </a:xfrm>
            <a:prstGeom prst="rect">
              <a:avLst/>
            </a:prstGeom>
            <a:noFill/>
          </p:spPr>
          <p:txBody>
            <a:bodyPr wrap="none" rtlCol="0">
              <a:spAutoFit/>
            </a:bodyPr>
            <a:lstStyle/>
            <a:p>
              <a:r>
                <a:rPr lang="ja-JP" altLang="en-US" sz="1600" dirty="0" smtClean="0"/>
                <a:t>子プロセスの</a:t>
              </a:r>
              <a:endParaRPr lang="en-US" altLang="ja-JP" sz="1600" dirty="0" smtClean="0"/>
            </a:p>
            <a:p>
              <a:r>
                <a:rPr kumimoji="1" lang="ja-JP" altLang="en-US" sz="1600" dirty="0" smtClean="0"/>
                <a:t>アドレス</a:t>
              </a:r>
              <a:r>
                <a:rPr kumimoji="1" lang="ja-JP" altLang="en-US" sz="1600" dirty="0" smtClean="0"/>
                <a:t>空間</a:t>
              </a:r>
              <a:endParaRPr kumimoji="1" lang="ja-JP" altLang="en-US" sz="1600" dirty="0"/>
            </a:p>
          </p:txBody>
        </p:sp>
        <p:sp>
          <p:nvSpPr>
            <p:cNvPr id="17" name="テキスト ボックス 16"/>
            <p:cNvSpPr txBox="1"/>
            <p:nvPr/>
          </p:nvSpPr>
          <p:spPr>
            <a:xfrm>
              <a:off x="6228184" y="5085184"/>
              <a:ext cx="629147" cy="369332"/>
            </a:xfrm>
            <a:prstGeom prst="rect">
              <a:avLst/>
            </a:prstGeom>
            <a:noFill/>
          </p:spPr>
          <p:txBody>
            <a:bodyPr wrap="none" rtlCol="0">
              <a:spAutoFit/>
            </a:bodyPr>
            <a:lstStyle/>
            <a:p>
              <a:r>
                <a:rPr kumimoji="1" lang="en-US" altLang="ja-JP" dirty="0" err="1" smtClean="0"/>
                <a:t>fd</a:t>
              </a:r>
              <a:r>
                <a:rPr kumimoji="1" lang="en-US" altLang="ja-JP" dirty="0" smtClean="0"/>
                <a:t>[0]</a:t>
              </a:r>
              <a:endParaRPr kumimoji="1" lang="ja-JP" altLang="en-US" dirty="0"/>
            </a:p>
          </p:txBody>
        </p:sp>
        <p:sp>
          <p:nvSpPr>
            <p:cNvPr id="18" name="テキスト ボックス 17"/>
            <p:cNvSpPr txBox="1"/>
            <p:nvPr/>
          </p:nvSpPr>
          <p:spPr>
            <a:xfrm>
              <a:off x="6228184" y="5579948"/>
              <a:ext cx="629147" cy="369332"/>
            </a:xfrm>
            <a:prstGeom prst="rect">
              <a:avLst/>
            </a:prstGeom>
            <a:noFill/>
          </p:spPr>
          <p:txBody>
            <a:bodyPr wrap="none" rtlCol="0">
              <a:spAutoFit/>
            </a:bodyPr>
            <a:lstStyle/>
            <a:p>
              <a:r>
                <a:rPr kumimoji="1" lang="en-US" altLang="ja-JP" dirty="0" err="1" smtClean="0"/>
                <a:t>fd</a:t>
              </a:r>
              <a:r>
                <a:rPr kumimoji="1" lang="en-US" altLang="ja-JP" dirty="0" smtClean="0"/>
                <a:t>[1]</a:t>
              </a:r>
              <a:endParaRPr kumimoji="1" lang="ja-JP" altLang="en-US" dirty="0"/>
            </a:p>
          </p:txBody>
        </p:sp>
        <p:cxnSp>
          <p:nvCxnSpPr>
            <p:cNvPr id="19" name="直線矢印コネクタ 18"/>
            <p:cNvCxnSpPr/>
            <p:nvPr/>
          </p:nvCxnSpPr>
          <p:spPr>
            <a:xfrm>
              <a:off x="5417171" y="5269850"/>
              <a:ext cx="856126" cy="17039"/>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flipV="1">
              <a:off x="5417171" y="5757943"/>
              <a:ext cx="874598" cy="6671"/>
            </a:xfrm>
            <a:prstGeom prst="straightConnector1">
              <a:avLst/>
            </a:prstGeom>
            <a:ln w="28575">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5436096" y="4962654"/>
              <a:ext cx="561885" cy="338554"/>
            </a:xfrm>
            <a:prstGeom prst="rect">
              <a:avLst/>
            </a:prstGeom>
            <a:noFill/>
          </p:spPr>
          <p:txBody>
            <a:bodyPr wrap="none" rtlCol="0">
              <a:spAutoFit/>
            </a:bodyPr>
            <a:lstStyle/>
            <a:p>
              <a:r>
                <a:rPr kumimoji="1" lang="en-US" altLang="ja-JP" sz="1600" dirty="0" smtClean="0"/>
                <a:t>read</a:t>
              </a:r>
              <a:endParaRPr kumimoji="1" lang="ja-JP" altLang="en-US" sz="1600" dirty="0"/>
            </a:p>
          </p:txBody>
        </p:sp>
        <p:sp>
          <p:nvSpPr>
            <p:cNvPr id="22" name="テキスト ボックス 21"/>
            <p:cNvSpPr txBox="1"/>
            <p:nvPr/>
          </p:nvSpPr>
          <p:spPr>
            <a:xfrm>
              <a:off x="5436096" y="5445224"/>
              <a:ext cx="620106" cy="338554"/>
            </a:xfrm>
            <a:prstGeom prst="rect">
              <a:avLst/>
            </a:prstGeom>
            <a:noFill/>
          </p:spPr>
          <p:txBody>
            <a:bodyPr wrap="none" rtlCol="0">
              <a:spAutoFit/>
            </a:bodyPr>
            <a:lstStyle/>
            <a:p>
              <a:r>
                <a:rPr kumimoji="1" lang="en-US" altLang="ja-JP" sz="1600" dirty="0" smtClean="0"/>
                <a:t>write</a:t>
              </a:r>
              <a:endParaRPr kumimoji="1" lang="ja-JP" altLang="en-US" sz="1600" dirty="0"/>
            </a:p>
          </p:txBody>
        </p:sp>
        <p:cxnSp>
          <p:nvCxnSpPr>
            <p:cNvPr id="23" name="カギ線コネクタ 22"/>
            <p:cNvCxnSpPr>
              <a:stCxn id="6" idx="0"/>
              <a:endCxn id="16" idx="0"/>
            </p:cNvCxnSpPr>
            <p:nvPr/>
          </p:nvCxnSpPr>
          <p:spPr>
            <a:xfrm rot="5400000" flipH="1" flipV="1">
              <a:off x="4551728" y="2024844"/>
              <a:ext cx="1588" cy="3960440"/>
            </a:xfrm>
            <a:prstGeom prst="bentConnector3">
              <a:avLst>
                <a:gd name="adj1" fmla="val 18466882"/>
              </a:avLst>
            </a:prstGeom>
            <a:ln w="762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3707904" y="3356992"/>
              <a:ext cx="1944216" cy="400110"/>
            </a:xfrm>
            <a:prstGeom prst="rect">
              <a:avLst/>
            </a:prstGeom>
            <a:noFill/>
          </p:spPr>
          <p:txBody>
            <a:bodyPr wrap="square" rtlCol="0">
              <a:spAutoFit/>
            </a:bodyPr>
            <a:lstStyle/>
            <a:p>
              <a:pPr algn="ctr"/>
              <a:r>
                <a:rPr kumimoji="1" lang="en-US" altLang="ja-JP" sz="2000" dirty="0" smtClean="0"/>
                <a:t>fork</a:t>
              </a:r>
              <a:r>
                <a:rPr kumimoji="1" lang="ja-JP" altLang="en-US" sz="2000" dirty="0" smtClean="0"/>
                <a:t>で複製</a:t>
              </a:r>
              <a:endParaRPr kumimoji="1" lang="ja-JP" altLang="en-US" sz="20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dissolv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dissolve">
                                      <p:cBhvr>
                                        <p:cTn id="1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418058"/>
          </a:xfrm>
        </p:spPr>
        <p:txBody>
          <a:bodyPr>
            <a:normAutofit fontScale="90000"/>
          </a:bodyPr>
          <a:lstStyle/>
          <a:p>
            <a:r>
              <a:rPr lang="en-US" altLang="ja-JP" dirty="0" smtClean="0"/>
              <a:t>comm1.c</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2050" name="Picture 2"/>
          <p:cNvPicPr>
            <a:picLocks noChangeAspect="1" noChangeArrowheads="1"/>
          </p:cNvPicPr>
          <p:nvPr/>
        </p:nvPicPr>
        <p:blipFill>
          <a:blip r:embed="rId2" cstate="print"/>
          <a:srcRect/>
          <a:stretch>
            <a:fillRect/>
          </a:stretch>
        </p:blipFill>
        <p:spPr bwMode="auto">
          <a:xfrm>
            <a:off x="179512" y="2132856"/>
            <a:ext cx="4429125" cy="380047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4499992" y="2492896"/>
            <a:ext cx="4429125"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comm1.c</a:t>
            </a:r>
            <a:r>
              <a:rPr kumimoji="1" lang="ja-JP" altLang="en-US" dirty="0" err="1" smtClean="0"/>
              <a:t>での</a:t>
            </a:r>
            <a:r>
              <a:rPr kumimoji="1" lang="ja-JP" altLang="en-US" dirty="0" smtClean="0"/>
              <a:t>通信の流れ</a:t>
            </a:r>
            <a:endParaRPr kumimoji="1" lang="ja-JP" altLang="en-US" dirty="0"/>
          </a:p>
        </p:txBody>
      </p:sp>
      <p:sp>
        <p:nvSpPr>
          <p:cNvPr id="3" name="コンテンツ プレースホルダ 2"/>
          <p:cNvSpPr>
            <a:spLocks noGrp="1"/>
          </p:cNvSpPr>
          <p:nvPr>
            <p:ph idx="1"/>
          </p:nvPr>
        </p:nvSpPr>
        <p:spPr>
          <a:xfrm>
            <a:off x="457200" y="4293096"/>
            <a:ext cx="8229600" cy="1833067"/>
          </a:xfrm>
        </p:spPr>
        <p:txBody>
          <a:bodyPr/>
          <a:lstStyle/>
          <a:p>
            <a:r>
              <a:rPr lang="ja-JP" altLang="en-US" dirty="0"/>
              <a:t>実行例</a:t>
            </a:r>
            <a:endParaRPr kumimoji="1" lang="ja-JP" altLang="en-US" dirty="0"/>
          </a:p>
        </p:txBody>
      </p:sp>
      <p:sp>
        <p:nvSpPr>
          <p:cNvPr id="4" name="正方形/長方形 3"/>
          <p:cNvSpPr/>
          <p:nvPr/>
        </p:nvSpPr>
        <p:spPr>
          <a:xfrm>
            <a:off x="1763688" y="2060848"/>
            <a:ext cx="1368152" cy="18722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p:cNvSpPr txBox="1"/>
          <p:nvPr/>
        </p:nvSpPr>
        <p:spPr>
          <a:xfrm>
            <a:off x="1835696" y="1412776"/>
            <a:ext cx="1327608" cy="584775"/>
          </a:xfrm>
          <a:prstGeom prst="rect">
            <a:avLst/>
          </a:prstGeom>
          <a:noFill/>
        </p:spPr>
        <p:txBody>
          <a:bodyPr wrap="none" rtlCol="0">
            <a:spAutoFit/>
          </a:bodyPr>
          <a:lstStyle/>
          <a:p>
            <a:r>
              <a:rPr lang="ja-JP" altLang="en-US" sz="1600" dirty="0" smtClean="0"/>
              <a:t>親</a:t>
            </a:r>
            <a:r>
              <a:rPr lang="ja-JP" altLang="en-US" sz="1600" dirty="0" smtClean="0"/>
              <a:t>プロセスの</a:t>
            </a:r>
            <a:endParaRPr lang="en-US" altLang="ja-JP" sz="1600" dirty="0" smtClean="0"/>
          </a:p>
          <a:p>
            <a:r>
              <a:rPr kumimoji="1" lang="ja-JP" altLang="en-US" sz="1600" dirty="0" smtClean="0"/>
              <a:t>アドレス</a:t>
            </a:r>
            <a:r>
              <a:rPr kumimoji="1" lang="ja-JP" altLang="en-US" sz="1600" dirty="0" smtClean="0"/>
              <a:t>空間</a:t>
            </a:r>
            <a:endParaRPr kumimoji="1" lang="ja-JP" altLang="en-US" sz="1600" dirty="0"/>
          </a:p>
        </p:txBody>
      </p:sp>
      <p:sp>
        <p:nvSpPr>
          <p:cNvPr id="6" name="テキスト ボックス 5"/>
          <p:cNvSpPr txBox="1"/>
          <p:nvPr/>
        </p:nvSpPr>
        <p:spPr>
          <a:xfrm>
            <a:off x="2195736" y="2492896"/>
            <a:ext cx="629147" cy="369332"/>
          </a:xfrm>
          <a:prstGeom prst="rect">
            <a:avLst/>
          </a:prstGeom>
          <a:noFill/>
        </p:spPr>
        <p:txBody>
          <a:bodyPr wrap="none" rtlCol="0">
            <a:spAutoFit/>
          </a:bodyPr>
          <a:lstStyle/>
          <a:p>
            <a:r>
              <a:rPr kumimoji="1" lang="en-US" altLang="ja-JP" dirty="0" err="1" smtClean="0"/>
              <a:t>fd</a:t>
            </a:r>
            <a:r>
              <a:rPr kumimoji="1" lang="en-US" altLang="ja-JP" dirty="0" smtClean="0"/>
              <a:t>[0]</a:t>
            </a:r>
            <a:endParaRPr kumimoji="1" lang="ja-JP" altLang="en-US" dirty="0"/>
          </a:p>
        </p:txBody>
      </p:sp>
      <p:sp>
        <p:nvSpPr>
          <p:cNvPr id="7" name="テキスト ボックス 6"/>
          <p:cNvSpPr txBox="1"/>
          <p:nvPr/>
        </p:nvSpPr>
        <p:spPr>
          <a:xfrm>
            <a:off x="2195736" y="2987660"/>
            <a:ext cx="629147" cy="369332"/>
          </a:xfrm>
          <a:prstGeom prst="rect">
            <a:avLst/>
          </a:prstGeom>
          <a:noFill/>
        </p:spPr>
        <p:txBody>
          <a:bodyPr wrap="none" rtlCol="0">
            <a:spAutoFit/>
          </a:bodyPr>
          <a:lstStyle/>
          <a:p>
            <a:r>
              <a:rPr kumimoji="1" lang="en-US" altLang="ja-JP" dirty="0" err="1" smtClean="0"/>
              <a:t>fd</a:t>
            </a:r>
            <a:r>
              <a:rPr kumimoji="1" lang="en-US" altLang="ja-JP" dirty="0" smtClean="0"/>
              <a:t>[1]</a:t>
            </a:r>
            <a:endParaRPr kumimoji="1" lang="ja-JP" altLang="en-US" dirty="0"/>
          </a:p>
        </p:txBody>
      </p:sp>
      <p:sp>
        <p:nvSpPr>
          <p:cNvPr id="8" name="角丸四角形 7"/>
          <p:cNvSpPr/>
          <p:nvPr/>
        </p:nvSpPr>
        <p:spPr>
          <a:xfrm>
            <a:off x="3707904" y="2348880"/>
            <a:ext cx="1656184" cy="1296144"/>
          </a:xfrm>
          <a:prstGeom prst="roundRect">
            <a:avLst>
              <a:gd name="adj" fmla="val 1025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3802696" y="1916832"/>
            <a:ext cx="1417376" cy="338554"/>
          </a:xfrm>
          <a:prstGeom prst="rect">
            <a:avLst/>
          </a:prstGeom>
          <a:noFill/>
        </p:spPr>
        <p:txBody>
          <a:bodyPr wrap="none" rtlCol="0">
            <a:spAutoFit/>
          </a:bodyPr>
          <a:lstStyle/>
          <a:p>
            <a:r>
              <a:rPr lang="ja-JP" altLang="en-US" sz="1600" dirty="0" smtClean="0"/>
              <a:t>パイプバッファ</a:t>
            </a:r>
            <a:endParaRPr kumimoji="1" lang="ja-JP" altLang="en-US" sz="1600" dirty="0"/>
          </a:p>
        </p:txBody>
      </p:sp>
      <p:cxnSp>
        <p:nvCxnSpPr>
          <p:cNvPr id="10" name="直線矢印コネクタ 9"/>
          <p:cNvCxnSpPr>
            <a:stCxn id="6" idx="3"/>
          </p:cNvCxnSpPr>
          <p:nvPr/>
        </p:nvCxnSpPr>
        <p:spPr>
          <a:xfrm>
            <a:off x="2824883" y="2677562"/>
            <a:ext cx="856126" cy="17039"/>
          </a:xfrm>
          <a:prstGeom prst="straightConnector1">
            <a:avLst/>
          </a:prstGeom>
          <a:ln w="28575">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a:stCxn id="7" idx="3"/>
          </p:cNvCxnSpPr>
          <p:nvPr/>
        </p:nvCxnSpPr>
        <p:spPr>
          <a:xfrm flipV="1">
            <a:off x="2824883" y="3165655"/>
            <a:ext cx="874598" cy="6671"/>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3131840" y="2420888"/>
            <a:ext cx="561885" cy="338554"/>
          </a:xfrm>
          <a:prstGeom prst="rect">
            <a:avLst/>
          </a:prstGeom>
          <a:noFill/>
        </p:spPr>
        <p:txBody>
          <a:bodyPr wrap="none" rtlCol="0">
            <a:spAutoFit/>
          </a:bodyPr>
          <a:lstStyle/>
          <a:p>
            <a:r>
              <a:rPr kumimoji="1" lang="en-US" altLang="ja-JP" sz="1600" dirty="0" smtClean="0"/>
              <a:t>read</a:t>
            </a:r>
            <a:endParaRPr kumimoji="1" lang="ja-JP" altLang="en-US" sz="1600" dirty="0"/>
          </a:p>
        </p:txBody>
      </p:sp>
      <p:sp>
        <p:nvSpPr>
          <p:cNvPr id="13" name="テキスト ボックス 12"/>
          <p:cNvSpPr txBox="1"/>
          <p:nvPr/>
        </p:nvSpPr>
        <p:spPr>
          <a:xfrm>
            <a:off x="3087798" y="2874422"/>
            <a:ext cx="620106" cy="338554"/>
          </a:xfrm>
          <a:prstGeom prst="rect">
            <a:avLst/>
          </a:prstGeom>
          <a:noFill/>
        </p:spPr>
        <p:txBody>
          <a:bodyPr wrap="none" rtlCol="0">
            <a:spAutoFit/>
          </a:bodyPr>
          <a:lstStyle/>
          <a:p>
            <a:r>
              <a:rPr kumimoji="1" lang="en-US" altLang="ja-JP" sz="1600" dirty="0" smtClean="0"/>
              <a:t>write</a:t>
            </a:r>
            <a:endParaRPr kumimoji="1" lang="ja-JP" altLang="en-US" sz="1600" dirty="0"/>
          </a:p>
        </p:txBody>
      </p:sp>
      <p:sp>
        <p:nvSpPr>
          <p:cNvPr id="14" name="正方形/長方形 13"/>
          <p:cNvSpPr/>
          <p:nvPr/>
        </p:nvSpPr>
        <p:spPr>
          <a:xfrm>
            <a:off x="5868144" y="2060848"/>
            <a:ext cx="1224136" cy="18722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5796136" y="1412776"/>
            <a:ext cx="1327608" cy="584775"/>
          </a:xfrm>
          <a:prstGeom prst="rect">
            <a:avLst/>
          </a:prstGeom>
          <a:noFill/>
        </p:spPr>
        <p:txBody>
          <a:bodyPr wrap="none" rtlCol="0">
            <a:spAutoFit/>
          </a:bodyPr>
          <a:lstStyle/>
          <a:p>
            <a:r>
              <a:rPr lang="ja-JP" altLang="en-US" sz="1600" dirty="0" smtClean="0"/>
              <a:t>子プロセスの</a:t>
            </a:r>
            <a:endParaRPr lang="en-US" altLang="ja-JP" sz="1600" dirty="0" smtClean="0"/>
          </a:p>
          <a:p>
            <a:r>
              <a:rPr kumimoji="1" lang="ja-JP" altLang="en-US" sz="1600" dirty="0" smtClean="0"/>
              <a:t>アドレス</a:t>
            </a:r>
            <a:r>
              <a:rPr kumimoji="1" lang="ja-JP" altLang="en-US" sz="1600" dirty="0" smtClean="0"/>
              <a:t>空間</a:t>
            </a:r>
            <a:endParaRPr kumimoji="1" lang="ja-JP" altLang="en-US" sz="1600" dirty="0"/>
          </a:p>
        </p:txBody>
      </p:sp>
      <p:sp>
        <p:nvSpPr>
          <p:cNvPr id="16" name="テキスト ボックス 15"/>
          <p:cNvSpPr txBox="1"/>
          <p:nvPr/>
        </p:nvSpPr>
        <p:spPr>
          <a:xfrm>
            <a:off x="6156176" y="2492896"/>
            <a:ext cx="629147" cy="369332"/>
          </a:xfrm>
          <a:prstGeom prst="rect">
            <a:avLst/>
          </a:prstGeom>
          <a:noFill/>
        </p:spPr>
        <p:txBody>
          <a:bodyPr wrap="none" rtlCol="0">
            <a:spAutoFit/>
          </a:bodyPr>
          <a:lstStyle/>
          <a:p>
            <a:r>
              <a:rPr kumimoji="1" lang="en-US" altLang="ja-JP" dirty="0" err="1" smtClean="0"/>
              <a:t>fd</a:t>
            </a:r>
            <a:r>
              <a:rPr kumimoji="1" lang="en-US" altLang="ja-JP" dirty="0" smtClean="0"/>
              <a:t>[0]</a:t>
            </a:r>
            <a:endParaRPr kumimoji="1" lang="ja-JP" altLang="en-US" dirty="0"/>
          </a:p>
        </p:txBody>
      </p:sp>
      <p:sp>
        <p:nvSpPr>
          <p:cNvPr id="17" name="テキスト ボックス 16"/>
          <p:cNvSpPr txBox="1"/>
          <p:nvPr/>
        </p:nvSpPr>
        <p:spPr>
          <a:xfrm>
            <a:off x="6156176" y="2987660"/>
            <a:ext cx="629147" cy="369332"/>
          </a:xfrm>
          <a:prstGeom prst="rect">
            <a:avLst/>
          </a:prstGeom>
          <a:noFill/>
        </p:spPr>
        <p:txBody>
          <a:bodyPr wrap="none" rtlCol="0">
            <a:spAutoFit/>
          </a:bodyPr>
          <a:lstStyle/>
          <a:p>
            <a:r>
              <a:rPr kumimoji="1" lang="en-US" altLang="ja-JP" dirty="0" err="1" smtClean="0"/>
              <a:t>fd</a:t>
            </a:r>
            <a:r>
              <a:rPr kumimoji="1" lang="en-US" altLang="ja-JP" dirty="0" smtClean="0"/>
              <a:t>[1]</a:t>
            </a:r>
            <a:endParaRPr kumimoji="1" lang="ja-JP" altLang="en-US" dirty="0"/>
          </a:p>
        </p:txBody>
      </p:sp>
      <p:cxnSp>
        <p:nvCxnSpPr>
          <p:cNvPr id="18" name="直線矢印コネクタ 17"/>
          <p:cNvCxnSpPr/>
          <p:nvPr/>
        </p:nvCxnSpPr>
        <p:spPr>
          <a:xfrm>
            <a:off x="5345163" y="2677562"/>
            <a:ext cx="856126" cy="17039"/>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flipV="1">
            <a:off x="5345163" y="3165655"/>
            <a:ext cx="874598" cy="6671"/>
          </a:xfrm>
          <a:prstGeom prst="straightConnector1">
            <a:avLst/>
          </a:prstGeom>
          <a:ln w="28575">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5364088" y="2370366"/>
            <a:ext cx="561885" cy="338554"/>
          </a:xfrm>
          <a:prstGeom prst="rect">
            <a:avLst/>
          </a:prstGeom>
          <a:noFill/>
        </p:spPr>
        <p:txBody>
          <a:bodyPr wrap="none" rtlCol="0">
            <a:spAutoFit/>
          </a:bodyPr>
          <a:lstStyle/>
          <a:p>
            <a:r>
              <a:rPr kumimoji="1" lang="en-US" altLang="ja-JP" sz="1600" dirty="0" smtClean="0"/>
              <a:t>read</a:t>
            </a:r>
            <a:endParaRPr kumimoji="1" lang="ja-JP" altLang="en-US" sz="1600" dirty="0"/>
          </a:p>
        </p:txBody>
      </p:sp>
      <p:sp>
        <p:nvSpPr>
          <p:cNvPr id="21" name="テキスト ボックス 20"/>
          <p:cNvSpPr txBox="1"/>
          <p:nvPr/>
        </p:nvSpPr>
        <p:spPr>
          <a:xfrm>
            <a:off x="5364088" y="2852936"/>
            <a:ext cx="620106" cy="338554"/>
          </a:xfrm>
          <a:prstGeom prst="rect">
            <a:avLst/>
          </a:prstGeom>
          <a:noFill/>
        </p:spPr>
        <p:txBody>
          <a:bodyPr wrap="none" rtlCol="0">
            <a:spAutoFit/>
          </a:bodyPr>
          <a:lstStyle/>
          <a:p>
            <a:r>
              <a:rPr kumimoji="1" lang="en-US" altLang="ja-JP" sz="1600" dirty="0" smtClean="0"/>
              <a:t>write</a:t>
            </a:r>
            <a:endParaRPr kumimoji="1" lang="ja-JP" altLang="en-US" sz="1600" dirty="0"/>
          </a:p>
        </p:txBody>
      </p:sp>
      <p:sp>
        <p:nvSpPr>
          <p:cNvPr id="22" name="テキスト ボックス 21"/>
          <p:cNvSpPr txBox="1"/>
          <p:nvPr/>
        </p:nvSpPr>
        <p:spPr>
          <a:xfrm>
            <a:off x="4067944" y="2708920"/>
            <a:ext cx="914033" cy="369332"/>
          </a:xfrm>
          <a:prstGeom prst="rect">
            <a:avLst/>
          </a:prstGeom>
          <a:noFill/>
        </p:spPr>
        <p:txBody>
          <a:bodyPr wrap="none" rtlCol="0">
            <a:spAutoFit/>
          </a:bodyPr>
          <a:lstStyle/>
          <a:p>
            <a:r>
              <a:rPr kumimoji="1" lang="en-US" altLang="ja-JP" dirty="0" smtClean="0">
                <a:solidFill>
                  <a:srgbClr val="FF0000"/>
                </a:solidFill>
              </a:rPr>
              <a:t>“hello!”</a:t>
            </a:r>
            <a:endParaRPr kumimoji="1" lang="ja-JP" altLang="en-US" dirty="0">
              <a:solidFill>
                <a:srgbClr val="FF0000"/>
              </a:solidFill>
            </a:endParaRPr>
          </a:p>
        </p:txBody>
      </p:sp>
      <p:sp>
        <p:nvSpPr>
          <p:cNvPr id="23" name="テキスト ボックス 22"/>
          <p:cNvSpPr txBox="1"/>
          <p:nvPr/>
        </p:nvSpPr>
        <p:spPr>
          <a:xfrm>
            <a:off x="1803335" y="3378478"/>
            <a:ext cx="1328505" cy="338554"/>
          </a:xfrm>
          <a:prstGeom prst="rect">
            <a:avLst/>
          </a:prstGeom>
          <a:noFill/>
        </p:spPr>
        <p:txBody>
          <a:bodyPr wrap="none" rtlCol="0">
            <a:spAutoFit/>
          </a:bodyPr>
          <a:lstStyle/>
          <a:p>
            <a:r>
              <a:rPr kumimoji="1" lang="en-US" altLang="ja-JP" sz="1600" dirty="0" err="1" smtClean="0">
                <a:solidFill>
                  <a:srgbClr val="FF0000"/>
                </a:solidFill>
              </a:rPr>
              <a:t>str</a:t>
            </a:r>
            <a:r>
              <a:rPr kumimoji="1" lang="en-US" altLang="ja-JP" sz="1600" dirty="0" smtClean="0">
                <a:solidFill>
                  <a:srgbClr val="FF0000"/>
                </a:solidFill>
              </a:rPr>
              <a:t>[]</a:t>
            </a:r>
            <a:r>
              <a:rPr lang="en-US" altLang="ja-JP" sz="1600" dirty="0" smtClean="0">
                <a:solidFill>
                  <a:srgbClr val="FF0000"/>
                </a:solidFill>
              </a:rPr>
              <a:t> : </a:t>
            </a:r>
            <a:r>
              <a:rPr kumimoji="1" lang="en-US" altLang="ja-JP" sz="1600" dirty="0" smtClean="0">
                <a:solidFill>
                  <a:srgbClr val="FF0000"/>
                </a:solidFill>
              </a:rPr>
              <a:t>“hello!”</a:t>
            </a:r>
            <a:endParaRPr kumimoji="1" lang="ja-JP" altLang="en-US" sz="1600" dirty="0">
              <a:solidFill>
                <a:srgbClr val="FF0000"/>
              </a:solidFill>
            </a:endParaRPr>
          </a:p>
        </p:txBody>
      </p:sp>
      <p:sp>
        <p:nvSpPr>
          <p:cNvPr id="24" name="フリーフォーム 23"/>
          <p:cNvSpPr/>
          <p:nvPr/>
        </p:nvSpPr>
        <p:spPr>
          <a:xfrm>
            <a:off x="2501655" y="3005228"/>
            <a:ext cx="1779539" cy="406400"/>
          </a:xfrm>
          <a:custGeom>
            <a:avLst/>
            <a:gdLst>
              <a:gd name="connsiteX0" fmla="*/ 61576 w 1779539"/>
              <a:gd name="connsiteY0" fmla="*/ 406400 h 406400"/>
              <a:gd name="connsiteX1" fmla="*/ 172412 w 1779539"/>
              <a:gd name="connsiteY1" fmla="*/ 304800 h 406400"/>
              <a:gd name="connsiteX2" fmla="*/ 1096048 w 1779539"/>
              <a:gd name="connsiteY2" fmla="*/ 258618 h 406400"/>
              <a:gd name="connsiteX3" fmla="*/ 1465503 w 1779539"/>
              <a:gd name="connsiteY3" fmla="*/ 249381 h 406400"/>
              <a:gd name="connsiteX4" fmla="*/ 1779539 w 1779539"/>
              <a:gd name="connsiteY4" fmla="*/ 0 h 40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9539" h="406400">
                <a:moveTo>
                  <a:pt x="61576" y="406400"/>
                </a:moveTo>
                <a:cubicBezTo>
                  <a:pt x="30788" y="367915"/>
                  <a:pt x="0" y="329430"/>
                  <a:pt x="172412" y="304800"/>
                </a:cubicBezTo>
                <a:cubicBezTo>
                  <a:pt x="344824" y="280170"/>
                  <a:pt x="880533" y="267854"/>
                  <a:pt x="1096048" y="258618"/>
                </a:cubicBezTo>
                <a:cubicBezTo>
                  <a:pt x="1311563" y="249382"/>
                  <a:pt x="1351588" y="292484"/>
                  <a:pt x="1465503" y="249381"/>
                </a:cubicBezTo>
                <a:cubicBezTo>
                  <a:pt x="1579418" y="206278"/>
                  <a:pt x="1679478" y="103139"/>
                  <a:pt x="1779539" y="0"/>
                </a:cubicBezTo>
              </a:path>
            </a:pathLst>
          </a:cu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5" name="テキスト ボックス 24"/>
          <p:cNvSpPr txBox="1"/>
          <p:nvPr/>
        </p:nvSpPr>
        <p:spPr>
          <a:xfrm>
            <a:off x="2123728" y="3697868"/>
            <a:ext cx="1152128" cy="523220"/>
          </a:xfrm>
          <a:prstGeom prst="rect">
            <a:avLst/>
          </a:prstGeom>
          <a:solidFill>
            <a:schemeClr val="bg1"/>
          </a:solidFill>
          <a:ln>
            <a:solidFill>
              <a:schemeClr val="tx1"/>
            </a:solidFill>
          </a:ln>
        </p:spPr>
        <p:txBody>
          <a:bodyPr wrap="square" rtlCol="0">
            <a:spAutoFit/>
          </a:bodyPr>
          <a:lstStyle/>
          <a:p>
            <a:r>
              <a:rPr kumimoji="1" lang="ja-JP" altLang="en-US" sz="1400" dirty="0" smtClean="0">
                <a:solidFill>
                  <a:srgbClr val="FF0000"/>
                </a:solidFill>
              </a:rPr>
              <a:t>①標準入力から</a:t>
            </a:r>
            <a:r>
              <a:rPr lang="ja-JP" altLang="en-US" sz="1400" dirty="0" smtClean="0">
                <a:solidFill>
                  <a:srgbClr val="FF0000"/>
                </a:solidFill>
              </a:rPr>
              <a:t>読込</a:t>
            </a:r>
            <a:endParaRPr kumimoji="1" lang="en-US" altLang="ja-JP" sz="1400" dirty="0" smtClean="0">
              <a:solidFill>
                <a:srgbClr val="FF0000"/>
              </a:solidFill>
            </a:endParaRPr>
          </a:p>
        </p:txBody>
      </p:sp>
      <p:sp>
        <p:nvSpPr>
          <p:cNvPr id="26" name="テキスト ボックス 25"/>
          <p:cNvSpPr txBox="1"/>
          <p:nvPr/>
        </p:nvSpPr>
        <p:spPr>
          <a:xfrm>
            <a:off x="3851920" y="3284984"/>
            <a:ext cx="1440160" cy="523220"/>
          </a:xfrm>
          <a:prstGeom prst="rect">
            <a:avLst/>
          </a:prstGeom>
          <a:solidFill>
            <a:schemeClr val="bg1"/>
          </a:solidFill>
          <a:ln>
            <a:solidFill>
              <a:schemeClr val="tx1"/>
            </a:solidFill>
          </a:ln>
        </p:spPr>
        <p:txBody>
          <a:bodyPr wrap="square" rtlCol="0">
            <a:spAutoFit/>
          </a:bodyPr>
          <a:lstStyle/>
          <a:p>
            <a:r>
              <a:rPr kumimoji="1" lang="ja-JP" altLang="en-US" sz="1400" dirty="0" smtClean="0">
                <a:solidFill>
                  <a:srgbClr val="FF0000"/>
                </a:solidFill>
              </a:rPr>
              <a:t>②パイプバッファに書込み</a:t>
            </a:r>
            <a:endParaRPr kumimoji="1" lang="en-US" altLang="ja-JP" sz="1400" dirty="0" smtClean="0">
              <a:solidFill>
                <a:srgbClr val="FF0000"/>
              </a:solidFill>
            </a:endParaRPr>
          </a:p>
        </p:txBody>
      </p:sp>
      <p:sp>
        <p:nvSpPr>
          <p:cNvPr id="27" name="フリーフォーム 26"/>
          <p:cNvSpPr/>
          <p:nvPr/>
        </p:nvSpPr>
        <p:spPr>
          <a:xfrm>
            <a:off x="4595231" y="2420258"/>
            <a:ext cx="1487054" cy="289406"/>
          </a:xfrm>
          <a:custGeom>
            <a:avLst/>
            <a:gdLst>
              <a:gd name="connsiteX0" fmla="*/ 0 w 1487054"/>
              <a:gd name="connsiteY0" fmla="*/ 289406 h 289406"/>
              <a:gd name="connsiteX1" fmla="*/ 332509 w 1487054"/>
              <a:gd name="connsiteY1" fmla="*/ 40024 h 289406"/>
              <a:gd name="connsiteX2" fmla="*/ 1487054 w 1487054"/>
              <a:gd name="connsiteY2" fmla="*/ 49261 h 289406"/>
            </a:gdLst>
            <a:ahLst/>
            <a:cxnLst>
              <a:cxn ang="0">
                <a:pos x="connsiteX0" y="connsiteY0"/>
              </a:cxn>
              <a:cxn ang="0">
                <a:pos x="connsiteX1" y="connsiteY1"/>
              </a:cxn>
              <a:cxn ang="0">
                <a:pos x="connsiteX2" y="connsiteY2"/>
              </a:cxn>
            </a:cxnLst>
            <a:rect l="l" t="t" r="r" b="b"/>
            <a:pathLst>
              <a:path w="1487054" h="289406">
                <a:moveTo>
                  <a:pt x="0" y="289406"/>
                </a:moveTo>
                <a:cubicBezTo>
                  <a:pt x="42333" y="184727"/>
                  <a:pt x="84667" y="80048"/>
                  <a:pt x="332509" y="40024"/>
                </a:cubicBezTo>
                <a:cubicBezTo>
                  <a:pt x="580351" y="0"/>
                  <a:pt x="1033702" y="24630"/>
                  <a:pt x="1487054" y="49261"/>
                </a:cubicBezTo>
              </a:path>
            </a:pathLst>
          </a:cu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8" name="テキスト ボックス 27"/>
          <p:cNvSpPr txBox="1"/>
          <p:nvPr/>
        </p:nvSpPr>
        <p:spPr>
          <a:xfrm>
            <a:off x="6156176" y="1988840"/>
            <a:ext cx="1440160" cy="523220"/>
          </a:xfrm>
          <a:prstGeom prst="rect">
            <a:avLst/>
          </a:prstGeom>
          <a:solidFill>
            <a:schemeClr val="bg1"/>
          </a:solidFill>
          <a:ln>
            <a:solidFill>
              <a:schemeClr val="tx1"/>
            </a:solidFill>
          </a:ln>
        </p:spPr>
        <p:txBody>
          <a:bodyPr wrap="square" rtlCol="0">
            <a:spAutoFit/>
          </a:bodyPr>
          <a:lstStyle/>
          <a:p>
            <a:r>
              <a:rPr kumimoji="1" lang="ja-JP" altLang="en-US" sz="1400" dirty="0" smtClean="0">
                <a:solidFill>
                  <a:srgbClr val="FF0000"/>
                </a:solidFill>
              </a:rPr>
              <a:t>③パイプバッファから読込</a:t>
            </a:r>
            <a:endParaRPr kumimoji="1" lang="en-US" altLang="ja-JP" sz="1400" dirty="0" smtClean="0">
              <a:solidFill>
                <a:srgbClr val="FF0000"/>
              </a:solidFill>
            </a:endParaRPr>
          </a:p>
        </p:txBody>
      </p:sp>
      <p:pic>
        <p:nvPicPr>
          <p:cNvPr id="4098" name="Picture 2"/>
          <p:cNvPicPr>
            <a:picLocks noChangeAspect="1" noChangeArrowheads="1"/>
          </p:cNvPicPr>
          <p:nvPr/>
        </p:nvPicPr>
        <p:blipFill>
          <a:blip r:embed="rId2" cstate="print"/>
          <a:srcRect t="27123"/>
          <a:stretch>
            <a:fillRect/>
          </a:stretch>
        </p:blipFill>
        <p:spPr bwMode="auto">
          <a:xfrm>
            <a:off x="1619672" y="5085184"/>
            <a:ext cx="5976664" cy="116085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pipe</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3074" name="Picture 2"/>
          <p:cNvPicPr>
            <a:picLocks noChangeAspect="1" noChangeArrowheads="1"/>
          </p:cNvPicPr>
          <p:nvPr/>
        </p:nvPicPr>
        <p:blipFill>
          <a:blip r:embed="rId2" cstate="print"/>
          <a:srcRect/>
          <a:stretch>
            <a:fillRect/>
          </a:stretch>
        </p:blipFill>
        <p:spPr bwMode="auto">
          <a:xfrm>
            <a:off x="2555776" y="1988840"/>
            <a:ext cx="4238625" cy="3476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親→子→親へのデータの受け渡し</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子プロセスが親プロセスからもらったデータを二乗して返すプログラムを考えよう</a:t>
            </a:r>
            <a:endParaRPr kumimoji="1" lang="ja-JP" altLang="en-US" dirty="0"/>
          </a:p>
        </p:txBody>
      </p:sp>
      <p:sp>
        <p:nvSpPr>
          <p:cNvPr id="38" name="角丸四角形 37"/>
          <p:cNvSpPr/>
          <p:nvPr/>
        </p:nvSpPr>
        <p:spPr>
          <a:xfrm>
            <a:off x="1763688" y="3356992"/>
            <a:ext cx="1512168" cy="223224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39" name="角丸四角形 38"/>
          <p:cNvSpPr/>
          <p:nvPr/>
        </p:nvSpPr>
        <p:spPr>
          <a:xfrm>
            <a:off x="5508104" y="3356992"/>
            <a:ext cx="1512168" cy="223224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40" name="テキスト ボックス 39"/>
          <p:cNvSpPr txBox="1"/>
          <p:nvPr/>
        </p:nvSpPr>
        <p:spPr>
          <a:xfrm>
            <a:off x="2284294" y="2996952"/>
            <a:ext cx="415498" cy="369332"/>
          </a:xfrm>
          <a:prstGeom prst="rect">
            <a:avLst/>
          </a:prstGeom>
          <a:noFill/>
        </p:spPr>
        <p:txBody>
          <a:bodyPr wrap="none" rtlCol="0">
            <a:spAutoFit/>
          </a:bodyPr>
          <a:lstStyle/>
          <a:p>
            <a:r>
              <a:rPr kumimoji="1" lang="ja-JP" altLang="en-US" dirty="0" smtClean="0"/>
              <a:t>親</a:t>
            </a:r>
            <a:endParaRPr kumimoji="1" lang="ja-JP" altLang="en-US" dirty="0"/>
          </a:p>
        </p:txBody>
      </p:sp>
      <p:sp>
        <p:nvSpPr>
          <p:cNvPr id="41" name="テキスト ボックス 40"/>
          <p:cNvSpPr txBox="1"/>
          <p:nvPr/>
        </p:nvSpPr>
        <p:spPr>
          <a:xfrm>
            <a:off x="6012160" y="2996952"/>
            <a:ext cx="415498" cy="369332"/>
          </a:xfrm>
          <a:prstGeom prst="rect">
            <a:avLst/>
          </a:prstGeom>
          <a:noFill/>
        </p:spPr>
        <p:txBody>
          <a:bodyPr wrap="none" rtlCol="0">
            <a:spAutoFit/>
          </a:bodyPr>
          <a:lstStyle/>
          <a:p>
            <a:r>
              <a:rPr kumimoji="1" lang="ja-JP" altLang="en-US" dirty="0" smtClean="0"/>
              <a:t>子</a:t>
            </a:r>
            <a:endParaRPr kumimoji="1" lang="ja-JP" altLang="en-US" dirty="0"/>
          </a:p>
        </p:txBody>
      </p:sp>
      <p:sp>
        <p:nvSpPr>
          <p:cNvPr id="42" name="右矢印 41"/>
          <p:cNvSpPr/>
          <p:nvPr/>
        </p:nvSpPr>
        <p:spPr>
          <a:xfrm>
            <a:off x="3347864" y="3717032"/>
            <a:ext cx="2088232"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p:cNvSpPr txBox="1"/>
          <p:nvPr/>
        </p:nvSpPr>
        <p:spPr>
          <a:xfrm>
            <a:off x="4139952" y="3399383"/>
            <a:ext cx="394660" cy="461665"/>
          </a:xfrm>
          <a:prstGeom prst="rect">
            <a:avLst/>
          </a:prstGeom>
          <a:noFill/>
        </p:spPr>
        <p:txBody>
          <a:bodyPr wrap="none" rtlCol="0">
            <a:spAutoFit/>
          </a:bodyPr>
          <a:lstStyle/>
          <a:p>
            <a:r>
              <a:rPr kumimoji="1" lang="ja-JP" altLang="en-US" sz="2400" dirty="0" smtClean="0"/>
              <a:t>４</a:t>
            </a:r>
            <a:endParaRPr kumimoji="1" lang="ja-JP" altLang="en-US" sz="2400" dirty="0"/>
          </a:p>
        </p:txBody>
      </p:sp>
      <p:sp>
        <p:nvSpPr>
          <p:cNvPr id="44" name="テキスト ボックス 43"/>
          <p:cNvSpPr txBox="1"/>
          <p:nvPr/>
        </p:nvSpPr>
        <p:spPr>
          <a:xfrm>
            <a:off x="5724128" y="4293096"/>
            <a:ext cx="1114408" cy="461665"/>
          </a:xfrm>
          <a:prstGeom prst="rect">
            <a:avLst/>
          </a:prstGeom>
          <a:noFill/>
        </p:spPr>
        <p:txBody>
          <a:bodyPr wrap="none" rtlCol="0">
            <a:spAutoFit/>
          </a:bodyPr>
          <a:lstStyle/>
          <a:p>
            <a:r>
              <a:rPr lang="en-US" altLang="ja-JP" sz="2400" dirty="0" smtClean="0"/>
              <a:t>4*4=16</a:t>
            </a:r>
            <a:endParaRPr kumimoji="1" lang="ja-JP" altLang="en-US" sz="2400" dirty="0"/>
          </a:p>
        </p:txBody>
      </p:sp>
      <p:sp>
        <p:nvSpPr>
          <p:cNvPr id="45" name="右矢印 44"/>
          <p:cNvSpPr/>
          <p:nvPr/>
        </p:nvSpPr>
        <p:spPr>
          <a:xfrm flipH="1">
            <a:off x="3347864" y="4725144"/>
            <a:ext cx="2088232"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p:cNvSpPr txBox="1"/>
          <p:nvPr/>
        </p:nvSpPr>
        <p:spPr>
          <a:xfrm>
            <a:off x="4139952" y="4407495"/>
            <a:ext cx="495649" cy="461665"/>
          </a:xfrm>
          <a:prstGeom prst="rect">
            <a:avLst/>
          </a:prstGeom>
          <a:noFill/>
        </p:spPr>
        <p:txBody>
          <a:bodyPr wrap="none" rtlCol="0">
            <a:spAutoFit/>
          </a:bodyPr>
          <a:lstStyle/>
          <a:p>
            <a:r>
              <a:rPr kumimoji="1" lang="en-US" altLang="ja-JP" sz="2400" dirty="0" smtClean="0"/>
              <a:t>16</a:t>
            </a:r>
            <a:endParaRPr kumimoji="1" lang="ja-JP" alt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親→子→親へのデータの受け渡し</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sp>
        <p:nvSpPr>
          <p:cNvPr id="4" name="正方形/長方形 3"/>
          <p:cNvSpPr/>
          <p:nvPr/>
        </p:nvSpPr>
        <p:spPr>
          <a:xfrm>
            <a:off x="1259632" y="3212976"/>
            <a:ext cx="1368152" cy="18722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p:cNvSpPr txBox="1"/>
          <p:nvPr/>
        </p:nvSpPr>
        <p:spPr>
          <a:xfrm>
            <a:off x="1331640" y="2564904"/>
            <a:ext cx="1327608" cy="584775"/>
          </a:xfrm>
          <a:prstGeom prst="rect">
            <a:avLst/>
          </a:prstGeom>
          <a:noFill/>
        </p:spPr>
        <p:txBody>
          <a:bodyPr wrap="none" rtlCol="0">
            <a:spAutoFit/>
          </a:bodyPr>
          <a:lstStyle/>
          <a:p>
            <a:r>
              <a:rPr lang="ja-JP" altLang="en-US" sz="1600" dirty="0" smtClean="0"/>
              <a:t>親</a:t>
            </a:r>
            <a:r>
              <a:rPr lang="ja-JP" altLang="en-US" sz="1600" dirty="0" smtClean="0"/>
              <a:t>プロセスの</a:t>
            </a:r>
            <a:endParaRPr lang="en-US" altLang="ja-JP" sz="1600" dirty="0" smtClean="0"/>
          </a:p>
          <a:p>
            <a:r>
              <a:rPr kumimoji="1" lang="ja-JP" altLang="en-US" sz="1600" dirty="0" smtClean="0"/>
              <a:t>アドレス</a:t>
            </a:r>
            <a:r>
              <a:rPr kumimoji="1" lang="ja-JP" altLang="en-US" sz="1600" dirty="0" smtClean="0"/>
              <a:t>空間</a:t>
            </a:r>
            <a:endParaRPr kumimoji="1" lang="ja-JP" altLang="en-US" sz="1600" dirty="0"/>
          </a:p>
        </p:txBody>
      </p:sp>
      <p:sp>
        <p:nvSpPr>
          <p:cNvPr id="6" name="テキスト ボックス 5"/>
          <p:cNvSpPr txBox="1"/>
          <p:nvPr/>
        </p:nvSpPr>
        <p:spPr>
          <a:xfrm>
            <a:off x="1691680" y="3645024"/>
            <a:ext cx="629147" cy="369332"/>
          </a:xfrm>
          <a:prstGeom prst="rect">
            <a:avLst/>
          </a:prstGeom>
          <a:noFill/>
        </p:spPr>
        <p:txBody>
          <a:bodyPr wrap="none" rtlCol="0">
            <a:spAutoFit/>
          </a:bodyPr>
          <a:lstStyle/>
          <a:p>
            <a:r>
              <a:rPr kumimoji="1" lang="en-US" altLang="ja-JP" dirty="0" err="1" smtClean="0"/>
              <a:t>fd</a:t>
            </a:r>
            <a:r>
              <a:rPr kumimoji="1" lang="en-US" altLang="ja-JP" dirty="0" smtClean="0"/>
              <a:t>[0]</a:t>
            </a:r>
            <a:endParaRPr kumimoji="1" lang="ja-JP" altLang="en-US" dirty="0"/>
          </a:p>
        </p:txBody>
      </p:sp>
      <p:sp>
        <p:nvSpPr>
          <p:cNvPr id="7" name="テキスト ボックス 6"/>
          <p:cNvSpPr txBox="1"/>
          <p:nvPr/>
        </p:nvSpPr>
        <p:spPr>
          <a:xfrm>
            <a:off x="1691680" y="4139788"/>
            <a:ext cx="629147" cy="369332"/>
          </a:xfrm>
          <a:prstGeom prst="rect">
            <a:avLst/>
          </a:prstGeom>
          <a:noFill/>
        </p:spPr>
        <p:txBody>
          <a:bodyPr wrap="none" rtlCol="0">
            <a:spAutoFit/>
          </a:bodyPr>
          <a:lstStyle/>
          <a:p>
            <a:r>
              <a:rPr kumimoji="1" lang="en-US" altLang="ja-JP" dirty="0" err="1" smtClean="0"/>
              <a:t>fd</a:t>
            </a:r>
            <a:r>
              <a:rPr kumimoji="1" lang="en-US" altLang="ja-JP" dirty="0" smtClean="0"/>
              <a:t>[1]</a:t>
            </a:r>
            <a:endParaRPr kumimoji="1" lang="ja-JP" altLang="en-US" dirty="0"/>
          </a:p>
        </p:txBody>
      </p:sp>
      <p:sp>
        <p:nvSpPr>
          <p:cNvPr id="8" name="角丸四角形 7"/>
          <p:cNvSpPr/>
          <p:nvPr/>
        </p:nvSpPr>
        <p:spPr>
          <a:xfrm>
            <a:off x="3203848" y="3501008"/>
            <a:ext cx="1656184" cy="1296144"/>
          </a:xfrm>
          <a:prstGeom prst="roundRect">
            <a:avLst>
              <a:gd name="adj" fmla="val 1025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3347864" y="2924944"/>
            <a:ext cx="1417376" cy="338554"/>
          </a:xfrm>
          <a:prstGeom prst="rect">
            <a:avLst/>
          </a:prstGeom>
          <a:noFill/>
        </p:spPr>
        <p:txBody>
          <a:bodyPr wrap="none" rtlCol="0">
            <a:spAutoFit/>
          </a:bodyPr>
          <a:lstStyle/>
          <a:p>
            <a:r>
              <a:rPr lang="ja-JP" altLang="en-US" sz="1600" dirty="0" smtClean="0"/>
              <a:t>パイプバッファ</a:t>
            </a:r>
            <a:endParaRPr kumimoji="1" lang="ja-JP" altLang="en-US" sz="1600" dirty="0"/>
          </a:p>
        </p:txBody>
      </p:sp>
      <p:cxnSp>
        <p:nvCxnSpPr>
          <p:cNvPr id="10" name="直線矢印コネクタ 9"/>
          <p:cNvCxnSpPr>
            <a:stCxn id="6" idx="3"/>
          </p:cNvCxnSpPr>
          <p:nvPr/>
        </p:nvCxnSpPr>
        <p:spPr>
          <a:xfrm>
            <a:off x="2320827" y="3829690"/>
            <a:ext cx="856126" cy="17039"/>
          </a:xfrm>
          <a:prstGeom prst="straightConnector1">
            <a:avLst/>
          </a:prstGeom>
          <a:ln w="28575">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a:stCxn id="7" idx="3"/>
          </p:cNvCxnSpPr>
          <p:nvPr/>
        </p:nvCxnSpPr>
        <p:spPr>
          <a:xfrm flipV="1">
            <a:off x="2320827" y="4317783"/>
            <a:ext cx="874598" cy="6671"/>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2627784" y="3573016"/>
            <a:ext cx="561885" cy="338554"/>
          </a:xfrm>
          <a:prstGeom prst="rect">
            <a:avLst/>
          </a:prstGeom>
          <a:noFill/>
        </p:spPr>
        <p:txBody>
          <a:bodyPr wrap="none" rtlCol="0">
            <a:spAutoFit/>
          </a:bodyPr>
          <a:lstStyle/>
          <a:p>
            <a:r>
              <a:rPr kumimoji="1" lang="en-US" altLang="ja-JP" sz="1600" dirty="0" smtClean="0"/>
              <a:t>read</a:t>
            </a:r>
            <a:endParaRPr kumimoji="1" lang="ja-JP" altLang="en-US" sz="1600" dirty="0"/>
          </a:p>
        </p:txBody>
      </p:sp>
      <p:sp>
        <p:nvSpPr>
          <p:cNvPr id="13" name="テキスト ボックス 12"/>
          <p:cNvSpPr txBox="1"/>
          <p:nvPr/>
        </p:nvSpPr>
        <p:spPr>
          <a:xfrm>
            <a:off x="2583742" y="4026550"/>
            <a:ext cx="620106" cy="338554"/>
          </a:xfrm>
          <a:prstGeom prst="rect">
            <a:avLst/>
          </a:prstGeom>
          <a:noFill/>
        </p:spPr>
        <p:txBody>
          <a:bodyPr wrap="none" rtlCol="0">
            <a:spAutoFit/>
          </a:bodyPr>
          <a:lstStyle/>
          <a:p>
            <a:r>
              <a:rPr kumimoji="1" lang="en-US" altLang="ja-JP" sz="1600" dirty="0" smtClean="0"/>
              <a:t>write</a:t>
            </a:r>
            <a:endParaRPr kumimoji="1" lang="ja-JP" altLang="en-US" sz="1600" dirty="0"/>
          </a:p>
        </p:txBody>
      </p:sp>
      <p:sp>
        <p:nvSpPr>
          <p:cNvPr id="14" name="正方形/長方形 13"/>
          <p:cNvSpPr/>
          <p:nvPr/>
        </p:nvSpPr>
        <p:spPr>
          <a:xfrm>
            <a:off x="5364088" y="3212976"/>
            <a:ext cx="1224136" cy="18722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5292080" y="2564904"/>
            <a:ext cx="1327608" cy="584775"/>
          </a:xfrm>
          <a:prstGeom prst="rect">
            <a:avLst/>
          </a:prstGeom>
          <a:noFill/>
        </p:spPr>
        <p:txBody>
          <a:bodyPr wrap="none" rtlCol="0">
            <a:spAutoFit/>
          </a:bodyPr>
          <a:lstStyle/>
          <a:p>
            <a:r>
              <a:rPr lang="ja-JP" altLang="en-US" sz="1600" dirty="0" smtClean="0"/>
              <a:t>子プロセスの</a:t>
            </a:r>
            <a:endParaRPr lang="en-US" altLang="ja-JP" sz="1600" dirty="0" smtClean="0"/>
          </a:p>
          <a:p>
            <a:r>
              <a:rPr kumimoji="1" lang="ja-JP" altLang="en-US" sz="1600" dirty="0" smtClean="0"/>
              <a:t>アドレス</a:t>
            </a:r>
            <a:r>
              <a:rPr kumimoji="1" lang="ja-JP" altLang="en-US" sz="1600" dirty="0" smtClean="0"/>
              <a:t>空間</a:t>
            </a:r>
            <a:endParaRPr kumimoji="1" lang="ja-JP" altLang="en-US" sz="1600" dirty="0"/>
          </a:p>
        </p:txBody>
      </p:sp>
      <p:sp>
        <p:nvSpPr>
          <p:cNvPr id="16" name="テキスト ボックス 15"/>
          <p:cNvSpPr txBox="1"/>
          <p:nvPr/>
        </p:nvSpPr>
        <p:spPr>
          <a:xfrm>
            <a:off x="5652120" y="3645024"/>
            <a:ext cx="629147" cy="369332"/>
          </a:xfrm>
          <a:prstGeom prst="rect">
            <a:avLst/>
          </a:prstGeom>
          <a:noFill/>
        </p:spPr>
        <p:txBody>
          <a:bodyPr wrap="none" rtlCol="0">
            <a:spAutoFit/>
          </a:bodyPr>
          <a:lstStyle/>
          <a:p>
            <a:r>
              <a:rPr kumimoji="1" lang="en-US" altLang="ja-JP" dirty="0" err="1" smtClean="0"/>
              <a:t>fd</a:t>
            </a:r>
            <a:r>
              <a:rPr kumimoji="1" lang="en-US" altLang="ja-JP" dirty="0" smtClean="0"/>
              <a:t>[0]</a:t>
            </a:r>
            <a:endParaRPr kumimoji="1" lang="ja-JP" altLang="en-US" dirty="0"/>
          </a:p>
        </p:txBody>
      </p:sp>
      <p:sp>
        <p:nvSpPr>
          <p:cNvPr id="17" name="テキスト ボックス 16"/>
          <p:cNvSpPr txBox="1"/>
          <p:nvPr/>
        </p:nvSpPr>
        <p:spPr>
          <a:xfrm>
            <a:off x="5652120" y="4139788"/>
            <a:ext cx="629147" cy="369332"/>
          </a:xfrm>
          <a:prstGeom prst="rect">
            <a:avLst/>
          </a:prstGeom>
          <a:noFill/>
        </p:spPr>
        <p:txBody>
          <a:bodyPr wrap="none" rtlCol="0">
            <a:spAutoFit/>
          </a:bodyPr>
          <a:lstStyle/>
          <a:p>
            <a:r>
              <a:rPr kumimoji="1" lang="en-US" altLang="ja-JP" dirty="0" err="1" smtClean="0"/>
              <a:t>fd</a:t>
            </a:r>
            <a:r>
              <a:rPr kumimoji="1" lang="en-US" altLang="ja-JP" dirty="0" smtClean="0"/>
              <a:t>[1]</a:t>
            </a:r>
            <a:endParaRPr kumimoji="1" lang="ja-JP" altLang="en-US" dirty="0"/>
          </a:p>
        </p:txBody>
      </p:sp>
      <p:cxnSp>
        <p:nvCxnSpPr>
          <p:cNvPr id="18" name="直線矢印コネクタ 17"/>
          <p:cNvCxnSpPr/>
          <p:nvPr/>
        </p:nvCxnSpPr>
        <p:spPr>
          <a:xfrm>
            <a:off x="4841107" y="3829690"/>
            <a:ext cx="856126" cy="17039"/>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flipV="1">
            <a:off x="4841107" y="4317783"/>
            <a:ext cx="874598" cy="6671"/>
          </a:xfrm>
          <a:prstGeom prst="straightConnector1">
            <a:avLst/>
          </a:prstGeom>
          <a:ln w="28575">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4860032" y="3522494"/>
            <a:ext cx="561885" cy="338554"/>
          </a:xfrm>
          <a:prstGeom prst="rect">
            <a:avLst/>
          </a:prstGeom>
          <a:noFill/>
        </p:spPr>
        <p:txBody>
          <a:bodyPr wrap="none" rtlCol="0">
            <a:spAutoFit/>
          </a:bodyPr>
          <a:lstStyle/>
          <a:p>
            <a:r>
              <a:rPr kumimoji="1" lang="en-US" altLang="ja-JP" sz="1600" dirty="0" smtClean="0"/>
              <a:t>read</a:t>
            </a:r>
            <a:endParaRPr kumimoji="1" lang="ja-JP" altLang="en-US" sz="1600" dirty="0"/>
          </a:p>
        </p:txBody>
      </p:sp>
      <p:sp>
        <p:nvSpPr>
          <p:cNvPr id="21" name="テキスト ボックス 20"/>
          <p:cNvSpPr txBox="1"/>
          <p:nvPr/>
        </p:nvSpPr>
        <p:spPr>
          <a:xfrm>
            <a:off x="4860032" y="4005064"/>
            <a:ext cx="620106" cy="338554"/>
          </a:xfrm>
          <a:prstGeom prst="rect">
            <a:avLst/>
          </a:prstGeom>
          <a:noFill/>
        </p:spPr>
        <p:txBody>
          <a:bodyPr wrap="none" rtlCol="0">
            <a:spAutoFit/>
          </a:bodyPr>
          <a:lstStyle/>
          <a:p>
            <a:r>
              <a:rPr kumimoji="1" lang="en-US" altLang="ja-JP" sz="1600" dirty="0" smtClean="0"/>
              <a:t>write</a:t>
            </a:r>
            <a:endParaRPr kumimoji="1" lang="ja-JP" altLang="en-US" sz="1600" dirty="0"/>
          </a:p>
        </p:txBody>
      </p:sp>
      <p:sp>
        <p:nvSpPr>
          <p:cNvPr id="22" name="テキスト ボックス 21"/>
          <p:cNvSpPr txBox="1"/>
          <p:nvPr/>
        </p:nvSpPr>
        <p:spPr>
          <a:xfrm>
            <a:off x="3707904" y="3861048"/>
            <a:ext cx="494046" cy="369332"/>
          </a:xfrm>
          <a:prstGeom prst="rect">
            <a:avLst/>
          </a:prstGeom>
          <a:noFill/>
        </p:spPr>
        <p:txBody>
          <a:bodyPr wrap="none" rtlCol="0">
            <a:spAutoFit/>
          </a:bodyPr>
          <a:lstStyle/>
          <a:p>
            <a:r>
              <a:rPr kumimoji="1" lang="en-US" altLang="ja-JP" dirty="0" smtClean="0">
                <a:solidFill>
                  <a:srgbClr val="FF0000"/>
                </a:solidFill>
              </a:rPr>
              <a:t>“2”</a:t>
            </a:r>
            <a:endParaRPr kumimoji="1" lang="ja-JP" altLang="en-US" dirty="0">
              <a:solidFill>
                <a:srgbClr val="FF0000"/>
              </a:solidFill>
            </a:endParaRPr>
          </a:p>
        </p:txBody>
      </p:sp>
      <p:sp>
        <p:nvSpPr>
          <p:cNvPr id="23" name="テキスト ボックス 22"/>
          <p:cNvSpPr txBox="1"/>
          <p:nvPr/>
        </p:nvSpPr>
        <p:spPr>
          <a:xfrm>
            <a:off x="1530365" y="4530606"/>
            <a:ext cx="953403" cy="338554"/>
          </a:xfrm>
          <a:prstGeom prst="rect">
            <a:avLst/>
          </a:prstGeom>
          <a:noFill/>
        </p:spPr>
        <p:txBody>
          <a:bodyPr wrap="none" rtlCol="0">
            <a:spAutoFit/>
          </a:bodyPr>
          <a:lstStyle/>
          <a:p>
            <a:r>
              <a:rPr kumimoji="1" lang="en-US" altLang="ja-JP" sz="1600" dirty="0" err="1" smtClean="0">
                <a:solidFill>
                  <a:srgbClr val="FF0000"/>
                </a:solidFill>
              </a:rPr>
              <a:t>str</a:t>
            </a:r>
            <a:r>
              <a:rPr kumimoji="1" lang="en-US" altLang="ja-JP" sz="1600" dirty="0" smtClean="0">
                <a:solidFill>
                  <a:srgbClr val="FF0000"/>
                </a:solidFill>
              </a:rPr>
              <a:t>[]</a:t>
            </a:r>
            <a:r>
              <a:rPr lang="en-US" altLang="ja-JP" sz="1600" dirty="0" smtClean="0">
                <a:solidFill>
                  <a:srgbClr val="FF0000"/>
                </a:solidFill>
              </a:rPr>
              <a:t> : </a:t>
            </a:r>
            <a:r>
              <a:rPr kumimoji="1" lang="en-US" altLang="ja-JP" sz="1600" dirty="0" smtClean="0">
                <a:solidFill>
                  <a:srgbClr val="FF0000"/>
                </a:solidFill>
              </a:rPr>
              <a:t>“2”</a:t>
            </a:r>
            <a:endParaRPr kumimoji="1" lang="ja-JP" altLang="en-US" sz="1600" dirty="0">
              <a:solidFill>
                <a:srgbClr val="FF0000"/>
              </a:solidFill>
            </a:endParaRPr>
          </a:p>
        </p:txBody>
      </p:sp>
      <p:sp>
        <p:nvSpPr>
          <p:cNvPr id="24" name="フリーフォーム 23"/>
          <p:cNvSpPr/>
          <p:nvPr/>
        </p:nvSpPr>
        <p:spPr>
          <a:xfrm>
            <a:off x="1997599" y="4157356"/>
            <a:ext cx="1779539" cy="406400"/>
          </a:xfrm>
          <a:custGeom>
            <a:avLst/>
            <a:gdLst>
              <a:gd name="connsiteX0" fmla="*/ 61576 w 1779539"/>
              <a:gd name="connsiteY0" fmla="*/ 406400 h 406400"/>
              <a:gd name="connsiteX1" fmla="*/ 172412 w 1779539"/>
              <a:gd name="connsiteY1" fmla="*/ 304800 h 406400"/>
              <a:gd name="connsiteX2" fmla="*/ 1096048 w 1779539"/>
              <a:gd name="connsiteY2" fmla="*/ 258618 h 406400"/>
              <a:gd name="connsiteX3" fmla="*/ 1465503 w 1779539"/>
              <a:gd name="connsiteY3" fmla="*/ 249381 h 406400"/>
              <a:gd name="connsiteX4" fmla="*/ 1779539 w 1779539"/>
              <a:gd name="connsiteY4" fmla="*/ 0 h 40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9539" h="406400">
                <a:moveTo>
                  <a:pt x="61576" y="406400"/>
                </a:moveTo>
                <a:cubicBezTo>
                  <a:pt x="30788" y="367915"/>
                  <a:pt x="0" y="329430"/>
                  <a:pt x="172412" y="304800"/>
                </a:cubicBezTo>
                <a:cubicBezTo>
                  <a:pt x="344824" y="280170"/>
                  <a:pt x="880533" y="267854"/>
                  <a:pt x="1096048" y="258618"/>
                </a:cubicBezTo>
                <a:cubicBezTo>
                  <a:pt x="1311563" y="249382"/>
                  <a:pt x="1351588" y="292484"/>
                  <a:pt x="1465503" y="249381"/>
                </a:cubicBezTo>
                <a:cubicBezTo>
                  <a:pt x="1579418" y="206278"/>
                  <a:pt x="1679478" y="103139"/>
                  <a:pt x="1779539" y="0"/>
                </a:cubicBezTo>
              </a:path>
            </a:pathLst>
          </a:cu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5" name="テキスト ボックス 24"/>
          <p:cNvSpPr txBox="1"/>
          <p:nvPr/>
        </p:nvSpPr>
        <p:spPr>
          <a:xfrm>
            <a:off x="1619672" y="4849996"/>
            <a:ext cx="1152128" cy="523220"/>
          </a:xfrm>
          <a:prstGeom prst="rect">
            <a:avLst/>
          </a:prstGeom>
          <a:solidFill>
            <a:schemeClr val="bg1"/>
          </a:solidFill>
          <a:ln>
            <a:solidFill>
              <a:schemeClr val="tx1"/>
            </a:solidFill>
          </a:ln>
        </p:spPr>
        <p:txBody>
          <a:bodyPr wrap="square" rtlCol="0">
            <a:spAutoFit/>
          </a:bodyPr>
          <a:lstStyle/>
          <a:p>
            <a:r>
              <a:rPr kumimoji="1" lang="ja-JP" altLang="en-US" sz="1400" dirty="0" smtClean="0">
                <a:solidFill>
                  <a:srgbClr val="FF0000"/>
                </a:solidFill>
              </a:rPr>
              <a:t>①標準入力から</a:t>
            </a:r>
            <a:r>
              <a:rPr lang="ja-JP" altLang="en-US" sz="1400" dirty="0" smtClean="0">
                <a:solidFill>
                  <a:srgbClr val="FF0000"/>
                </a:solidFill>
              </a:rPr>
              <a:t>読込</a:t>
            </a:r>
            <a:endParaRPr kumimoji="1" lang="en-US" altLang="ja-JP" sz="1400" dirty="0" smtClean="0">
              <a:solidFill>
                <a:srgbClr val="FF0000"/>
              </a:solidFill>
            </a:endParaRPr>
          </a:p>
        </p:txBody>
      </p:sp>
      <p:sp>
        <p:nvSpPr>
          <p:cNvPr id="26" name="テキスト ボックス 25"/>
          <p:cNvSpPr txBox="1"/>
          <p:nvPr/>
        </p:nvSpPr>
        <p:spPr>
          <a:xfrm>
            <a:off x="3347864" y="3284984"/>
            <a:ext cx="1440160" cy="523220"/>
          </a:xfrm>
          <a:prstGeom prst="rect">
            <a:avLst/>
          </a:prstGeom>
          <a:solidFill>
            <a:schemeClr val="bg1"/>
          </a:solidFill>
          <a:ln>
            <a:solidFill>
              <a:schemeClr val="tx1"/>
            </a:solidFill>
          </a:ln>
        </p:spPr>
        <p:txBody>
          <a:bodyPr wrap="square" rtlCol="0">
            <a:spAutoFit/>
          </a:bodyPr>
          <a:lstStyle/>
          <a:p>
            <a:r>
              <a:rPr kumimoji="1" lang="ja-JP" altLang="en-US" sz="1400" dirty="0" smtClean="0">
                <a:solidFill>
                  <a:srgbClr val="FF0000"/>
                </a:solidFill>
              </a:rPr>
              <a:t>②パイプバッファに書込み</a:t>
            </a:r>
            <a:endParaRPr kumimoji="1" lang="en-US" altLang="ja-JP" sz="1400" dirty="0" smtClean="0">
              <a:solidFill>
                <a:srgbClr val="FF0000"/>
              </a:solidFill>
            </a:endParaRPr>
          </a:p>
        </p:txBody>
      </p:sp>
      <p:sp>
        <p:nvSpPr>
          <p:cNvPr id="27" name="フリーフォーム 26"/>
          <p:cNvSpPr/>
          <p:nvPr/>
        </p:nvSpPr>
        <p:spPr>
          <a:xfrm>
            <a:off x="4091175" y="3572386"/>
            <a:ext cx="1487054" cy="289406"/>
          </a:xfrm>
          <a:custGeom>
            <a:avLst/>
            <a:gdLst>
              <a:gd name="connsiteX0" fmla="*/ 0 w 1487054"/>
              <a:gd name="connsiteY0" fmla="*/ 289406 h 289406"/>
              <a:gd name="connsiteX1" fmla="*/ 332509 w 1487054"/>
              <a:gd name="connsiteY1" fmla="*/ 40024 h 289406"/>
              <a:gd name="connsiteX2" fmla="*/ 1487054 w 1487054"/>
              <a:gd name="connsiteY2" fmla="*/ 49261 h 289406"/>
            </a:gdLst>
            <a:ahLst/>
            <a:cxnLst>
              <a:cxn ang="0">
                <a:pos x="connsiteX0" y="connsiteY0"/>
              </a:cxn>
              <a:cxn ang="0">
                <a:pos x="connsiteX1" y="connsiteY1"/>
              </a:cxn>
              <a:cxn ang="0">
                <a:pos x="connsiteX2" y="connsiteY2"/>
              </a:cxn>
            </a:cxnLst>
            <a:rect l="l" t="t" r="r" b="b"/>
            <a:pathLst>
              <a:path w="1487054" h="289406">
                <a:moveTo>
                  <a:pt x="0" y="289406"/>
                </a:moveTo>
                <a:cubicBezTo>
                  <a:pt x="42333" y="184727"/>
                  <a:pt x="84667" y="80048"/>
                  <a:pt x="332509" y="40024"/>
                </a:cubicBezTo>
                <a:cubicBezTo>
                  <a:pt x="580351" y="0"/>
                  <a:pt x="1033702" y="24630"/>
                  <a:pt x="1487054" y="49261"/>
                </a:cubicBezTo>
              </a:path>
            </a:pathLst>
          </a:cu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8" name="テキスト ボックス 27"/>
          <p:cNvSpPr txBox="1"/>
          <p:nvPr/>
        </p:nvSpPr>
        <p:spPr>
          <a:xfrm>
            <a:off x="6516216" y="3429000"/>
            <a:ext cx="1440160" cy="523220"/>
          </a:xfrm>
          <a:prstGeom prst="rect">
            <a:avLst/>
          </a:prstGeom>
          <a:solidFill>
            <a:schemeClr val="bg1"/>
          </a:solidFill>
          <a:ln>
            <a:solidFill>
              <a:schemeClr val="tx1"/>
            </a:solidFill>
          </a:ln>
        </p:spPr>
        <p:txBody>
          <a:bodyPr wrap="square" rtlCol="0">
            <a:spAutoFit/>
          </a:bodyPr>
          <a:lstStyle/>
          <a:p>
            <a:r>
              <a:rPr kumimoji="1" lang="ja-JP" altLang="en-US" sz="1400" dirty="0" smtClean="0">
                <a:solidFill>
                  <a:srgbClr val="FF0000"/>
                </a:solidFill>
              </a:rPr>
              <a:t>③パイプバッファから読込</a:t>
            </a:r>
            <a:endParaRPr kumimoji="1" lang="en-US" altLang="ja-JP" sz="1400" dirty="0" smtClean="0">
              <a:solidFill>
                <a:srgbClr val="FF0000"/>
              </a:solidFill>
            </a:endParaRPr>
          </a:p>
        </p:txBody>
      </p:sp>
      <p:sp>
        <p:nvSpPr>
          <p:cNvPr id="29" name="テキスト ボックス 28"/>
          <p:cNvSpPr txBox="1"/>
          <p:nvPr/>
        </p:nvSpPr>
        <p:spPr>
          <a:xfrm>
            <a:off x="5580112" y="4509120"/>
            <a:ext cx="814647" cy="338554"/>
          </a:xfrm>
          <a:prstGeom prst="rect">
            <a:avLst/>
          </a:prstGeom>
          <a:noFill/>
        </p:spPr>
        <p:txBody>
          <a:bodyPr wrap="none" rtlCol="0">
            <a:spAutoFit/>
          </a:bodyPr>
          <a:lstStyle/>
          <a:p>
            <a:r>
              <a:rPr kumimoji="1" lang="en-US" altLang="ja-JP" sz="1600" dirty="0" smtClean="0"/>
              <a:t>num : 2</a:t>
            </a:r>
            <a:endParaRPr kumimoji="1" lang="ja-JP" altLang="en-US" sz="1600" dirty="0"/>
          </a:p>
        </p:txBody>
      </p:sp>
      <p:sp>
        <p:nvSpPr>
          <p:cNvPr id="30" name="フリーフォーム 29"/>
          <p:cNvSpPr/>
          <p:nvPr/>
        </p:nvSpPr>
        <p:spPr>
          <a:xfrm>
            <a:off x="6307902" y="3852557"/>
            <a:ext cx="578812" cy="800580"/>
          </a:xfrm>
          <a:custGeom>
            <a:avLst/>
            <a:gdLst>
              <a:gd name="connsiteX0" fmla="*/ 0 w 578812"/>
              <a:gd name="connsiteY0" fmla="*/ 0 h 886691"/>
              <a:gd name="connsiteX1" fmla="*/ 572654 w 578812"/>
              <a:gd name="connsiteY1" fmla="*/ 489527 h 886691"/>
              <a:gd name="connsiteX2" fmla="*/ 36945 w 578812"/>
              <a:gd name="connsiteY2" fmla="*/ 886691 h 886691"/>
            </a:gdLst>
            <a:ahLst/>
            <a:cxnLst>
              <a:cxn ang="0">
                <a:pos x="connsiteX0" y="connsiteY0"/>
              </a:cxn>
              <a:cxn ang="0">
                <a:pos x="connsiteX1" y="connsiteY1"/>
              </a:cxn>
              <a:cxn ang="0">
                <a:pos x="connsiteX2" y="connsiteY2"/>
              </a:cxn>
            </a:cxnLst>
            <a:rect l="l" t="t" r="r" b="b"/>
            <a:pathLst>
              <a:path w="578812" h="886691">
                <a:moveTo>
                  <a:pt x="0" y="0"/>
                </a:moveTo>
                <a:cubicBezTo>
                  <a:pt x="283248" y="170872"/>
                  <a:pt x="566497" y="341745"/>
                  <a:pt x="572654" y="489527"/>
                </a:cubicBezTo>
                <a:cubicBezTo>
                  <a:pt x="578812" y="637309"/>
                  <a:pt x="307878" y="762000"/>
                  <a:pt x="36945" y="886691"/>
                </a:cubicBezTo>
              </a:path>
            </a:pathLst>
          </a:cu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1" name="テキスト ボックス 30"/>
          <p:cNvSpPr txBox="1"/>
          <p:nvPr/>
        </p:nvSpPr>
        <p:spPr>
          <a:xfrm>
            <a:off x="5436096" y="4725144"/>
            <a:ext cx="1104790" cy="338554"/>
          </a:xfrm>
          <a:prstGeom prst="rect">
            <a:avLst/>
          </a:prstGeom>
          <a:noFill/>
        </p:spPr>
        <p:txBody>
          <a:bodyPr wrap="none" rtlCol="0">
            <a:spAutoFit/>
          </a:bodyPr>
          <a:lstStyle/>
          <a:p>
            <a:r>
              <a:rPr kumimoji="1" lang="en-US" altLang="ja-JP" sz="1600" dirty="0" err="1" smtClean="0"/>
              <a:t>sq_num</a:t>
            </a:r>
            <a:r>
              <a:rPr kumimoji="1" lang="en-US" altLang="ja-JP" sz="1600" dirty="0" smtClean="0"/>
              <a:t> : 4</a:t>
            </a:r>
            <a:endParaRPr kumimoji="1" lang="ja-JP" altLang="en-US" sz="1600" dirty="0"/>
          </a:p>
        </p:txBody>
      </p:sp>
      <p:sp>
        <p:nvSpPr>
          <p:cNvPr id="32" name="テキスト ボックス 31"/>
          <p:cNvSpPr txBox="1"/>
          <p:nvPr/>
        </p:nvSpPr>
        <p:spPr>
          <a:xfrm>
            <a:off x="6732240" y="4561964"/>
            <a:ext cx="1440160" cy="523220"/>
          </a:xfrm>
          <a:prstGeom prst="rect">
            <a:avLst/>
          </a:prstGeom>
          <a:solidFill>
            <a:schemeClr val="bg1"/>
          </a:solidFill>
          <a:ln>
            <a:solidFill>
              <a:schemeClr val="tx1"/>
            </a:solidFill>
          </a:ln>
        </p:spPr>
        <p:txBody>
          <a:bodyPr wrap="square" rtlCol="0">
            <a:spAutoFit/>
          </a:bodyPr>
          <a:lstStyle/>
          <a:p>
            <a:r>
              <a:rPr lang="ja-JP" altLang="en-US" sz="1400" dirty="0" smtClean="0">
                <a:solidFill>
                  <a:srgbClr val="FF0000"/>
                </a:solidFill>
              </a:rPr>
              <a:t>④読み込んだ</a:t>
            </a:r>
            <a:r>
              <a:rPr lang="ja-JP" altLang="en-US" sz="1400" dirty="0" smtClean="0">
                <a:solidFill>
                  <a:srgbClr val="FF0000"/>
                </a:solidFill>
              </a:rPr>
              <a:t>値</a:t>
            </a:r>
            <a:r>
              <a:rPr lang="ja-JP" altLang="en-US" sz="1400" dirty="0" smtClean="0">
                <a:solidFill>
                  <a:srgbClr val="FF0000"/>
                </a:solidFill>
              </a:rPr>
              <a:t>を</a:t>
            </a:r>
            <a:r>
              <a:rPr lang="en-US" altLang="ja-JP" sz="1400" dirty="0" smtClean="0">
                <a:solidFill>
                  <a:srgbClr val="FF0000"/>
                </a:solidFill>
              </a:rPr>
              <a:t>2</a:t>
            </a:r>
            <a:r>
              <a:rPr lang="ja-JP" altLang="en-US" sz="1400" dirty="0" smtClean="0">
                <a:solidFill>
                  <a:srgbClr val="FF0000"/>
                </a:solidFill>
              </a:rPr>
              <a:t>乗</a:t>
            </a:r>
            <a:endParaRPr kumimoji="1" lang="en-US" altLang="ja-JP" sz="1400" dirty="0" smtClean="0">
              <a:solidFill>
                <a:srgbClr val="FF0000"/>
              </a:solidFill>
            </a:endParaRPr>
          </a:p>
        </p:txBody>
      </p:sp>
      <p:sp>
        <p:nvSpPr>
          <p:cNvPr id="33" name="フリーフォーム 32"/>
          <p:cNvSpPr/>
          <p:nvPr/>
        </p:nvSpPr>
        <p:spPr>
          <a:xfrm>
            <a:off x="4340556" y="4332847"/>
            <a:ext cx="1299249" cy="591127"/>
          </a:xfrm>
          <a:custGeom>
            <a:avLst/>
            <a:gdLst>
              <a:gd name="connsiteX0" fmla="*/ 1200728 w 1299249"/>
              <a:gd name="connsiteY0" fmla="*/ 591127 h 591127"/>
              <a:gd name="connsiteX1" fmla="*/ 1099128 w 1299249"/>
              <a:gd name="connsiteY1" fmla="*/ 83127 h 591127"/>
              <a:gd name="connsiteX2" fmla="*/ 0 w 1299249"/>
              <a:gd name="connsiteY2" fmla="*/ 92363 h 591127"/>
            </a:gdLst>
            <a:ahLst/>
            <a:cxnLst>
              <a:cxn ang="0">
                <a:pos x="connsiteX0" y="connsiteY0"/>
              </a:cxn>
              <a:cxn ang="0">
                <a:pos x="connsiteX1" y="connsiteY1"/>
              </a:cxn>
              <a:cxn ang="0">
                <a:pos x="connsiteX2" y="connsiteY2"/>
              </a:cxn>
            </a:cxnLst>
            <a:rect l="l" t="t" r="r" b="b"/>
            <a:pathLst>
              <a:path w="1299249" h="591127">
                <a:moveTo>
                  <a:pt x="1200728" y="591127"/>
                </a:moveTo>
                <a:cubicBezTo>
                  <a:pt x="1249988" y="378690"/>
                  <a:pt x="1299249" y="166254"/>
                  <a:pt x="1099128" y="83127"/>
                </a:cubicBezTo>
                <a:cubicBezTo>
                  <a:pt x="899007" y="0"/>
                  <a:pt x="449503" y="46181"/>
                  <a:pt x="0" y="92363"/>
                </a:cubicBezTo>
              </a:path>
            </a:pathLst>
          </a:cu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4" name="テキスト ボックス 33"/>
          <p:cNvSpPr txBox="1"/>
          <p:nvPr/>
        </p:nvSpPr>
        <p:spPr>
          <a:xfrm>
            <a:off x="3851920" y="4283804"/>
            <a:ext cx="494046" cy="369332"/>
          </a:xfrm>
          <a:prstGeom prst="rect">
            <a:avLst/>
          </a:prstGeom>
          <a:noFill/>
        </p:spPr>
        <p:txBody>
          <a:bodyPr wrap="none" rtlCol="0">
            <a:spAutoFit/>
          </a:bodyPr>
          <a:lstStyle/>
          <a:p>
            <a:r>
              <a:rPr kumimoji="1" lang="en-US" altLang="ja-JP" dirty="0" smtClean="0">
                <a:solidFill>
                  <a:srgbClr val="FF0000"/>
                </a:solidFill>
              </a:rPr>
              <a:t>“4”</a:t>
            </a:r>
            <a:endParaRPr kumimoji="1" lang="ja-JP" altLang="en-US" dirty="0">
              <a:solidFill>
                <a:srgbClr val="FF0000"/>
              </a:solidFill>
            </a:endParaRPr>
          </a:p>
        </p:txBody>
      </p:sp>
      <p:sp>
        <p:nvSpPr>
          <p:cNvPr id="35" name="テキスト ボックス 34"/>
          <p:cNvSpPr txBox="1"/>
          <p:nvPr/>
        </p:nvSpPr>
        <p:spPr>
          <a:xfrm>
            <a:off x="3491880" y="4653136"/>
            <a:ext cx="1440160" cy="523220"/>
          </a:xfrm>
          <a:prstGeom prst="rect">
            <a:avLst/>
          </a:prstGeom>
          <a:solidFill>
            <a:schemeClr val="bg1"/>
          </a:solidFill>
          <a:ln>
            <a:solidFill>
              <a:schemeClr val="tx1"/>
            </a:solidFill>
          </a:ln>
        </p:spPr>
        <p:txBody>
          <a:bodyPr wrap="square" rtlCol="0">
            <a:spAutoFit/>
          </a:bodyPr>
          <a:lstStyle/>
          <a:p>
            <a:r>
              <a:rPr kumimoji="1" lang="ja-JP" altLang="en-US" sz="1400" dirty="0" smtClean="0">
                <a:solidFill>
                  <a:srgbClr val="FF0000"/>
                </a:solidFill>
              </a:rPr>
              <a:t>⑤パイプバッファに書込み</a:t>
            </a:r>
            <a:endParaRPr kumimoji="1" lang="en-US" altLang="ja-JP" sz="1400" dirty="0" smtClean="0">
              <a:solidFill>
                <a:srgbClr val="FF0000"/>
              </a:solidFill>
            </a:endParaRPr>
          </a:p>
        </p:txBody>
      </p:sp>
      <p:sp>
        <p:nvSpPr>
          <p:cNvPr id="36" name="フリーフォーム 35"/>
          <p:cNvSpPr/>
          <p:nvPr/>
        </p:nvSpPr>
        <p:spPr>
          <a:xfrm>
            <a:off x="2400920" y="3933055"/>
            <a:ext cx="1403927" cy="635317"/>
          </a:xfrm>
          <a:custGeom>
            <a:avLst/>
            <a:gdLst>
              <a:gd name="connsiteX0" fmla="*/ 1403927 w 1403927"/>
              <a:gd name="connsiteY0" fmla="*/ 632691 h 738908"/>
              <a:gd name="connsiteX1" fmla="*/ 1136073 w 1403927"/>
              <a:gd name="connsiteY1" fmla="*/ 651163 h 738908"/>
              <a:gd name="connsiteX2" fmla="*/ 932873 w 1403927"/>
              <a:gd name="connsiteY2" fmla="*/ 106218 h 738908"/>
              <a:gd name="connsiteX3" fmla="*/ 0 w 1403927"/>
              <a:gd name="connsiteY3" fmla="*/ 13854 h 738908"/>
            </a:gdLst>
            <a:ahLst/>
            <a:cxnLst>
              <a:cxn ang="0">
                <a:pos x="connsiteX0" y="connsiteY0"/>
              </a:cxn>
              <a:cxn ang="0">
                <a:pos x="connsiteX1" y="connsiteY1"/>
              </a:cxn>
              <a:cxn ang="0">
                <a:pos x="connsiteX2" y="connsiteY2"/>
              </a:cxn>
              <a:cxn ang="0">
                <a:pos x="connsiteX3" y="connsiteY3"/>
              </a:cxn>
            </a:cxnLst>
            <a:rect l="l" t="t" r="r" b="b"/>
            <a:pathLst>
              <a:path w="1403927" h="738908">
                <a:moveTo>
                  <a:pt x="1403927" y="632691"/>
                </a:moveTo>
                <a:cubicBezTo>
                  <a:pt x="1309254" y="685799"/>
                  <a:pt x="1214582" y="738908"/>
                  <a:pt x="1136073" y="651163"/>
                </a:cubicBezTo>
                <a:cubicBezTo>
                  <a:pt x="1057564" y="563418"/>
                  <a:pt x="1122218" y="212436"/>
                  <a:pt x="932873" y="106218"/>
                </a:cubicBezTo>
                <a:cubicBezTo>
                  <a:pt x="743528" y="0"/>
                  <a:pt x="371764" y="6927"/>
                  <a:pt x="0" y="13854"/>
                </a:cubicBezTo>
              </a:path>
            </a:pathLst>
          </a:cu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7" name="テキスト ボックス 36"/>
          <p:cNvSpPr txBox="1"/>
          <p:nvPr/>
        </p:nvSpPr>
        <p:spPr>
          <a:xfrm>
            <a:off x="1547664" y="3140968"/>
            <a:ext cx="1440160" cy="523220"/>
          </a:xfrm>
          <a:prstGeom prst="rect">
            <a:avLst/>
          </a:prstGeom>
          <a:solidFill>
            <a:schemeClr val="bg1"/>
          </a:solidFill>
          <a:ln>
            <a:solidFill>
              <a:schemeClr val="tx1"/>
            </a:solidFill>
          </a:ln>
        </p:spPr>
        <p:txBody>
          <a:bodyPr wrap="square" rtlCol="0">
            <a:spAutoFit/>
          </a:bodyPr>
          <a:lstStyle/>
          <a:p>
            <a:r>
              <a:rPr kumimoji="1" lang="ja-JP" altLang="en-US" sz="1400" dirty="0" smtClean="0">
                <a:solidFill>
                  <a:srgbClr val="FF0000"/>
                </a:solidFill>
              </a:rPr>
              <a:t>⑥パイプバッファから読込</a:t>
            </a:r>
            <a:endParaRPr kumimoji="1" lang="en-US" altLang="ja-JP" sz="1400" dirty="0" smtClean="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課題１３</a:t>
            </a:r>
            <a:r>
              <a:rPr lang="en-US" altLang="ja-JP" dirty="0" smtClean="0"/>
              <a:t>-</a:t>
            </a:r>
            <a:r>
              <a:rPr lang="ja-JP" altLang="en-US" dirty="0" smtClean="0"/>
              <a:t>１</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5122" name="Picture 2"/>
          <p:cNvPicPr>
            <a:picLocks noChangeAspect="1" noChangeArrowheads="1"/>
          </p:cNvPicPr>
          <p:nvPr/>
        </p:nvPicPr>
        <p:blipFill>
          <a:blip r:embed="rId2" cstate="print"/>
          <a:srcRect/>
          <a:stretch>
            <a:fillRect/>
          </a:stretch>
        </p:blipFill>
        <p:spPr bwMode="auto">
          <a:xfrm>
            <a:off x="683568" y="1556792"/>
            <a:ext cx="7680853" cy="1440160"/>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683568" y="2996952"/>
            <a:ext cx="4598068" cy="25202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1892</TotalTime>
  <Words>421</Words>
  <Application>Microsoft Office PowerPoint</Application>
  <PresentationFormat>画面に合わせる (4:3)</PresentationFormat>
  <Paragraphs>118</Paragraphs>
  <Slides>17</Slides>
  <Notes>1</Notes>
  <HiddenSlides>0</HiddenSlides>
  <MMClips>0</MMClips>
  <ScaleCrop>false</ScaleCrop>
  <HeadingPairs>
    <vt:vector size="4" baseType="variant">
      <vt:variant>
        <vt:lpstr>テーマ</vt:lpstr>
      </vt:variant>
      <vt:variant>
        <vt:i4>1</vt:i4>
      </vt:variant>
      <vt:variant>
        <vt:lpstr>スライド タイトル</vt:lpstr>
      </vt:variant>
      <vt:variant>
        <vt:i4>17</vt:i4>
      </vt:variant>
    </vt:vector>
  </HeadingPairs>
  <TitlesOfParts>
    <vt:vector size="18" baseType="lpstr">
      <vt:lpstr>Office テーマ</vt:lpstr>
      <vt:lpstr>システムプログラミング実習</vt:lpstr>
      <vt:lpstr>プロセス間通信とは</vt:lpstr>
      <vt:lpstr>パイプとは</vt:lpstr>
      <vt:lpstr>comm1.c</vt:lpstr>
      <vt:lpstr>comm1.cでの通信の流れ</vt:lpstr>
      <vt:lpstr>pipe</vt:lpstr>
      <vt:lpstr>親→子→親へのデータの受け渡し</vt:lpstr>
      <vt:lpstr>親→子→親へのデータの受け渡し</vt:lpstr>
      <vt:lpstr>課題１３-１</vt:lpstr>
      <vt:lpstr>名前付きパイプ（FIFO）</vt:lpstr>
      <vt:lpstr>二つのプロセスで文字列の受け渡し</vt:lpstr>
      <vt:lpstr>実行例</vt:lpstr>
      <vt:lpstr>mkfifo : 名前付きパイプの作成</vt:lpstr>
      <vt:lpstr>シェルのパイプ機能</vt:lpstr>
      <vt:lpstr>パイプ機能はパイプで実現される</vt:lpstr>
      <vt:lpstr>com1とcom2の受け渡しをパイプバッファを介して行うようにする</vt:lpstr>
      <vt:lpstr>課題13-2</vt:lpstr>
    </vt:vector>
  </TitlesOfParts>
  <Company>ocha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システムプログラミング実習</dc:title>
  <dc:creator>chiemi</dc:creator>
  <cp:lastModifiedBy>chiemi</cp:lastModifiedBy>
  <cp:revision>1</cp:revision>
  <dcterms:created xsi:type="dcterms:W3CDTF">2010-07-20T01:18:38Z</dcterms:created>
  <dcterms:modified xsi:type="dcterms:W3CDTF">2010-07-21T08:51:00Z</dcterms:modified>
</cp:coreProperties>
</file>