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3"/>
  </p:handout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D7DF05-4E63-4896-909E-F9D508B61B9C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703C08-8862-4D91-AB48-826E7FCCFFE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C8D04-44FD-426E-8CD2-8990D6407A62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1172D-6062-4905-8176-4E00BE20487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C8D04-44FD-426E-8CD2-8990D6407A62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1172D-6062-4905-8176-4E00BE20487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C8D04-44FD-426E-8CD2-8990D6407A62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1172D-6062-4905-8176-4E00BE20487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C8D04-44FD-426E-8CD2-8990D6407A62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1172D-6062-4905-8176-4E00BE20487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C8D04-44FD-426E-8CD2-8990D6407A62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1172D-6062-4905-8176-4E00BE20487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C8D04-44FD-426E-8CD2-8990D6407A62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1172D-6062-4905-8176-4E00BE20487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C8D04-44FD-426E-8CD2-8990D6407A62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1172D-6062-4905-8176-4E00BE20487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C8D04-44FD-426E-8CD2-8990D6407A62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1172D-6062-4905-8176-4E00BE20487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C8D04-44FD-426E-8CD2-8990D6407A62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1172D-6062-4905-8176-4E00BE20487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C8D04-44FD-426E-8CD2-8990D6407A62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1172D-6062-4905-8176-4E00BE20487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C8D04-44FD-426E-8CD2-8990D6407A62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1172D-6062-4905-8176-4E00BE20487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AC8D04-44FD-426E-8CD2-8990D6407A62}" type="datetimeFigureOut">
              <a:rPr kumimoji="1" lang="ja-JP" altLang="en-US" smtClean="0"/>
              <a:pPr/>
              <a:t>2011/5/8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C1172D-6062-4905-8176-4E00BE20487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システムプログラミング実習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4</a:t>
            </a:r>
            <a:r>
              <a:rPr kumimoji="1" lang="ja-JP" altLang="en-US" dirty="0" smtClean="0"/>
              <a:t>回</a:t>
            </a:r>
            <a:endParaRPr kumimoji="1" lang="en-US" altLang="ja-JP" dirty="0" smtClean="0"/>
          </a:p>
          <a:p>
            <a:r>
              <a:rPr lang="ja-JP" altLang="en-US" dirty="0"/>
              <a:t>バイナリファイルの入出力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ファイルオフセット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857364"/>
            <a:ext cx="5110957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オフセットの移動方法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643050"/>
            <a:ext cx="5000660" cy="4396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入出力関数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高水準</a:t>
            </a:r>
            <a:r>
              <a:rPr lang="ja-JP" altLang="en-US" dirty="0"/>
              <a:t>入出力</a:t>
            </a:r>
            <a:r>
              <a:rPr lang="ja-JP" altLang="en-US" dirty="0" smtClean="0"/>
              <a:t>関数</a:t>
            </a:r>
            <a:endParaRPr lang="en-US" altLang="ja-JP" dirty="0" smtClean="0"/>
          </a:p>
          <a:p>
            <a:pPr lvl="1"/>
            <a:r>
              <a:rPr lang="ja-JP" altLang="en-US" dirty="0"/>
              <a:t>標準ライブラリが提供する入出力関数．低水準入出力</a:t>
            </a:r>
            <a:r>
              <a:rPr lang="ja-JP" altLang="en-US" dirty="0" smtClean="0"/>
              <a:t>関数</a:t>
            </a:r>
            <a:r>
              <a:rPr lang="ja-JP" altLang="en-US" dirty="0"/>
              <a:t>によるＯＳでの仕様の違いは高水準入出力関数によって吸収される．</a:t>
            </a:r>
            <a:r>
              <a:rPr lang="ja-JP" altLang="en-US" dirty="0" smtClean="0"/>
              <a:t>また</a:t>
            </a:r>
            <a:r>
              <a:rPr lang="ja-JP" altLang="en-US" dirty="0"/>
              <a:t>バッファリングなどの重要な機能が拡張されている．</a:t>
            </a:r>
            <a:endParaRPr lang="en-US" altLang="ja-JP" dirty="0"/>
          </a:p>
          <a:p>
            <a:r>
              <a:rPr kumimoji="1" lang="ja-JP" altLang="en-US" dirty="0" smtClean="0"/>
              <a:t>低水準入出力関数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システムコールによる入出力関数．入出力に関する</a:t>
            </a:r>
            <a:r>
              <a:rPr lang="ja-JP" altLang="en-US" dirty="0" smtClean="0"/>
              <a:t>基本的</a:t>
            </a:r>
            <a:r>
              <a:rPr lang="ja-JP" altLang="en-US" dirty="0"/>
              <a:t>なシステムコールを提供する．</a:t>
            </a:r>
            <a:r>
              <a:rPr lang="en-US" altLang="ja-JP" dirty="0"/>
              <a:t>OS </a:t>
            </a:r>
            <a:r>
              <a:rPr lang="ja-JP" altLang="en-US" dirty="0"/>
              <a:t>によって仕様が異なる場合がある．</a:t>
            </a:r>
            <a:endParaRPr kumimoji="1" lang="ja-JP" altLang="en-US" dirty="0"/>
          </a:p>
        </p:txBody>
      </p:sp>
      <p:sp>
        <p:nvSpPr>
          <p:cNvPr id="4" name="角丸四角形 3"/>
          <p:cNvSpPr/>
          <p:nvPr/>
        </p:nvSpPr>
        <p:spPr>
          <a:xfrm>
            <a:off x="428596" y="1500174"/>
            <a:ext cx="8429684" cy="250033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643702" y="1000108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solidFill>
                  <a:srgbClr val="FF0000"/>
                </a:solidFill>
              </a:rPr>
              <a:t>今回の内容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ファイルの種類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dirty="0" smtClean="0"/>
              <a:t>テキストファイル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ファイル</a:t>
            </a:r>
            <a:r>
              <a:rPr lang="ja-JP" altLang="en-US" dirty="0"/>
              <a:t>の中身がすべて文字列で保存されている</a:t>
            </a:r>
            <a:r>
              <a:rPr lang="ja-JP" altLang="en-US" dirty="0" smtClean="0"/>
              <a:t>．値</a:t>
            </a:r>
            <a:r>
              <a:rPr lang="ja-JP" altLang="en-US" dirty="0"/>
              <a:t>は一度文字列に変換してから書き込まなければ</a:t>
            </a:r>
            <a:r>
              <a:rPr lang="ja-JP" altLang="en-US" dirty="0" smtClean="0"/>
              <a:t>ならない</a:t>
            </a:r>
            <a:endParaRPr lang="en-US" altLang="ja-JP" dirty="0"/>
          </a:p>
          <a:p>
            <a:r>
              <a:rPr lang="ja-JP" altLang="en-US" dirty="0" smtClean="0"/>
              <a:t>バイナリファイル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ファイルの中身がバイナリ形式で保存されている．値は文字列に変換する必要はなく，そのままファイルに書き込まれる． </a:t>
            </a:r>
            <a:r>
              <a:rPr lang="ja-JP" altLang="en-US" dirty="0"/>
              <a:t>画像</a:t>
            </a:r>
            <a:r>
              <a:rPr lang="ja-JP" altLang="en-US" dirty="0" smtClean="0"/>
              <a:t>や</a:t>
            </a:r>
            <a:r>
              <a:rPr lang="ja-JP" altLang="en-US" dirty="0"/>
              <a:t>音声</a:t>
            </a:r>
            <a:r>
              <a:rPr lang="ja-JP" altLang="en-US" dirty="0" smtClean="0"/>
              <a:t>など文字列以外でデータが文字列以外で保存されるファイルはバイナリファイルである</a:t>
            </a:r>
            <a:endParaRPr kumimoji="1" lang="ja-JP" altLang="en-US" dirty="0"/>
          </a:p>
        </p:txBody>
      </p:sp>
      <p:sp>
        <p:nvSpPr>
          <p:cNvPr id="4" name="角丸四角形 3"/>
          <p:cNvSpPr/>
          <p:nvPr/>
        </p:nvSpPr>
        <p:spPr>
          <a:xfrm>
            <a:off x="357158" y="3357562"/>
            <a:ext cx="8429684" cy="264320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643702" y="3286124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solidFill>
                  <a:srgbClr val="FF0000"/>
                </a:solidFill>
              </a:rPr>
              <a:t>今回の内容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バイナリファイルの入出力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214422"/>
            <a:ext cx="4935447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正方形/長方形 4"/>
          <p:cNvSpPr/>
          <p:nvPr/>
        </p:nvSpPr>
        <p:spPr>
          <a:xfrm>
            <a:off x="214282" y="3571876"/>
            <a:ext cx="5072098" cy="35719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643174" y="3143248"/>
            <a:ext cx="2733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ファイルモード</a:t>
            </a:r>
            <a:r>
              <a:rPr lang="ja-JP" altLang="en-US" dirty="0" smtClean="0"/>
              <a:t>に</a:t>
            </a:r>
            <a:r>
              <a:rPr lang="en-US" altLang="ja-JP" dirty="0" smtClean="0"/>
              <a:t>b</a:t>
            </a:r>
            <a:r>
              <a:rPr lang="ja-JP" altLang="en-US" dirty="0" smtClean="0"/>
              <a:t>を加える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214282" y="4429132"/>
            <a:ext cx="5072098" cy="64294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571736" y="4071942"/>
            <a:ext cx="2686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バイナリでの</a:t>
            </a:r>
            <a:r>
              <a:rPr lang="ja-JP" altLang="en-US" dirty="0" smtClean="0"/>
              <a:t>書込み</a:t>
            </a:r>
            <a:r>
              <a:rPr lang="en-US" altLang="ja-JP" dirty="0" err="1" smtClean="0"/>
              <a:t>fwrite</a:t>
            </a:r>
            <a:endParaRPr kumimoji="1" lang="ja-JP" altLang="en-US" dirty="0"/>
          </a:p>
        </p:txBody>
      </p:sp>
      <p:sp>
        <p:nvSpPr>
          <p:cNvPr id="9" name="正方形/長方形 8"/>
          <p:cNvSpPr/>
          <p:nvPr/>
        </p:nvSpPr>
        <p:spPr>
          <a:xfrm>
            <a:off x="5786446" y="2643182"/>
            <a:ext cx="2857520" cy="17145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715008" y="1785926"/>
            <a:ext cx="1116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binary.bin</a:t>
            </a:r>
            <a:endParaRPr kumimoji="1" lang="ja-JP" altLang="en-US" dirty="0"/>
          </a:p>
        </p:txBody>
      </p:sp>
      <p:sp>
        <p:nvSpPr>
          <p:cNvPr id="11" name="正方形/長方形 10"/>
          <p:cNvSpPr/>
          <p:nvPr/>
        </p:nvSpPr>
        <p:spPr>
          <a:xfrm>
            <a:off x="5786446" y="2643182"/>
            <a:ext cx="1785950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err="1" smtClean="0"/>
              <a:t>Takako</a:t>
            </a:r>
            <a:r>
              <a:rPr lang="en-US" altLang="ja-JP" dirty="0" smtClean="0"/>
              <a:t> Toyota\0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215074" y="2143116"/>
            <a:ext cx="9772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14 bytes</a:t>
            </a:r>
            <a:endParaRPr kumimoji="1" lang="ja-JP" altLang="en-US" dirty="0"/>
          </a:p>
        </p:txBody>
      </p:sp>
      <p:sp>
        <p:nvSpPr>
          <p:cNvPr id="14" name="左中かっこ 13"/>
          <p:cNvSpPr/>
          <p:nvPr/>
        </p:nvSpPr>
        <p:spPr>
          <a:xfrm rot="5400000">
            <a:off x="6572264" y="1643050"/>
            <a:ext cx="214314" cy="178595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7572396" y="2643182"/>
            <a:ext cx="1071570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25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7715272" y="2143116"/>
            <a:ext cx="860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4 bytes</a:t>
            </a:r>
            <a:endParaRPr kumimoji="1" lang="ja-JP" altLang="en-US" dirty="0"/>
          </a:p>
        </p:txBody>
      </p:sp>
      <p:sp>
        <p:nvSpPr>
          <p:cNvPr id="17" name="左中かっこ 16"/>
          <p:cNvSpPr/>
          <p:nvPr/>
        </p:nvSpPr>
        <p:spPr>
          <a:xfrm rot="5400000">
            <a:off x="8001024" y="2000240"/>
            <a:ext cx="214314" cy="107157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/>
          <p:nvPr/>
        </p:nvSpPr>
        <p:spPr>
          <a:xfrm>
            <a:off x="5786446" y="2928934"/>
            <a:ext cx="1071570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163.42</a:t>
            </a:r>
            <a:endParaRPr kumimoji="1"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929322" y="3357562"/>
            <a:ext cx="860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4 bytes</a:t>
            </a:r>
            <a:endParaRPr kumimoji="1" lang="ja-JP" altLang="en-US" dirty="0"/>
          </a:p>
        </p:txBody>
      </p:sp>
      <p:sp>
        <p:nvSpPr>
          <p:cNvPr id="21" name="左中かっこ 20"/>
          <p:cNvSpPr/>
          <p:nvPr/>
        </p:nvSpPr>
        <p:spPr>
          <a:xfrm rot="5400000" flipH="1">
            <a:off x="6250793" y="2750339"/>
            <a:ext cx="142876" cy="107157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kumimoji="1" lang="en-US" altLang="ja-JP" dirty="0" err="1" smtClean="0"/>
              <a:t>fwrite</a:t>
            </a:r>
            <a:r>
              <a:rPr kumimoji="1" lang="en-US" altLang="ja-JP" dirty="0" smtClean="0"/>
              <a:t>()</a:t>
            </a:r>
            <a:endParaRPr kumimoji="1" lang="ja-JP" altLang="en-US" dirty="0"/>
          </a:p>
        </p:txBody>
      </p:sp>
      <p:graphicFrame>
        <p:nvGraphicFramePr>
          <p:cNvPr id="6" name="コンテンツ プレースホルダ 5"/>
          <p:cNvGraphicFramePr>
            <a:graphicFrameLocks noGrp="1"/>
          </p:cNvGraphicFramePr>
          <p:nvPr>
            <p:ph idx="1"/>
          </p:nvPr>
        </p:nvGraphicFramePr>
        <p:xfrm>
          <a:off x="2357422" y="5757882"/>
          <a:ext cx="5308706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353"/>
                <a:gridCol w="365353"/>
                <a:gridCol w="365353"/>
                <a:gridCol w="365353"/>
                <a:gridCol w="365353"/>
                <a:gridCol w="365353"/>
                <a:gridCol w="365353"/>
                <a:gridCol w="365353"/>
                <a:gridCol w="365353"/>
                <a:gridCol w="365353"/>
                <a:gridCol w="365353"/>
                <a:gridCol w="365353"/>
                <a:gridCol w="365353"/>
                <a:gridCol w="559117"/>
              </a:tblGrid>
              <a:tr h="42862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dirty="0" smtClean="0">
                          <a:solidFill>
                            <a:schemeClr val="tx1"/>
                          </a:solidFill>
                        </a:rPr>
                        <a:t>T</a:t>
                      </a:r>
                      <a:endParaRPr kumimoji="1" lang="ja-JP" alt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kumimoji="1" lang="ja-JP" alt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dirty="0" smtClean="0">
                          <a:solidFill>
                            <a:schemeClr val="tx1"/>
                          </a:solidFill>
                        </a:rPr>
                        <a:t>k</a:t>
                      </a:r>
                      <a:endParaRPr kumimoji="1" lang="ja-JP" alt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kumimoji="1" lang="ja-JP" alt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dirty="0" smtClean="0">
                          <a:solidFill>
                            <a:schemeClr val="tx1"/>
                          </a:solidFill>
                        </a:rPr>
                        <a:t>k</a:t>
                      </a:r>
                      <a:endParaRPr kumimoji="1" lang="ja-JP" alt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dirty="0" smtClean="0">
                          <a:solidFill>
                            <a:schemeClr val="tx1"/>
                          </a:solidFill>
                        </a:rPr>
                        <a:t>o</a:t>
                      </a:r>
                      <a:endParaRPr kumimoji="1" lang="ja-JP" alt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dirty="0" smtClean="0">
                          <a:solidFill>
                            <a:schemeClr val="tx1"/>
                          </a:solidFill>
                        </a:rPr>
                        <a:t>T</a:t>
                      </a:r>
                      <a:endParaRPr kumimoji="1" lang="ja-JP" alt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dirty="0" smtClean="0">
                          <a:solidFill>
                            <a:schemeClr val="tx1"/>
                          </a:solidFill>
                        </a:rPr>
                        <a:t>o</a:t>
                      </a:r>
                      <a:endParaRPr kumimoji="1" lang="ja-JP" alt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dirty="0" smtClean="0">
                          <a:solidFill>
                            <a:schemeClr val="tx1"/>
                          </a:solidFill>
                        </a:rPr>
                        <a:t>y</a:t>
                      </a:r>
                      <a:endParaRPr kumimoji="1" lang="ja-JP" alt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dirty="0" smtClean="0">
                          <a:solidFill>
                            <a:schemeClr val="tx1"/>
                          </a:solidFill>
                        </a:rPr>
                        <a:t>o</a:t>
                      </a:r>
                      <a:endParaRPr kumimoji="1" lang="ja-JP" alt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dirty="0" smtClean="0">
                          <a:solidFill>
                            <a:schemeClr val="tx1"/>
                          </a:solidFill>
                        </a:rPr>
                        <a:t>t</a:t>
                      </a:r>
                      <a:endParaRPr kumimoji="1" lang="ja-JP" alt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kumimoji="1" lang="ja-JP" alt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dirty="0" smtClean="0">
                          <a:solidFill>
                            <a:schemeClr val="tx1"/>
                          </a:solidFill>
                        </a:rPr>
                        <a:t>\0</a:t>
                      </a:r>
                      <a:endParaRPr kumimoji="1" lang="ja-JP" alt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b="11602"/>
          <a:stretch>
            <a:fillRect/>
          </a:stretch>
        </p:blipFill>
        <p:spPr bwMode="auto">
          <a:xfrm>
            <a:off x="2143108" y="1000108"/>
            <a:ext cx="4786346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正方形/長方形 4"/>
          <p:cNvSpPr/>
          <p:nvPr/>
        </p:nvSpPr>
        <p:spPr>
          <a:xfrm>
            <a:off x="1785918" y="4900626"/>
            <a:ext cx="55839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200" dirty="0" smtClean="0"/>
              <a:t> </a:t>
            </a:r>
            <a:r>
              <a:rPr lang="en-US" altLang="ja-JP" sz="3200" dirty="0" err="1" smtClean="0"/>
              <a:t>fwrite</a:t>
            </a:r>
            <a:r>
              <a:rPr lang="en-US" altLang="ja-JP" sz="3200" dirty="0" smtClean="0"/>
              <a:t>(name,1,sizeof(name),</a:t>
            </a:r>
            <a:r>
              <a:rPr lang="en-US" altLang="ja-JP" sz="3200" dirty="0" err="1" smtClean="0"/>
              <a:t>fp</a:t>
            </a:r>
            <a:r>
              <a:rPr lang="en-US" altLang="ja-JP" sz="3200" dirty="0" smtClean="0"/>
              <a:t>);</a:t>
            </a:r>
            <a:endParaRPr lang="ja-JP" altLang="en-US" sz="3200" dirty="0"/>
          </a:p>
        </p:txBody>
      </p:sp>
      <p:cxnSp>
        <p:nvCxnSpPr>
          <p:cNvPr id="8" name="直線矢印コネクタ 7"/>
          <p:cNvCxnSpPr/>
          <p:nvPr/>
        </p:nvCxnSpPr>
        <p:spPr>
          <a:xfrm rot="10800000" flipV="1">
            <a:off x="2500298" y="5329254"/>
            <a:ext cx="928694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928662" y="5400692"/>
            <a:ext cx="1338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先頭要素</a:t>
            </a:r>
            <a:r>
              <a:rPr lang="ja-JP" altLang="en-US" dirty="0" smtClean="0"/>
              <a:t>の</a:t>
            </a:r>
            <a:endParaRPr lang="en-US" altLang="ja-JP" dirty="0" smtClean="0"/>
          </a:p>
          <a:p>
            <a:r>
              <a:rPr kumimoji="1" lang="ja-JP" altLang="en-US" dirty="0" smtClean="0"/>
              <a:t>ポインタ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147856" y="5400692"/>
            <a:ext cx="1638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1</a:t>
            </a:r>
            <a:r>
              <a:rPr lang="ja-JP" altLang="en-US" dirty="0"/>
              <a:t>要素</a:t>
            </a:r>
            <a:r>
              <a:rPr lang="ja-JP" altLang="en-US" dirty="0" smtClean="0"/>
              <a:t>の</a:t>
            </a:r>
            <a:r>
              <a:rPr lang="ja-JP" altLang="en-US" dirty="0"/>
              <a:t>サイズ</a:t>
            </a:r>
            <a:endParaRPr kumimoji="1" lang="ja-JP" altLang="en-US" dirty="0"/>
          </a:p>
        </p:txBody>
      </p:sp>
      <p:cxnSp>
        <p:nvCxnSpPr>
          <p:cNvPr id="12" name="直線矢印コネクタ 11"/>
          <p:cNvCxnSpPr/>
          <p:nvPr/>
        </p:nvCxnSpPr>
        <p:spPr>
          <a:xfrm rot="5400000">
            <a:off x="3929058" y="5543568"/>
            <a:ext cx="357190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左中かっこ 13"/>
          <p:cNvSpPr/>
          <p:nvPr/>
        </p:nvSpPr>
        <p:spPr>
          <a:xfrm rot="16200000">
            <a:off x="4857752" y="3714752"/>
            <a:ext cx="285752" cy="528641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000496" y="6429396"/>
            <a:ext cx="2265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要素の数：ここでは</a:t>
            </a:r>
            <a:r>
              <a:rPr kumimoji="1" lang="en-US" altLang="ja-JP" dirty="0" smtClean="0"/>
              <a:t>14</a:t>
            </a:r>
            <a:endParaRPr kumimoji="1" lang="ja-JP" altLang="en-US" dirty="0"/>
          </a:p>
        </p:txBody>
      </p:sp>
      <p:cxnSp>
        <p:nvCxnSpPr>
          <p:cNvPr id="17" name="直線矢印コネクタ 16"/>
          <p:cNvCxnSpPr/>
          <p:nvPr/>
        </p:nvCxnSpPr>
        <p:spPr>
          <a:xfrm rot="5400000">
            <a:off x="5179223" y="5822173"/>
            <a:ext cx="1071570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バイナリファイル</a:t>
            </a:r>
            <a:r>
              <a:rPr lang="ja-JP" altLang="en-US" dirty="0" smtClean="0"/>
              <a:t>の</a:t>
            </a:r>
            <a:r>
              <a:rPr lang="ja-JP" altLang="en-US" dirty="0"/>
              <a:t>読み込み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357298"/>
            <a:ext cx="4410075" cy="671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正方形/長方形 4"/>
          <p:cNvSpPr/>
          <p:nvPr/>
        </p:nvSpPr>
        <p:spPr>
          <a:xfrm>
            <a:off x="5786446" y="2643182"/>
            <a:ext cx="2857520" cy="17145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715008" y="1785926"/>
            <a:ext cx="1116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binary.bin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5786446" y="2643182"/>
            <a:ext cx="1785950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err="1" smtClean="0"/>
              <a:t>Takako</a:t>
            </a:r>
            <a:r>
              <a:rPr lang="en-US" altLang="ja-JP" dirty="0" smtClean="0"/>
              <a:t> Toyota\0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215074" y="2143116"/>
            <a:ext cx="9772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14 bytes</a:t>
            </a:r>
            <a:endParaRPr kumimoji="1" lang="ja-JP" altLang="en-US" dirty="0"/>
          </a:p>
        </p:txBody>
      </p:sp>
      <p:sp>
        <p:nvSpPr>
          <p:cNvPr id="9" name="左中かっこ 8"/>
          <p:cNvSpPr/>
          <p:nvPr/>
        </p:nvSpPr>
        <p:spPr>
          <a:xfrm rot="5400000">
            <a:off x="6572264" y="1643050"/>
            <a:ext cx="214314" cy="178595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7572396" y="2643182"/>
            <a:ext cx="1071570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25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715272" y="2143116"/>
            <a:ext cx="860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4 bytes</a:t>
            </a:r>
            <a:endParaRPr kumimoji="1" lang="ja-JP" altLang="en-US" dirty="0"/>
          </a:p>
        </p:txBody>
      </p:sp>
      <p:sp>
        <p:nvSpPr>
          <p:cNvPr id="12" name="左中かっこ 11"/>
          <p:cNvSpPr/>
          <p:nvPr/>
        </p:nvSpPr>
        <p:spPr>
          <a:xfrm rot="5400000">
            <a:off x="8001024" y="2000240"/>
            <a:ext cx="214314" cy="107157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5786446" y="2928934"/>
            <a:ext cx="1071570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163.42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929322" y="3357562"/>
            <a:ext cx="860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4 bytes</a:t>
            </a:r>
            <a:endParaRPr kumimoji="1" lang="ja-JP" altLang="en-US" dirty="0"/>
          </a:p>
        </p:txBody>
      </p:sp>
      <p:sp>
        <p:nvSpPr>
          <p:cNvPr id="15" name="左中かっこ 14"/>
          <p:cNvSpPr/>
          <p:nvPr/>
        </p:nvSpPr>
        <p:spPr>
          <a:xfrm rot="5400000" flipH="1">
            <a:off x="6250793" y="2750339"/>
            <a:ext cx="142876" cy="107157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7" name="直線矢印コネクタ 16"/>
          <p:cNvCxnSpPr/>
          <p:nvPr/>
        </p:nvCxnSpPr>
        <p:spPr>
          <a:xfrm flipV="1">
            <a:off x="4214810" y="2857496"/>
            <a:ext cx="1500198" cy="114300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 flipV="1">
            <a:off x="3929058" y="2928934"/>
            <a:ext cx="4000528" cy="17859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/>
          <p:nvPr/>
        </p:nvCxnSpPr>
        <p:spPr>
          <a:xfrm rot="5400000" flipH="1" flipV="1">
            <a:off x="3643306" y="3214686"/>
            <a:ext cx="2428892" cy="242889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正方形/長方形 24"/>
          <p:cNvSpPr/>
          <p:nvPr/>
        </p:nvSpPr>
        <p:spPr>
          <a:xfrm>
            <a:off x="214282" y="4000504"/>
            <a:ext cx="4500594" cy="21431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/>
          <p:cNvSpPr/>
          <p:nvPr/>
        </p:nvSpPr>
        <p:spPr>
          <a:xfrm>
            <a:off x="214282" y="4786322"/>
            <a:ext cx="4500594" cy="21431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/>
          <p:cNvSpPr/>
          <p:nvPr/>
        </p:nvSpPr>
        <p:spPr>
          <a:xfrm>
            <a:off x="214282" y="5500702"/>
            <a:ext cx="4500594" cy="21431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214282" y="3286124"/>
            <a:ext cx="4500594" cy="21431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fread</a:t>
            </a:r>
            <a:r>
              <a:rPr kumimoji="1" lang="en-US" altLang="ja-JP" dirty="0" smtClean="0"/>
              <a:t>()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428736"/>
            <a:ext cx="5716970" cy="3895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構造体の配列も丸ごと読み書き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savelist_binary.c</a:t>
            </a:r>
            <a:endParaRPr lang="en-US" altLang="ja-JP" dirty="0"/>
          </a:p>
          <a:p>
            <a:pPr lvl="1"/>
            <a:r>
              <a:rPr kumimoji="1" lang="ja-JP" altLang="en-US" dirty="0" smtClean="0"/>
              <a:t>構造体 </a:t>
            </a:r>
            <a:r>
              <a:rPr kumimoji="1" lang="en-US" altLang="ja-JP" dirty="0" smtClean="0"/>
              <a:t>profile </a:t>
            </a:r>
            <a:r>
              <a:rPr kumimoji="1" lang="ja-JP" altLang="en-US" dirty="0" smtClean="0"/>
              <a:t>の配列を丸ごと書き込んでいる</a:t>
            </a:r>
            <a:endParaRPr kumimoji="1" lang="ja-JP" alt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28934"/>
            <a:ext cx="540183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正方形/長方形 5"/>
          <p:cNvSpPr/>
          <p:nvPr/>
        </p:nvSpPr>
        <p:spPr>
          <a:xfrm>
            <a:off x="214282" y="5072074"/>
            <a:ext cx="4286280" cy="4286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dirty="0" smtClean="0"/>
              <a:t>テキストとバイナリの入出力の善し悪し</a:t>
            </a:r>
            <a:endParaRPr kumimoji="1" lang="ja-JP" altLang="en-US" sz="36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テキストファイル</a:t>
            </a:r>
            <a:r>
              <a:rPr lang="en-US" altLang="ja-JP" dirty="0"/>
              <a:t>	</a:t>
            </a:r>
            <a:endParaRPr lang="en-US" altLang="ja-JP" dirty="0" smtClean="0"/>
          </a:p>
          <a:p>
            <a:pPr lvl="1"/>
            <a:r>
              <a:rPr kumimoji="1" lang="ja-JP" altLang="en-US" dirty="0"/>
              <a:t>○</a:t>
            </a:r>
            <a:r>
              <a:rPr kumimoji="1" lang="ja-JP" altLang="en-US" dirty="0" smtClean="0"/>
              <a:t>閲覧</a:t>
            </a:r>
            <a:r>
              <a:rPr kumimoji="1" lang="ja-JP" altLang="en-US" dirty="0"/>
              <a:t>や編集が</a:t>
            </a:r>
            <a:r>
              <a:rPr kumimoji="1" lang="ja-JP" altLang="en-US" dirty="0" smtClean="0"/>
              <a:t>しやすい（テキストだから）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×</a:t>
            </a:r>
            <a:r>
              <a:rPr lang="ja-JP" altLang="en-US" dirty="0" smtClean="0"/>
              <a:t>入出力の際に文字列への変換が必要なので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　　処理が遅くなる</a:t>
            </a:r>
            <a:endParaRPr lang="en-US" altLang="ja-JP" dirty="0" smtClean="0"/>
          </a:p>
          <a:p>
            <a:r>
              <a:rPr kumimoji="1" lang="ja-JP" altLang="en-US" dirty="0" smtClean="0"/>
              <a:t>バイナリファイル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○ファイル容量や入出力の効率が良い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 smtClean="0"/>
              <a:t>　　（変換せずにそのまま書くから）</a:t>
            </a:r>
            <a:endParaRPr lang="en-US" altLang="ja-JP" dirty="0"/>
          </a:p>
          <a:p>
            <a:pPr lvl="1"/>
            <a:r>
              <a:rPr lang="en-US" altLang="ja-JP" dirty="0" smtClean="0"/>
              <a:t>×</a:t>
            </a:r>
            <a:r>
              <a:rPr lang="ja-JP" altLang="en-US" dirty="0" smtClean="0"/>
              <a:t>なんのデータがどの順番で入っているか把握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　　していないと読み書きできない</a:t>
            </a:r>
            <a:endParaRPr lang="en-US" altLang="ja-JP" dirty="0" smtClean="0"/>
          </a:p>
          <a:p>
            <a:pPr lvl="1"/>
            <a:endParaRPr kumimoji="1" lang="en-US" altLang="ja-JP" dirty="0" smtClean="0"/>
          </a:p>
          <a:p>
            <a:pPr lvl="1"/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</TotalTime>
  <Words>264</Words>
  <Application>Microsoft Office PowerPoint</Application>
  <PresentationFormat>画面に合わせる (4:3)</PresentationFormat>
  <Paragraphs>65</Paragraphs>
  <Slides>11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2" baseType="lpstr">
      <vt:lpstr>Office テーマ</vt:lpstr>
      <vt:lpstr>システムプログラミング実習</vt:lpstr>
      <vt:lpstr>入出力関数</vt:lpstr>
      <vt:lpstr>ファイルの種類</vt:lpstr>
      <vt:lpstr>バイナリファイルの入出力</vt:lpstr>
      <vt:lpstr>fwrite()</vt:lpstr>
      <vt:lpstr>バイナリファイルの読み込み</vt:lpstr>
      <vt:lpstr>fread()</vt:lpstr>
      <vt:lpstr>構造体の配列も丸ごと読み書き</vt:lpstr>
      <vt:lpstr>テキストとバイナリの入出力の善し悪し</vt:lpstr>
      <vt:lpstr>ファイルオフセット</vt:lpstr>
      <vt:lpstr>オフセットの移動方法</vt:lpstr>
    </vt:vector>
  </TitlesOfParts>
  <Company>ocha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システムプログラミング実習</dc:title>
  <dc:creator>chiemi</dc:creator>
  <cp:lastModifiedBy>chiemi</cp:lastModifiedBy>
  <cp:revision>9</cp:revision>
  <dcterms:created xsi:type="dcterms:W3CDTF">2010-04-26T08:46:59Z</dcterms:created>
  <dcterms:modified xsi:type="dcterms:W3CDTF">2011-05-09T03:10:59Z</dcterms:modified>
</cp:coreProperties>
</file>