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3" r:id="rId16"/>
    <p:sldId id="274" r:id="rId17"/>
    <p:sldId id="275" r:id="rId18"/>
    <p:sldId id="276" r:id="rId19"/>
    <p:sldId id="272" r:id="rId20"/>
    <p:sldId id="278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0"/>
  </p:normalViewPr>
  <p:slideViewPr>
    <p:cSldViewPr>
      <p:cViewPr varScale="1">
        <p:scale>
          <a:sx n="92" d="100"/>
          <a:sy n="92" d="100"/>
        </p:scale>
        <p:origin x="166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30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88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39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100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0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1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49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727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60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671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10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3180B-88EF-4435-BB8E-FBE4CC37E160}" type="datetimeFigureOut">
              <a:rPr kumimoji="1" lang="ja-JP" altLang="en-US" smtClean="0"/>
              <a:t>2018/4/13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82236-90A2-43B6-8EB8-C94DD81C19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91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章</a:t>
            </a:r>
            <a:endParaRPr kumimoji="1" lang="en-US" altLang="ja-JP" dirty="0" smtClean="0"/>
          </a:p>
          <a:p>
            <a:r>
              <a:rPr lang="ja-JP" altLang="en-US" dirty="0"/>
              <a:t>ソケット通信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7982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接続</a:t>
            </a:r>
            <a:r>
              <a:rPr lang="ja-JP" altLang="en-US" dirty="0" smtClean="0"/>
              <a:t>の手順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connect</a:t>
            </a:r>
            <a:r>
              <a:rPr kumimoji="1" lang="ja-JP" altLang="en-US" dirty="0" smtClean="0"/>
              <a:t>が来た時のサーバの処理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/>
              <a:t>connect</a:t>
            </a:r>
            <a:r>
              <a:rPr lang="ja-JP" altLang="en-US" dirty="0" smtClean="0"/>
              <a:t>を受理　</a:t>
            </a:r>
            <a:r>
              <a:rPr lang="en-US" altLang="ja-JP" dirty="0" smtClean="0"/>
              <a:t>…  accept</a:t>
            </a:r>
          </a:p>
          <a:p>
            <a:pPr marL="971550" lvl="1" indent="-514350">
              <a:buFont typeface="+mj-lt"/>
              <a:buAutoNum type="arabicPeriod"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146027" y="4288083"/>
            <a:ext cx="792088" cy="1397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148064" y="4642711"/>
            <a:ext cx="79208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292080" y="4826967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688124" y="4824091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59946" y="4783441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10031</a:t>
            </a:r>
            <a:endParaRPr kumimoji="1" lang="ja-JP" altLang="en-US" dirty="0"/>
          </a:p>
        </p:txBody>
      </p:sp>
      <p:pic>
        <p:nvPicPr>
          <p:cNvPr id="9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18575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5042871" y="3044216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192.168.0.100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6204194" y="4788726"/>
            <a:ext cx="57606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6616460" y="4572000"/>
            <a:ext cx="2622431" cy="915853"/>
          </a:xfrm>
          <a:custGeom>
            <a:avLst/>
            <a:gdLst>
              <a:gd name="connsiteX0" fmla="*/ 0 w 2622431"/>
              <a:gd name="connsiteY0" fmla="*/ 405442 h 915853"/>
              <a:gd name="connsiteX1" fmla="*/ 1406106 w 2622431"/>
              <a:gd name="connsiteY1" fmla="*/ 905774 h 915853"/>
              <a:gd name="connsiteX2" fmla="*/ 2622431 w 2622431"/>
              <a:gd name="connsiteY2" fmla="*/ 0 h 915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2431" h="915853">
                <a:moveTo>
                  <a:pt x="0" y="405442"/>
                </a:moveTo>
                <a:cubicBezTo>
                  <a:pt x="484517" y="689395"/>
                  <a:pt x="969034" y="973348"/>
                  <a:pt x="1406106" y="905774"/>
                </a:cubicBezTo>
                <a:cubicBezTo>
                  <a:pt x="1843178" y="838200"/>
                  <a:pt x="2232804" y="419100"/>
                  <a:pt x="2622431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83568" y="3267691"/>
            <a:ext cx="3240360" cy="80938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これで接続完了</a:t>
            </a:r>
            <a:endParaRPr kumimoji="1" lang="ja-JP" altLang="en-US" sz="2800" dirty="0"/>
          </a:p>
        </p:txBody>
      </p:sp>
      <p:sp>
        <p:nvSpPr>
          <p:cNvPr id="14" name="角丸四角形 13"/>
          <p:cNvSpPr/>
          <p:nvPr/>
        </p:nvSpPr>
        <p:spPr>
          <a:xfrm>
            <a:off x="683568" y="4824091"/>
            <a:ext cx="3240360" cy="119719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あとは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データのやり取り</a:t>
            </a:r>
            <a:endParaRPr kumimoji="1" lang="ja-JP" altLang="en-US" sz="2800" dirty="0"/>
          </a:p>
        </p:txBody>
      </p:sp>
      <p:sp>
        <p:nvSpPr>
          <p:cNvPr id="15" name="下矢印 14"/>
          <p:cNvSpPr/>
          <p:nvPr/>
        </p:nvSpPr>
        <p:spPr>
          <a:xfrm>
            <a:off x="1799692" y="4214596"/>
            <a:ext cx="1008112" cy="562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94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接続後のデータのやり取り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kumimoji="1" lang="ja-JP" altLang="en-US" dirty="0" smtClean="0"/>
              <a:t>方法１：</a:t>
            </a:r>
            <a:r>
              <a:rPr kumimoji="1" lang="en-US" altLang="ja-JP" dirty="0" smtClean="0"/>
              <a:t>write, read</a:t>
            </a:r>
            <a:r>
              <a:rPr kumimoji="1" lang="ja-JP" altLang="en-US" dirty="0" smtClean="0"/>
              <a:t>システムコールを使う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socket</a:t>
            </a:r>
            <a:r>
              <a:rPr kumimoji="1" lang="ja-JP" altLang="en-US" dirty="0" smtClean="0"/>
              <a:t>システムコールの戻り値をファイル記述子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として用いる（ソケット記述子）</a:t>
            </a:r>
            <a:endParaRPr lang="en-US" altLang="ja-JP" dirty="0" smtClean="0"/>
          </a:p>
          <a:p>
            <a:r>
              <a:rPr kumimoji="1" lang="ja-JP" altLang="en-US" dirty="0" smtClean="0"/>
              <a:t>方法</a:t>
            </a:r>
            <a:r>
              <a:rPr kumimoji="1" lang="ja-JP" altLang="en-US" dirty="0"/>
              <a:t>２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send, </a:t>
            </a:r>
            <a:r>
              <a:rPr kumimoji="1" lang="en-US" altLang="ja-JP" dirty="0" err="1" smtClean="0"/>
              <a:t>recv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システムコールを使う</a:t>
            </a:r>
            <a:endParaRPr kumimoji="1" lang="en-US" altLang="ja-JP" dirty="0" smtClean="0"/>
          </a:p>
          <a:p>
            <a:pPr lvl="1"/>
            <a:r>
              <a:rPr lang="en-US" altLang="ja-JP" b="1" dirty="0" err="1" smtClean="0"/>
              <a:t>ssize_t</a:t>
            </a:r>
            <a:r>
              <a:rPr lang="en-US" altLang="ja-JP" b="1" dirty="0" smtClean="0"/>
              <a:t> send(</a:t>
            </a:r>
            <a:r>
              <a:rPr lang="en-US" altLang="ja-JP" b="1" dirty="0" err="1" smtClean="0"/>
              <a:t>int</a:t>
            </a:r>
            <a:r>
              <a:rPr lang="en-US" altLang="ja-JP" b="1" dirty="0" smtClean="0"/>
              <a:t> </a:t>
            </a:r>
            <a:r>
              <a:rPr lang="en-US" altLang="ja-JP" i="1" dirty="0" err="1" smtClean="0"/>
              <a:t>sockfd</a:t>
            </a:r>
            <a:r>
              <a:rPr lang="en-US" altLang="ja-JP" b="1" dirty="0" smtClean="0"/>
              <a:t>, </a:t>
            </a:r>
            <a:r>
              <a:rPr lang="en-US" altLang="ja-JP" b="1" dirty="0" err="1" smtClean="0"/>
              <a:t>const</a:t>
            </a:r>
            <a:r>
              <a:rPr lang="en-US" altLang="ja-JP" b="1" dirty="0" smtClean="0"/>
              <a:t> void *</a:t>
            </a:r>
            <a:r>
              <a:rPr lang="en-US" altLang="ja-JP" i="1" dirty="0" err="1" smtClean="0"/>
              <a:t>buf</a:t>
            </a:r>
            <a:r>
              <a:rPr lang="en-US" altLang="ja-JP" b="1" dirty="0" smtClean="0"/>
              <a:t>, </a:t>
            </a:r>
            <a:r>
              <a:rPr lang="en-US" altLang="ja-JP" b="1" dirty="0" err="1" smtClean="0"/>
              <a:t>size_t</a:t>
            </a:r>
            <a:r>
              <a:rPr lang="en-US" altLang="ja-JP" b="1" dirty="0" smtClean="0"/>
              <a:t> </a:t>
            </a:r>
            <a:r>
              <a:rPr lang="en-US" altLang="ja-JP" i="1" dirty="0" err="1" smtClean="0"/>
              <a:t>len</a:t>
            </a:r>
            <a:r>
              <a:rPr lang="en-US" altLang="ja-JP" b="1" dirty="0" smtClean="0"/>
              <a:t>, </a:t>
            </a:r>
            <a:r>
              <a:rPr lang="en-US" altLang="ja-JP" b="1" dirty="0" err="1" smtClean="0"/>
              <a:t>int</a:t>
            </a:r>
            <a:r>
              <a:rPr lang="en-US" altLang="ja-JP" b="1" dirty="0" smtClean="0"/>
              <a:t> </a:t>
            </a:r>
            <a:r>
              <a:rPr lang="en-US" altLang="ja-JP" i="1" dirty="0" smtClean="0"/>
              <a:t>flags</a:t>
            </a:r>
            <a:r>
              <a:rPr lang="en-US" altLang="ja-JP" b="1" dirty="0" smtClean="0"/>
              <a:t>);</a:t>
            </a:r>
          </a:p>
          <a:p>
            <a:pPr lvl="1"/>
            <a:r>
              <a:rPr lang="en-US" altLang="ja-JP" b="1" dirty="0" err="1" smtClean="0"/>
              <a:t>ssize_t</a:t>
            </a:r>
            <a:r>
              <a:rPr lang="en-US" altLang="ja-JP" b="1" dirty="0" smtClean="0"/>
              <a:t> </a:t>
            </a:r>
            <a:r>
              <a:rPr lang="en-US" altLang="ja-JP" b="1" dirty="0" err="1" smtClean="0"/>
              <a:t>recv</a:t>
            </a:r>
            <a:r>
              <a:rPr lang="en-US" altLang="ja-JP" b="1" dirty="0" smtClean="0"/>
              <a:t>(</a:t>
            </a:r>
            <a:r>
              <a:rPr lang="en-US" altLang="ja-JP" b="1" dirty="0" err="1" smtClean="0"/>
              <a:t>int</a:t>
            </a:r>
            <a:r>
              <a:rPr lang="en-US" altLang="ja-JP" b="1" dirty="0" smtClean="0"/>
              <a:t> </a:t>
            </a:r>
            <a:r>
              <a:rPr lang="en-US" altLang="ja-JP" i="1" dirty="0" err="1" smtClean="0"/>
              <a:t>sockfd</a:t>
            </a:r>
            <a:r>
              <a:rPr lang="en-US" altLang="ja-JP" b="1" dirty="0" smtClean="0"/>
              <a:t>, void *</a:t>
            </a:r>
            <a:r>
              <a:rPr lang="en-US" altLang="ja-JP" i="1" dirty="0" err="1" smtClean="0"/>
              <a:t>buf</a:t>
            </a:r>
            <a:r>
              <a:rPr lang="en-US" altLang="ja-JP" b="1" dirty="0" smtClean="0"/>
              <a:t>, </a:t>
            </a:r>
            <a:r>
              <a:rPr lang="en-US" altLang="ja-JP" b="1" dirty="0" err="1" smtClean="0"/>
              <a:t>size_t</a:t>
            </a:r>
            <a:r>
              <a:rPr lang="en-US" altLang="ja-JP" b="1" dirty="0" smtClean="0"/>
              <a:t> </a:t>
            </a:r>
            <a:r>
              <a:rPr lang="en-US" altLang="ja-JP" i="1" dirty="0" err="1" smtClean="0"/>
              <a:t>len</a:t>
            </a:r>
            <a:r>
              <a:rPr lang="en-US" altLang="ja-JP" b="1" dirty="0" smtClean="0"/>
              <a:t>, </a:t>
            </a:r>
            <a:r>
              <a:rPr lang="en-US" altLang="ja-JP" b="1" dirty="0" err="1" smtClean="0"/>
              <a:t>int</a:t>
            </a:r>
            <a:r>
              <a:rPr lang="en-US" altLang="ja-JP" b="1" dirty="0" smtClean="0"/>
              <a:t> </a:t>
            </a:r>
            <a:r>
              <a:rPr lang="en-US" altLang="ja-JP" i="1" dirty="0" smtClean="0"/>
              <a:t>flags</a:t>
            </a:r>
            <a:r>
              <a:rPr lang="en-US" altLang="ja-JP" b="1" dirty="0" smtClean="0"/>
              <a:t>);</a:t>
            </a:r>
          </a:p>
          <a:p>
            <a:pPr lvl="2"/>
            <a:r>
              <a:rPr kumimoji="1" lang="en-US" altLang="ja-JP" b="1" dirty="0" err="1" smtClean="0"/>
              <a:t>socketfd</a:t>
            </a:r>
            <a:r>
              <a:rPr kumimoji="1" lang="en-US" altLang="ja-JP" b="1" dirty="0" smtClean="0"/>
              <a:t> … </a:t>
            </a:r>
            <a:r>
              <a:rPr kumimoji="1" lang="ja-JP" altLang="en-US" b="1" dirty="0" smtClean="0"/>
              <a:t>ソケット記述子</a:t>
            </a:r>
            <a:endParaRPr lang="en-US" altLang="ja-JP" dirty="0"/>
          </a:p>
          <a:p>
            <a:pPr lvl="2"/>
            <a:r>
              <a:rPr kumimoji="1" lang="en-US" altLang="ja-JP" b="1" dirty="0" err="1" smtClean="0"/>
              <a:t>buf</a:t>
            </a:r>
            <a:r>
              <a:rPr kumimoji="1" lang="en-US" altLang="ja-JP" b="1" dirty="0" smtClean="0"/>
              <a:t> … </a:t>
            </a:r>
            <a:r>
              <a:rPr kumimoji="1" lang="ja-JP" altLang="en-US" b="1" dirty="0" smtClean="0"/>
              <a:t>受け取るデータのポインタ</a:t>
            </a:r>
            <a:endParaRPr kumimoji="1" lang="en-US" altLang="ja-JP" b="1" dirty="0" smtClean="0"/>
          </a:p>
          <a:p>
            <a:pPr lvl="2"/>
            <a:r>
              <a:rPr lang="en-US" altLang="ja-JP" b="1" dirty="0" err="1" smtClean="0"/>
              <a:t>len</a:t>
            </a:r>
            <a:r>
              <a:rPr lang="en-US" altLang="ja-JP" b="1" dirty="0" smtClean="0"/>
              <a:t> … </a:t>
            </a:r>
            <a:r>
              <a:rPr lang="ja-JP" altLang="en-US" b="1" dirty="0" smtClean="0"/>
              <a:t>受け取るデータの長さ</a:t>
            </a:r>
            <a:endParaRPr lang="en-US" altLang="ja-JP" b="1" dirty="0" smtClean="0"/>
          </a:p>
          <a:p>
            <a:pPr lvl="2"/>
            <a:endParaRPr kumimoji="1" lang="en-US" altLang="ja-JP" b="1" dirty="0" smtClean="0"/>
          </a:p>
        </p:txBody>
      </p:sp>
    </p:spTree>
    <p:extLst>
      <p:ext uri="{BB962C8B-B14F-4D97-AF65-F5344CB8AC3E}">
        <p14:creationId xmlns:p14="http://schemas.microsoft.com/office/powerpoint/2010/main" val="288300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バイトオーダー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ポート番号は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バイト整数であらわされる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unsigned short </a:t>
            </a:r>
            <a:r>
              <a:rPr kumimoji="1" lang="ja-JP" altLang="en-US" dirty="0" smtClean="0"/>
              <a:t>型 </a:t>
            </a:r>
            <a:endParaRPr lang="en-US" altLang="ja-JP" dirty="0"/>
          </a:p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バイトの変数をどちらから書くのか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331640" y="4117722"/>
            <a:ext cx="1440160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5" idx="0"/>
            <a:endCxn id="5" idx="2"/>
          </p:cNvCxnSpPr>
          <p:nvPr/>
        </p:nvCxnSpPr>
        <p:spPr>
          <a:xfrm>
            <a:off x="2051720" y="4117722"/>
            <a:ext cx="0" cy="864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619672" y="3901698"/>
            <a:ext cx="86409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627784" y="3717032"/>
            <a:ext cx="5370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上位バイトが先　</a:t>
            </a:r>
            <a:r>
              <a:rPr kumimoji="1" lang="en-US" altLang="ja-JP" sz="2400" dirty="0" smtClean="0"/>
              <a:t>…</a:t>
            </a:r>
            <a:r>
              <a:rPr kumimoji="1" lang="ja-JP" altLang="en-US" sz="2400" dirty="0" smtClean="0"/>
              <a:t>　　ビッグエンディアン</a:t>
            </a:r>
            <a:endParaRPr kumimoji="1" lang="ja-JP" altLang="en-US" sz="2400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1619672" y="5197842"/>
            <a:ext cx="864096" cy="0"/>
          </a:xfrm>
          <a:prstGeom prst="straightConnector1">
            <a:avLst/>
          </a:prstGeom>
          <a:ln w="571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627784" y="4967009"/>
            <a:ext cx="5325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下位バイトが先　</a:t>
            </a:r>
            <a:r>
              <a:rPr kumimoji="1" lang="en-US" altLang="ja-JP" sz="2400" dirty="0" smtClean="0"/>
              <a:t>…</a:t>
            </a:r>
            <a:r>
              <a:rPr kumimoji="1" lang="ja-JP" altLang="en-US" sz="2400" dirty="0" smtClean="0"/>
              <a:t>　　リトルエンディアン</a:t>
            </a:r>
            <a:endParaRPr kumimoji="1" lang="ja-JP" altLang="en-US" sz="2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24128" y="4180438"/>
            <a:ext cx="265649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ネットワークの標準</a:t>
            </a:r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950076" y="5428674"/>
            <a:ext cx="3472425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CPU</a:t>
            </a:r>
            <a:r>
              <a:rPr kumimoji="1" lang="ja-JP" altLang="en-US" sz="2400" dirty="0" smtClean="0"/>
              <a:t>によって採用している</a:t>
            </a:r>
            <a:endParaRPr kumimoji="1" lang="en-US" altLang="ja-JP" sz="2400" dirty="0" smtClean="0"/>
          </a:p>
          <a:p>
            <a:r>
              <a:rPr lang="ja-JP" altLang="en-US" sz="2400" dirty="0"/>
              <a:t>場合も</a:t>
            </a:r>
            <a:r>
              <a:rPr lang="ja-JP" altLang="en-US" sz="2400" dirty="0" smtClean="0"/>
              <a:t>ある（</a:t>
            </a:r>
            <a:r>
              <a:rPr lang="en-US" altLang="ja-JP" sz="2400" dirty="0" smtClean="0"/>
              <a:t>Intel</a:t>
            </a:r>
            <a:r>
              <a:rPr lang="ja-JP" altLang="en-US" sz="2400" dirty="0" smtClean="0"/>
              <a:t>系など）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4440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バイトオーダー</a:t>
            </a:r>
            <a:r>
              <a:rPr lang="ja-JP" altLang="en-US" dirty="0" smtClean="0"/>
              <a:t>の変換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331640" y="3547174"/>
            <a:ext cx="1440160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/>
          <p:cNvCxnSpPr>
            <a:stCxn id="4" idx="0"/>
            <a:endCxn id="4" idx="2"/>
          </p:cNvCxnSpPr>
          <p:nvPr/>
        </p:nvCxnSpPr>
        <p:spPr>
          <a:xfrm>
            <a:off x="2051720" y="3547174"/>
            <a:ext cx="0" cy="864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1619672" y="3331150"/>
            <a:ext cx="86409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115616" y="1700808"/>
            <a:ext cx="25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ビッグエンディアン</a:t>
            </a:r>
            <a:endParaRPr kumimoji="1" lang="ja-JP" altLang="en-US" sz="2400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619672" y="4627294"/>
            <a:ext cx="864096" cy="0"/>
          </a:xfrm>
          <a:prstGeom prst="straightConnector1">
            <a:avLst/>
          </a:prstGeom>
          <a:ln w="571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115616" y="5013176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リトルエンディアン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61916" y="2348880"/>
            <a:ext cx="265649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ネットワークの標準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47555" y="5805264"/>
            <a:ext cx="3472425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CPU</a:t>
            </a:r>
            <a:r>
              <a:rPr kumimoji="1" lang="ja-JP" altLang="en-US" sz="2400" dirty="0" smtClean="0"/>
              <a:t>によって採用している</a:t>
            </a:r>
            <a:endParaRPr kumimoji="1" lang="en-US" altLang="ja-JP" sz="2400" dirty="0" smtClean="0"/>
          </a:p>
          <a:p>
            <a:r>
              <a:rPr lang="ja-JP" altLang="en-US" sz="2400" dirty="0"/>
              <a:t>場合も</a:t>
            </a:r>
            <a:r>
              <a:rPr lang="ja-JP" altLang="en-US" sz="2400" dirty="0" smtClean="0"/>
              <a:t>ある（</a:t>
            </a:r>
            <a:r>
              <a:rPr lang="en-US" altLang="ja-JP" sz="2400" dirty="0" smtClean="0"/>
              <a:t>Intel</a:t>
            </a:r>
            <a:r>
              <a:rPr lang="ja-JP" altLang="en-US" sz="2400" dirty="0" smtClean="0"/>
              <a:t>系など）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19980" y="2730984"/>
            <a:ext cx="4596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htons</a:t>
            </a:r>
            <a:r>
              <a:rPr kumimoji="1" lang="en-US" altLang="ja-JP" sz="3200" dirty="0" smtClean="0"/>
              <a:t> … </a:t>
            </a:r>
            <a:r>
              <a:rPr kumimoji="1" lang="ja-JP" altLang="en-US" sz="2000" dirty="0" smtClean="0"/>
              <a:t>ホストのバイト</a:t>
            </a:r>
            <a:r>
              <a:rPr lang="ja-JP" altLang="en-US" sz="2000" dirty="0" smtClean="0"/>
              <a:t>オーダからネットワークのオーダ（ビッグエンディアン）へ</a:t>
            </a:r>
            <a:endParaRPr lang="en-US" altLang="ja-JP" sz="2000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36231" y="4296180"/>
            <a:ext cx="4596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ntohs</a:t>
            </a:r>
            <a:r>
              <a:rPr kumimoji="1" lang="en-US" altLang="ja-JP" sz="3200" dirty="0" smtClean="0"/>
              <a:t> … </a:t>
            </a:r>
            <a:r>
              <a:rPr lang="ja-JP" altLang="en-US" sz="2000" dirty="0" smtClean="0"/>
              <a:t>ネットワークのオーダ（ビッグエンディアン）から</a:t>
            </a:r>
            <a:r>
              <a:rPr lang="ja-JP" altLang="en-US" sz="2000" dirty="0"/>
              <a:t>ホストの</a:t>
            </a:r>
            <a:r>
              <a:rPr lang="ja-JP" altLang="en-US" sz="2000" dirty="0" smtClean="0"/>
              <a:t>バイトオーダ</a:t>
            </a:r>
            <a:r>
              <a:rPr lang="ja-JP" altLang="en-US" sz="2000" dirty="0"/>
              <a:t>へ</a:t>
            </a: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29040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14.3 </a:t>
            </a:r>
            <a:r>
              <a:rPr lang="ja-JP" altLang="en-US" dirty="0" smtClean="0"/>
              <a:t>マルチクライアントへの対応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前述の通信方法では、サーバは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ソケットにつき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クライアントしか受け入れられない</a:t>
            </a:r>
            <a:endParaRPr kumimoji="1" lang="en-US" altLang="ja-JP" dirty="0" smtClean="0"/>
          </a:p>
        </p:txBody>
      </p:sp>
      <p:sp>
        <p:nvSpPr>
          <p:cNvPr id="4" name="角丸四角形 3"/>
          <p:cNvSpPr/>
          <p:nvPr/>
        </p:nvSpPr>
        <p:spPr>
          <a:xfrm>
            <a:off x="827584" y="2996952"/>
            <a:ext cx="7632848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複数のクライアントを受け付けるには？</a:t>
            </a:r>
            <a:endParaRPr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39288" y="4509120"/>
            <a:ext cx="52427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socket</a:t>
            </a:r>
            <a:r>
              <a:rPr kumimoji="1" lang="ja-JP" altLang="en-US" sz="3200" dirty="0" smtClean="0"/>
              <a:t>でソケットの配列を作る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59632" y="5229200"/>
            <a:ext cx="6756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select</a:t>
            </a:r>
            <a:r>
              <a:rPr kumimoji="1" lang="ja-JP" altLang="en-US" sz="3200" dirty="0" smtClean="0"/>
              <a:t>を使ってメッセージの到着を監視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0194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マルチクライアント対応：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接続の</a:t>
            </a:r>
            <a:r>
              <a:rPr lang="ja-JP" altLang="en-US" dirty="0"/>
              <a:t>手順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r>
              <a:rPr kumimoji="1" lang="ja-JP" altLang="en-US" dirty="0" smtClean="0"/>
              <a:t>接続先（サーバ）での準備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/>
              <a:t>ソケットを</a:t>
            </a:r>
            <a:r>
              <a:rPr lang="ja-JP" altLang="en-US" dirty="0" smtClean="0"/>
              <a:t>作る </a:t>
            </a:r>
            <a:r>
              <a:rPr lang="en-US" altLang="ja-JP" dirty="0" smtClean="0"/>
              <a:t>… socket</a:t>
            </a:r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/>
              <a:t>ソケットを</a:t>
            </a:r>
            <a:r>
              <a:rPr lang="ja-JP" altLang="en-US" dirty="0" smtClean="0"/>
              <a:t>はめる（サーバ名とポート番号を決める）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… bind</a:t>
            </a:r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受け入れ準備 </a:t>
            </a:r>
            <a:r>
              <a:rPr kumimoji="1" lang="en-US" altLang="ja-JP" dirty="0" smtClean="0"/>
              <a:t>… listen</a:t>
            </a:r>
            <a:endParaRPr kumimoji="1" lang="en-US" altLang="ja-JP" dirty="0"/>
          </a:p>
        </p:txBody>
      </p:sp>
      <p:pic>
        <p:nvPicPr>
          <p:cNvPr id="4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852" y="3737980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7092280" y="4298508"/>
            <a:ext cx="792088" cy="1397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21643" y="3363621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192.168.0.100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2051720" y="5514260"/>
            <a:ext cx="331236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267744" y="5698517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663788" y="5695641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7094316" y="4653136"/>
            <a:ext cx="2374227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7238333" y="483739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634377" y="483451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06199" y="479386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10031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83968" y="5211435"/>
            <a:ext cx="1065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① </a:t>
            </a:r>
            <a:r>
              <a:rPr lang="en-US" altLang="ja-JP" dirty="0" smtClean="0"/>
              <a:t>socket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59896" y="3949110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② </a:t>
            </a:r>
            <a:r>
              <a:rPr lang="en-US" altLang="ja-JP" dirty="0" smtClean="0"/>
              <a:t>bind</a:t>
            </a:r>
            <a:endParaRPr kumimoji="1" lang="ja-JP" altLang="en-US" dirty="0"/>
          </a:p>
        </p:txBody>
      </p:sp>
      <p:cxnSp>
        <p:nvCxnSpPr>
          <p:cNvPr id="32" name="直線矢印コネクタ 31"/>
          <p:cNvCxnSpPr>
            <a:stCxn id="24" idx="3"/>
          </p:cNvCxnSpPr>
          <p:nvPr/>
        </p:nvCxnSpPr>
        <p:spPr>
          <a:xfrm flipV="1">
            <a:off x="5364088" y="5163199"/>
            <a:ext cx="1730229" cy="6793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3059832" y="5706901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3455876" y="5704025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868269" y="572085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4264313" y="571797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4669440" y="5731259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5065484" y="5728383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8064388" y="483739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8460432" y="483451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8856476" y="483739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9252520" y="483451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7884368" y="4653136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8676456" y="4653136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2915816" y="5502866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3707904" y="5522644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572000" y="5502865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59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/>
      <p:bldP spid="30" grpId="0"/>
      <p:bldP spid="35" grpId="0" animBg="1"/>
      <p:bldP spid="36" grpId="0" animBg="1"/>
      <p:bldP spid="37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マルチクライアント対応：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ソケット</a:t>
            </a:r>
            <a:r>
              <a:rPr lang="ja-JP" altLang="en-US" dirty="0" smtClean="0"/>
              <a:t>の役割分担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617820" y="4106667"/>
            <a:ext cx="331236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833844" y="429092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229888" y="428804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625932" y="429930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021976" y="429643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434369" y="4313259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830413" y="4310383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235540" y="432366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631584" y="4320790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>
            <a:off x="3481916" y="4095273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4274004" y="4115051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5138100" y="4095272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809281" y="375879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s[0]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97470" y="375001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s[1]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38544" y="375001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s[2]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35540" y="3741391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s[3]</a:t>
            </a:r>
            <a:endParaRPr kumimoji="1" lang="ja-JP" altLang="en-US" dirty="0"/>
          </a:p>
        </p:txBody>
      </p:sp>
      <p:sp>
        <p:nvSpPr>
          <p:cNvPr id="20" name="角丸四角形吹き出し 19"/>
          <p:cNvSpPr/>
          <p:nvPr/>
        </p:nvSpPr>
        <p:spPr>
          <a:xfrm>
            <a:off x="1249668" y="5258795"/>
            <a:ext cx="2232248" cy="864096"/>
          </a:xfrm>
          <a:prstGeom prst="wedgeRoundRectCallout">
            <a:avLst>
              <a:gd name="adj1" fmla="val 32155"/>
              <a:gd name="adj2" fmla="val -10222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r>
              <a:rPr kumimoji="1" lang="ja-JP" altLang="en-US" dirty="0" smtClean="0"/>
              <a:t>番目は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新規接続要求受付</a:t>
            </a:r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2761836" y="3508820"/>
            <a:ext cx="57606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-25879" y="2950076"/>
            <a:ext cx="3071004" cy="569501"/>
          </a:xfrm>
          <a:custGeom>
            <a:avLst/>
            <a:gdLst>
              <a:gd name="connsiteX0" fmla="*/ 3071004 w 3071004"/>
              <a:gd name="connsiteY0" fmla="*/ 569501 h 569501"/>
              <a:gd name="connsiteX1" fmla="*/ 2717321 w 3071004"/>
              <a:gd name="connsiteY1" fmla="*/ 158 h 569501"/>
              <a:gd name="connsiteX2" fmla="*/ 1009290 w 3071004"/>
              <a:gd name="connsiteY2" fmla="*/ 509116 h 569501"/>
              <a:gd name="connsiteX3" fmla="*/ 0 w 3071004"/>
              <a:gd name="connsiteY3" fmla="*/ 284830 h 56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1004" h="569501">
                <a:moveTo>
                  <a:pt x="3071004" y="569501"/>
                </a:moveTo>
                <a:cubicBezTo>
                  <a:pt x="3065972" y="289861"/>
                  <a:pt x="3060940" y="10222"/>
                  <a:pt x="2717321" y="158"/>
                </a:cubicBezTo>
                <a:cubicBezTo>
                  <a:pt x="2373702" y="-9906"/>
                  <a:pt x="1462177" y="461671"/>
                  <a:pt x="1009290" y="509116"/>
                </a:cubicBezTo>
                <a:cubicBezTo>
                  <a:pt x="556403" y="556561"/>
                  <a:pt x="278201" y="420695"/>
                  <a:pt x="0" y="28483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10223" y="2399602"/>
            <a:ext cx="4657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新規クライアントが</a:t>
            </a:r>
            <a:r>
              <a:rPr kumimoji="1" lang="en-US" altLang="ja-JP" sz="2400" dirty="0" smtClean="0"/>
              <a:t>connect</a:t>
            </a:r>
            <a:r>
              <a:rPr kumimoji="1" lang="ja-JP" altLang="en-US" sz="2400" dirty="0" smtClean="0"/>
              <a:t>してきた</a:t>
            </a:r>
            <a:endParaRPr kumimoji="1" lang="ja-JP" altLang="en-US" sz="2400" dirty="0"/>
          </a:p>
        </p:txBody>
      </p:sp>
      <p:sp>
        <p:nvSpPr>
          <p:cNvPr id="24" name="円/楕円 23"/>
          <p:cNvSpPr/>
          <p:nvPr/>
        </p:nvSpPr>
        <p:spPr>
          <a:xfrm>
            <a:off x="3603326" y="4231564"/>
            <a:ext cx="576064" cy="3839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/>
          <p:cNvSpPr/>
          <p:nvPr/>
        </p:nvSpPr>
        <p:spPr>
          <a:xfrm>
            <a:off x="3891358" y="4598415"/>
            <a:ext cx="1612295" cy="2268211"/>
          </a:xfrm>
          <a:custGeom>
            <a:avLst/>
            <a:gdLst>
              <a:gd name="connsiteX0" fmla="*/ 0 w 1604513"/>
              <a:gd name="connsiteY0" fmla="*/ 0 h 2216988"/>
              <a:gd name="connsiteX1" fmla="*/ 715992 w 1604513"/>
              <a:gd name="connsiteY1" fmla="*/ 1233577 h 2216988"/>
              <a:gd name="connsiteX2" fmla="*/ 1224951 w 1604513"/>
              <a:gd name="connsiteY2" fmla="*/ 1311215 h 2216988"/>
              <a:gd name="connsiteX3" fmla="*/ 1604513 w 1604513"/>
              <a:gd name="connsiteY3" fmla="*/ 2216988 h 22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4513" h="2216988">
                <a:moveTo>
                  <a:pt x="0" y="0"/>
                </a:moveTo>
                <a:cubicBezTo>
                  <a:pt x="255917" y="507520"/>
                  <a:pt x="511834" y="1015041"/>
                  <a:pt x="715992" y="1233577"/>
                </a:cubicBezTo>
                <a:cubicBezTo>
                  <a:pt x="920150" y="1452113"/>
                  <a:pt x="1076864" y="1147313"/>
                  <a:pt x="1224951" y="1311215"/>
                </a:cubicBezTo>
                <a:cubicBezTo>
                  <a:pt x="1373038" y="1475117"/>
                  <a:pt x="1488775" y="1846052"/>
                  <a:pt x="1604513" y="2216988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44008" y="5445224"/>
            <a:ext cx="3913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他のクライアントがすでにつないでいる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5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マルチクライアント対応：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ソケット</a:t>
            </a:r>
            <a:r>
              <a:rPr lang="ja-JP" altLang="en-US" dirty="0" smtClean="0"/>
              <a:t>の役割分担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617820" y="4106667"/>
            <a:ext cx="331236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833844" y="429092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229888" y="428804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625932" y="429930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021976" y="429643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434369" y="4313259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830413" y="4310383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235540" y="432366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631584" y="4320790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>
            <a:off x="3481916" y="4095273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4274004" y="4115051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5138100" y="4095272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809281" y="375879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s[0]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97470" y="375001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s[1]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38544" y="375001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s[2]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35540" y="3741391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s[3]</a:t>
            </a:r>
            <a:endParaRPr kumimoji="1" lang="ja-JP" altLang="en-US" dirty="0"/>
          </a:p>
        </p:txBody>
      </p:sp>
      <p:sp>
        <p:nvSpPr>
          <p:cNvPr id="20" name="角丸四角形吹き出し 19"/>
          <p:cNvSpPr/>
          <p:nvPr/>
        </p:nvSpPr>
        <p:spPr>
          <a:xfrm>
            <a:off x="1249668" y="5258795"/>
            <a:ext cx="2232248" cy="864096"/>
          </a:xfrm>
          <a:prstGeom prst="wedgeRoundRectCallout">
            <a:avLst>
              <a:gd name="adj1" fmla="val 32155"/>
              <a:gd name="adj2" fmla="val -10222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r>
              <a:rPr kumimoji="1" lang="ja-JP" altLang="en-US" dirty="0" smtClean="0"/>
              <a:t>番目は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新規接続要求受付</a:t>
            </a:r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4416771" y="4265295"/>
            <a:ext cx="57606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0" y="3429000"/>
            <a:ext cx="4700060" cy="836295"/>
          </a:xfrm>
          <a:custGeom>
            <a:avLst/>
            <a:gdLst>
              <a:gd name="connsiteX0" fmla="*/ 3071004 w 3071004"/>
              <a:gd name="connsiteY0" fmla="*/ 569501 h 569501"/>
              <a:gd name="connsiteX1" fmla="*/ 2717321 w 3071004"/>
              <a:gd name="connsiteY1" fmla="*/ 158 h 569501"/>
              <a:gd name="connsiteX2" fmla="*/ 1009290 w 3071004"/>
              <a:gd name="connsiteY2" fmla="*/ 509116 h 569501"/>
              <a:gd name="connsiteX3" fmla="*/ 0 w 3071004"/>
              <a:gd name="connsiteY3" fmla="*/ 284830 h 56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1004" h="569501">
                <a:moveTo>
                  <a:pt x="3071004" y="569501"/>
                </a:moveTo>
                <a:cubicBezTo>
                  <a:pt x="3065972" y="289861"/>
                  <a:pt x="3060940" y="10222"/>
                  <a:pt x="2717321" y="158"/>
                </a:cubicBezTo>
                <a:cubicBezTo>
                  <a:pt x="2373702" y="-9906"/>
                  <a:pt x="1462177" y="461671"/>
                  <a:pt x="1009290" y="509116"/>
                </a:cubicBezTo>
                <a:cubicBezTo>
                  <a:pt x="556403" y="556561"/>
                  <a:pt x="278201" y="420695"/>
                  <a:pt x="0" y="28483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62515" y="2708920"/>
            <a:ext cx="4961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空いているところがあれば割り当てる</a:t>
            </a:r>
            <a:endParaRPr kumimoji="1" lang="ja-JP" altLang="en-US" sz="2400" dirty="0"/>
          </a:p>
        </p:txBody>
      </p:sp>
      <p:sp>
        <p:nvSpPr>
          <p:cNvPr id="24" name="円/楕円 23"/>
          <p:cNvSpPr/>
          <p:nvPr/>
        </p:nvSpPr>
        <p:spPr>
          <a:xfrm>
            <a:off x="3603326" y="4231564"/>
            <a:ext cx="576064" cy="3839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/>
          <p:cNvSpPr/>
          <p:nvPr/>
        </p:nvSpPr>
        <p:spPr>
          <a:xfrm>
            <a:off x="3891358" y="4598415"/>
            <a:ext cx="1612295" cy="2268211"/>
          </a:xfrm>
          <a:custGeom>
            <a:avLst/>
            <a:gdLst>
              <a:gd name="connsiteX0" fmla="*/ 0 w 1604513"/>
              <a:gd name="connsiteY0" fmla="*/ 0 h 2216988"/>
              <a:gd name="connsiteX1" fmla="*/ 715992 w 1604513"/>
              <a:gd name="connsiteY1" fmla="*/ 1233577 h 2216988"/>
              <a:gd name="connsiteX2" fmla="*/ 1224951 w 1604513"/>
              <a:gd name="connsiteY2" fmla="*/ 1311215 h 2216988"/>
              <a:gd name="connsiteX3" fmla="*/ 1604513 w 1604513"/>
              <a:gd name="connsiteY3" fmla="*/ 2216988 h 22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4513" h="2216988">
                <a:moveTo>
                  <a:pt x="0" y="0"/>
                </a:moveTo>
                <a:cubicBezTo>
                  <a:pt x="255917" y="507520"/>
                  <a:pt x="511834" y="1015041"/>
                  <a:pt x="715992" y="1233577"/>
                </a:cubicBezTo>
                <a:cubicBezTo>
                  <a:pt x="920150" y="1452113"/>
                  <a:pt x="1076864" y="1147313"/>
                  <a:pt x="1224951" y="1311215"/>
                </a:cubicBezTo>
                <a:cubicBezTo>
                  <a:pt x="1373038" y="1475117"/>
                  <a:pt x="1488775" y="1846052"/>
                  <a:pt x="1604513" y="2216988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44008" y="5445224"/>
            <a:ext cx="3913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他のクライアントがすでにつないでいる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993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マルチクライアント対応：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ソケット</a:t>
            </a:r>
            <a:r>
              <a:rPr lang="ja-JP" altLang="en-US" dirty="0" smtClean="0"/>
              <a:t>の役割分担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617820" y="4106667"/>
            <a:ext cx="331236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833844" y="429092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229888" y="428804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625932" y="429930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021976" y="429643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434369" y="4313259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830413" y="4310383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235540" y="432366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631584" y="4320790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>
            <a:off x="3481916" y="4095273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4274004" y="4115051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5138100" y="4095272"/>
            <a:ext cx="0" cy="6565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809281" y="375879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s[0]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97470" y="375001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s[1]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38544" y="375001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s[2]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35540" y="3741391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s[3]</a:t>
            </a:r>
            <a:endParaRPr kumimoji="1" lang="ja-JP" altLang="en-US" dirty="0"/>
          </a:p>
        </p:txBody>
      </p:sp>
      <p:sp>
        <p:nvSpPr>
          <p:cNvPr id="20" name="角丸四角形吹き出し 19"/>
          <p:cNvSpPr/>
          <p:nvPr/>
        </p:nvSpPr>
        <p:spPr>
          <a:xfrm>
            <a:off x="6156176" y="4423544"/>
            <a:ext cx="2232248" cy="864096"/>
          </a:xfrm>
          <a:prstGeom prst="wedgeRoundRectCallout">
            <a:avLst>
              <a:gd name="adj1" fmla="val -65616"/>
              <a:gd name="adj2" fmla="val -2635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最後のソケットは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接続拒否用</a:t>
            </a:r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5213767" y="4221088"/>
            <a:ext cx="57606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-1" y="3429000"/>
            <a:ext cx="5503653" cy="836295"/>
          </a:xfrm>
          <a:custGeom>
            <a:avLst/>
            <a:gdLst>
              <a:gd name="connsiteX0" fmla="*/ 3071004 w 3071004"/>
              <a:gd name="connsiteY0" fmla="*/ 569501 h 569501"/>
              <a:gd name="connsiteX1" fmla="*/ 2717321 w 3071004"/>
              <a:gd name="connsiteY1" fmla="*/ 158 h 569501"/>
              <a:gd name="connsiteX2" fmla="*/ 1009290 w 3071004"/>
              <a:gd name="connsiteY2" fmla="*/ 509116 h 569501"/>
              <a:gd name="connsiteX3" fmla="*/ 0 w 3071004"/>
              <a:gd name="connsiteY3" fmla="*/ 284830 h 56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1004" h="569501">
                <a:moveTo>
                  <a:pt x="3071004" y="569501"/>
                </a:moveTo>
                <a:cubicBezTo>
                  <a:pt x="3065972" y="289861"/>
                  <a:pt x="3060940" y="10222"/>
                  <a:pt x="2717321" y="158"/>
                </a:cubicBezTo>
                <a:cubicBezTo>
                  <a:pt x="2373702" y="-9906"/>
                  <a:pt x="1462177" y="461671"/>
                  <a:pt x="1009290" y="509116"/>
                </a:cubicBezTo>
                <a:cubicBezTo>
                  <a:pt x="556403" y="556561"/>
                  <a:pt x="278201" y="420695"/>
                  <a:pt x="0" y="28483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96361" y="2420888"/>
            <a:ext cx="7284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空いてるところがない場合</a:t>
            </a:r>
            <a:r>
              <a:rPr kumimoji="1" lang="en-US" altLang="ja-JP" sz="2400" dirty="0" smtClean="0"/>
              <a:t>…</a:t>
            </a:r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一時的に </a:t>
            </a:r>
            <a:r>
              <a:rPr lang="en-US" altLang="ja-JP" sz="2400" dirty="0" smtClean="0"/>
              <a:t>s[SOCK_MAX+1]</a:t>
            </a:r>
            <a:r>
              <a:rPr lang="ja-JP" altLang="en-US" sz="2400" dirty="0" smtClean="0"/>
              <a:t>につないでメッセージを送る</a:t>
            </a:r>
            <a:endParaRPr kumimoji="1" lang="ja-JP" altLang="en-US" sz="2400" dirty="0"/>
          </a:p>
        </p:txBody>
      </p:sp>
      <p:sp>
        <p:nvSpPr>
          <p:cNvPr id="24" name="円/楕円 23"/>
          <p:cNvSpPr/>
          <p:nvPr/>
        </p:nvSpPr>
        <p:spPr>
          <a:xfrm>
            <a:off x="3603326" y="4231564"/>
            <a:ext cx="576064" cy="3839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/>
          <p:cNvSpPr/>
          <p:nvPr/>
        </p:nvSpPr>
        <p:spPr>
          <a:xfrm>
            <a:off x="3891358" y="4598415"/>
            <a:ext cx="1612295" cy="2268211"/>
          </a:xfrm>
          <a:custGeom>
            <a:avLst/>
            <a:gdLst>
              <a:gd name="connsiteX0" fmla="*/ 0 w 1604513"/>
              <a:gd name="connsiteY0" fmla="*/ 0 h 2216988"/>
              <a:gd name="connsiteX1" fmla="*/ 715992 w 1604513"/>
              <a:gd name="connsiteY1" fmla="*/ 1233577 h 2216988"/>
              <a:gd name="connsiteX2" fmla="*/ 1224951 w 1604513"/>
              <a:gd name="connsiteY2" fmla="*/ 1311215 h 2216988"/>
              <a:gd name="connsiteX3" fmla="*/ 1604513 w 1604513"/>
              <a:gd name="connsiteY3" fmla="*/ 2216988 h 22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4513" h="2216988">
                <a:moveTo>
                  <a:pt x="0" y="0"/>
                </a:moveTo>
                <a:cubicBezTo>
                  <a:pt x="255917" y="507520"/>
                  <a:pt x="511834" y="1015041"/>
                  <a:pt x="715992" y="1233577"/>
                </a:cubicBezTo>
                <a:cubicBezTo>
                  <a:pt x="920150" y="1452113"/>
                  <a:pt x="1076864" y="1147313"/>
                  <a:pt x="1224951" y="1311215"/>
                </a:cubicBezTo>
                <a:cubicBezTo>
                  <a:pt x="1373038" y="1475117"/>
                  <a:pt x="1488775" y="1846052"/>
                  <a:pt x="1604513" y="2216988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10380" y="5547854"/>
            <a:ext cx="3275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他のクライアントがつないでいて</a:t>
            </a:r>
            <a:endParaRPr kumimoji="1" lang="en-US" altLang="ja-JP" dirty="0" smtClean="0"/>
          </a:p>
          <a:p>
            <a:r>
              <a:rPr lang="ja-JP" altLang="en-US" dirty="0"/>
              <a:t>すでに空きが</a:t>
            </a:r>
            <a:r>
              <a:rPr lang="ja-JP" altLang="en-US" dirty="0" smtClean="0"/>
              <a:t>ない</a:t>
            </a:r>
            <a:r>
              <a:rPr lang="en-US" altLang="ja-JP" dirty="0"/>
              <a:t>…</a:t>
            </a:r>
            <a:endParaRPr kumimoji="1" lang="ja-JP" altLang="en-US" dirty="0"/>
          </a:p>
        </p:txBody>
      </p:sp>
      <p:sp>
        <p:nvSpPr>
          <p:cNvPr id="27" name="円/楕円 26"/>
          <p:cNvSpPr/>
          <p:nvPr/>
        </p:nvSpPr>
        <p:spPr>
          <a:xfrm>
            <a:off x="4362361" y="4272826"/>
            <a:ext cx="576064" cy="3839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/>
          <p:cNvSpPr/>
          <p:nvPr/>
        </p:nvSpPr>
        <p:spPr>
          <a:xfrm>
            <a:off x="4650393" y="4656786"/>
            <a:ext cx="1612295" cy="2268211"/>
          </a:xfrm>
          <a:custGeom>
            <a:avLst/>
            <a:gdLst>
              <a:gd name="connsiteX0" fmla="*/ 0 w 1604513"/>
              <a:gd name="connsiteY0" fmla="*/ 0 h 2216988"/>
              <a:gd name="connsiteX1" fmla="*/ 715992 w 1604513"/>
              <a:gd name="connsiteY1" fmla="*/ 1233577 h 2216988"/>
              <a:gd name="connsiteX2" fmla="*/ 1224951 w 1604513"/>
              <a:gd name="connsiteY2" fmla="*/ 1311215 h 2216988"/>
              <a:gd name="connsiteX3" fmla="*/ 1604513 w 1604513"/>
              <a:gd name="connsiteY3" fmla="*/ 2216988 h 22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4513" h="2216988">
                <a:moveTo>
                  <a:pt x="0" y="0"/>
                </a:moveTo>
                <a:cubicBezTo>
                  <a:pt x="255917" y="507520"/>
                  <a:pt x="511834" y="1015041"/>
                  <a:pt x="715992" y="1233577"/>
                </a:cubicBezTo>
                <a:cubicBezTo>
                  <a:pt x="920150" y="1452113"/>
                  <a:pt x="1076864" y="1147313"/>
                  <a:pt x="1224951" y="1311215"/>
                </a:cubicBezTo>
                <a:cubicBezTo>
                  <a:pt x="1373038" y="1475117"/>
                  <a:pt x="1488775" y="1846052"/>
                  <a:pt x="1604513" y="2216988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6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マルチクライアント担当：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メッセージ到着</a:t>
            </a:r>
            <a:r>
              <a:rPr lang="ja-JP" altLang="en-US" dirty="0" smtClean="0"/>
              <a:t>の</a:t>
            </a:r>
            <a:r>
              <a:rPr lang="ja-JP" altLang="en-US" dirty="0"/>
              <a:t>監視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select : </a:t>
            </a:r>
            <a:r>
              <a:rPr kumimoji="1" lang="ja-JP" altLang="en-US" dirty="0" smtClean="0"/>
              <a:t>複数の</a:t>
            </a:r>
            <a:r>
              <a:rPr lang="ja-JP" altLang="en-US" dirty="0">
                <a:solidFill>
                  <a:srgbClr val="FF0000"/>
                </a:solidFill>
              </a:rPr>
              <a:t>ファイル</a:t>
            </a:r>
            <a:r>
              <a:rPr lang="ja-JP" altLang="en-US" dirty="0" smtClean="0">
                <a:solidFill>
                  <a:srgbClr val="FF0000"/>
                </a:solidFill>
              </a:rPr>
              <a:t>記述子</a:t>
            </a:r>
            <a:r>
              <a:rPr lang="ja-JP" altLang="en-US" dirty="0" smtClean="0"/>
              <a:t>に対する書き込みの有無を監視する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int</a:t>
            </a:r>
            <a:r>
              <a:rPr lang="en-US" altLang="ja-JP" dirty="0" smtClean="0"/>
              <a:t> select(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nfds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solidFill>
                  <a:srgbClr val="FF0000"/>
                </a:solidFill>
              </a:rPr>
              <a:t>fd_set</a:t>
            </a:r>
            <a:r>
              <a:rPr lang="en-US" altLang="ja-JP" dirty="0" smtClean="0">
                <a:solidFill>
                  <a:srgbClr val="FF0000"/>
                </a:solidFill>
              </a:rPr>
              <a:t> *</a:t>
            </a:r>
            <a:r>
              <a:rPr lang="en-US" altLang="ja-JP" dirty="0" err="1" smtClean="0">
                <a:solidFill>
                  <a:srgbClr val="FF0000"/>
                </a:solidFill>
              </a:rPr>
              <a:t>readfds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fd_set</a:t>
            </a:r>
            <a:r>
              <a:rPr lang="en-US" altLang="ja-JP" dirty="0" smtClean="0"/>
              <a:t> *</a:t>
            </a:r>
            <a:r>
              <a:rPr lang="en-US" altLang="ja-JP" dirty="0" err="1" smtClean="0"/>
              <a:t>writefds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fd_set</a:t>
            </a:r>
            <a:r>
              <a:rPr lang="en-US" altLang="ja-JP" dirty="0" smtClean="0"/>
              <a:t> *</a:t>
            </a:r>
            <a:r>
              <a:rPr lang="en-US" altLang="ja-JP" dirty="0" err="1" smtClean="0"/>
              <a:t>exceptfds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timeval</a:t>
            </a:r>
            <a:r>
              <a:rPr lang="en-US" altLang="ja-JP" dirty="0" smtClean="0"/>
              <a:t> *timeout);</a:t>
            </a:r>
          </a:p>
          <a:p>
            <a:pPr lvl="2"/>
            <a:r>
              <a:rPr kumimoji="1" lang="en-US" altLang="ja-JP" dirty="0" err="1" smtClean="0"/>
              <a:t>nfds</a:t>
            </a:r>
            <a:r>
              <a:rPr kumimoji="1" lang="en-US" altLang="ja-JP" dirty="0" smtClean="0"/>
              <a:t> … </a:t>
            </a:r>
            <a:r>
              <a:rPr kumimoji="1" lang="ja-JP" altLang="en-US" dirty="0" smtClean="0"/>
              <a:t>監視するファイル記述子の数</a:t>
            </a:r>
            <a:endParaRPr kumimoji="1" lang="en-US" altLang="ja-JP" dirty="0" smtClean="0"/>
          </a:p>
          <a:p>
            <a:pPr lvl="2"/>
            <a:r>
              <a:rPr lang="en-US" altLang="ja-JP" dirty="0" err="1" smtClean="0"/>
              <a:t>readfds</a:t>
            </a:r>
            <a:r>
              <a:rPr lang="en-US" altLang="ja-JP" dirty="0" smtClean="0"/>
              <a:t> … </a:t>
            </a:r>
            <a:r>
              <a:rPr lang="ja-JP" altLang="en-US" dirty="0" smtClean="0"/>
              <a:t>読込可否の監視リスト</a:t>
            </a:r>
            <a:endParaRPr lang="en-US" altLang="ja-JP" dirty="0" smtClean="0"/>
          </a:p>
          <a:p>
            <a:pPr lvl="2"/>
            <a:r>
              <a:rPr kumimoji="1" lang="en-US" altLang="ja-JP" dirty="0" err="1" smtClean="0"/>
              <a:t>writefds</a:t>
            </a:r>
            <a:r>
              <a:rPr kumimoji="1" lang="en-US" altLang="ja-JP" dirty="0" smtClean="0"/>
              <a:t> … </a:t>
            </a:r>
            <a:r>
              <a:rPr kumimoji="1" lang="ja-JP" altLang="en-US" dirty="0" smtClean="0"/>
              <a:t>書込可否の監視リスト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 </a:t>
            </a:r>
            <a:r>
              <a:rPr lang="en-US" altLang="ja-JP" dirty="0" err="1" smtClean="0"/>
              <a:t>exceptfds</a:t>
            </a:r>
            <a:r>
              <a:rPr lang="en-US" altLang="ja-JP" dirty="0" smtClean="0"/>
              <a:t> … </a:t>
            </a:r>
            <a:r>
              <a:rPr lang="ja-JP" altLang="en-US" dirty="0" smtClean="0"/>
              <a:t>例外の監視リスト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488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プロセス間通信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パイプ</a:t>
            </a:r>
            <a:endParaRPr kumimoji="1" lang="en-US" altLang="ja-JP" dirty="0" smtClean="0"/>
          </a:p>
          <a:p>
            <a:r>
              <a:rPr lang="ja-JP" altLang="en-US" dirty="0"/>
              <a:t>共有</a:t>
            </a:r>
            <a:r>
              <a:rPr lang="ja-JP" altLang="en-US" dirty="0" smtClean="0"/>
              <a:t>メモリ</a:t>
            </a:r>
            <a:endParaRPr lang="en-US" altLang="ja-JP" dirty="0" smtClean="0"/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ソケット通信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/>
              <a:t>メッセージキュー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2595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fd_set</a:t>
            </a:r>
            <a:r>
              <a:rPr kumimoji="1" lang="ja-JP" altLang="en-US" dirty="0" smtClean="0"/>
              <a:t>に関するマクロ関数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FD_ZERO(</a:t>
            </a:r>
            <a:r>
              <a:rPr kumimoji="1" lang="en-US" altLang="ja-JP" dirty="0" err="1" smtClean="0"/>
              <a:t>fd_set</a:t>
            </a:r>
            <a:r>
              <a:rPr kumimoji="1" lang="en-US" altLang="ja-JP" dirty="0" smtClean="0"/>
              <a:t> *</a:t>
            </a:r>
            <a:r>
              <a:rPr kumimoji="1" lang="en-US" altLang="ja-JP" dirty="0" err="1" smtClean="0"/>
              <a:t>fdset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err="1" smtClean="0"/>
              <a:t>fdset</a:t>
            </a:r>
            <a:r>
              <a:rPr lang="ja-JP" altLang="en-US" dirty="0" smtClean="0"/>
              <a:t>の初期化</a:t>
            </a:r>
            <a:endParaRPr lang="en-US" altLang="ja-JP" dirty="0" smtClean="0"/>
          </a:p>
          <a:p>
            <a:r>
              <a:rPr lang="en-US" altLang="ja-JP" dirty="0" smtClean="0"/>
              <a:t>FD_SET(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fd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fd_set</a:t>
            </a:r>
            <a:r>
              <a:rPr lang="en-US" altLang="ja-JP" dirty="0" smtClean="0"/>
              <a:t> *</a:t>
            </a:r>
            <a:r>
              <a:rPr lang="en-US" altLang="ja-JP" dirty="0" err="1" smtClean="0"/>
              <a:t>fdset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err="1" smtClean="0"/>
              <a:t>fdset</a:t>
            </a:r>
            <a:r>
              <a:rPr lang="ja-JP" altLang="en-US" dirty="0" smtClean="0"/>
              <a:t>へ</a:t>
            </a:r>
            <a:r>
              <a:rPr lang="ja-JP" altLang="en-US" dirty="0"/>
              <a:t>ファイル</a:t>
            </a:r>
            <a:r>
              <a:rPr lang="ja-JP" altLang="en-US" dirty="0" smtClean="0"/>
              <a:t>記述子</a:t>
            </a:r>
            <a:r>
              <a:rPr lang="en-US" altLang="ja-JP" dirty="0" err="1" smtClean="0"/>
              <a:t>fd</a:t>
            </a:r>
            <a:r>
              <a:rPr lang="ja-JP" altLang="en-US" dirty="0" smtClean="0"/>
              <a:t>を追加する</a:t>
            </a:r>
            <a:endParaRPr lang="en-US" altLang="ja-JP" dirty="0" smtClean="0"/>
          </a:p>
          <a:p>
            <a:r>
              <a:rPr lang="en-US" altLang="ja-JP" dirty="0" smtClean="0"/>
              <a:t>FD_ISSET(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fd,fd_set</a:t>
            </a:r>
            <a:r>
              <a:rPr lang="en-US" altLang="ja-JP" dirty="0" smtClean="0"/>
              <a:t> *</a:t>
            </a:r>
            <a:r>
              <a:rPr lang="en-US" altLang="ja-JP" dirty="0" err="1" smtClean="0"/>
              <a:t>fdset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err="1" smtClean="0"/>
              <a:t>fd</a:t>
            </a:r>
            <a:r>
              <a:rPr lang="ja-JP" altLang="en-US" dirty="0" err="1" smtClean="0"/>
              <a:t>の読</a:t>
            </a:r>
            <a:r>
              <a:rPr lang="ja-JP" altLang="en-US" dirty="0" smtClean="0"/>
              <a:t>込が可能か（書き込みがあったか）を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確認する</a:t>
            </a:r>
            <a:r>
              <a:rPr lang="en-US" altLang="ja-JP" dirty="0" smtClean="0"/>
              <a:t>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9038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ソケットとは？</a:t>
            </a:r>
            <a:endParaRPr lang="en-US" alt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コンセント（和製英語）のこと</a:t>
            </a:r>
            <a:endParaRPr lang="en-US" altLang="ja-JP" dirty="0" smtClean="0"/>
          </a:p>
        </p:txBody>
      </p:sp>
      <p:pic>
        <p:nvPicPr>
          <p:cNvPr id="1026" name="Picture 2" descr="http://www.shinkawa-d.com/diary/images/1-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5" t="19556" r="24326" b="17561"/>
          <a:stretch/>
        </p:blipFill>
        <p:spPr bwMode="auto">
          <a:xfrm>
            <a:off x="3275856" y="3068960"/>
            <a:ext cx="2880320" cy="276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28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76" y="4653136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ソケット通信とは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kumimoji="1" lang="ja-JP" altLang="en-US" dirty="0" smtClean="0"/>
              <a:t>コンピュータがそれぞれコンセントを用意して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ケーブルをつないで通信をする方法</a:t>
            </a:r>
            <a:endParaRPr kumimoji="1" lang="ja-JP" altLang="en-US" dirty="0"/>
          </a:p>
        </p:txBody>
      </p:sp>
      <p:pic>
        <p:nvPicPr>
          <p:cNvPr id="2050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8" y="3668944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shinkawa-d.com/diary/images/1-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5" t="19556" r="24326" b="17561"/>
          <a:stretch/>
        </p:blipFill>
        <p:spPr bwMode="auto">
          <a:xfrm>
            <a:off x="1766496" y="3030582"/>
            <a:ext cx="1530373" cy="146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shinkawa-d.com/diary/images/1-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5" t="19556" r="24326" b="17561"/>
          <a:stretch/>
        </p:blipFill>
        <p:spPr bwMode="auto">
          <a:xfrm>
            <a:off x="6596467" y="3765271"/>
            <a:ext cx="1530373" cy="146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フリーフォーム 5"/>
          <p:cNvSpPr/>
          <p:nvPr/>
        </p:nvSpPr>
        <p:spPr>
          <a:xfrm>
            <a:off x="2355011" y="3502325"/>
            <a:ext cx="4537495" cy="793950"/>
          </a:xfrm>
          <a:custGeom>
            <a:avLst/>
            <a:gdLst>
              <a:gd name="connsiteX0" fmla="*/ 0 w 4537495"/>
              <a:gd name="connsiteY0" fmla="*/ 0 h 793950"/>
              <a:gd name="connsiteX1" fmla="*/ 2268747 w 4537495"/>
              <a:gd name="connsiteY1" fmla="*/ 741871 h 793950"/>
              <a:gd name="connsiteX2" fmla="*/ 4537495 w 4537495"/>
              <a:gd name="connsiteY2" fmla="*/ 672860 h 79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37495" h="793950">
                <a:moveTo>
                  <a:pt x="0" y="0"/>
                </a:moveTo>
                <a:cubicBezTo>
                  <a:pt x="756249" y="314864"/>
                  <a:pt x="1512498" y="629728"/>
                  <a:pt x="2268747" y="741871"/>
                </a:cubicBezTo>
                <a:cubicBezTo>
                  <a:pt x="3024996" y="854014"/>
                  <a:pt x="3781245" y="763437"/>
                  <a:pt x="4537495" y="67286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979712" y="3284984"/>
            <a:ext cx="45888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804248" y="4037491"/>
            <a:ext cx="45888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769743" y="3778370"/>
            <a:ext cx="1854680" cy="319177"/>
          </a:xfrm>
          <a:custGeom>
            <a:avLst/>
            <a:gdLst>
              <a:gd name="connsiteX0" fmla="*/ 0 w 1854680"/>
              <a:gd name="connsiteY0" fmla="*/ 0 h 319177"/>
              <a:gd name="connsiteX1" fmla="*/ 845389 w 1854680"/>
              <a:gd name="connsiteY1" fmla="*/ 250166 h 319177"/>
              <a:gd name="connsiteX2" fmla="*/ 1854680 w 1854680"/>
              <a:gd name="connsiteY2" fmla="*/ 319177 h 319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4680" h="319177">
                <a:moveTo>
                  <a:pt x="0" y="0"/>
                </a:moveTo>
                <a:cubicBezTo>
                  <a:pt x="268138" y="98485"/>
                  <a:pt x="536276" y="196970"/>
                  <a:pt x="845389" y="250166"/>
                </a:cubicBezTo>
                <a:cubicBezTo>
                  <a:pt x="1154502" y="303362"/>
                  <a:pt x="1504591" y="311269"/>
                  <a:pt x="1854680" y="319177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27984" y="3593704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5" name="フリーフォーム 14"/>
          <p:cNvSpPr/>
          <p:nvPr/>
        </p:nvSpPr>
        <p:spPr>
          <a:xfrm>
            <a:off x="3707904" y="4261951"/>
            <a:ext cx="1854680" cy="319177"/>
          </a:xfrm>
          <a:custGeom>
            <a:avLst/>
            <a:gdLst>
              <a:gd name="connsiteX0" fmla="*/ 0 w 1854680"/>
              <a:gd name="connsiteY0" fmla="*/ 0 h 319177"/>
              <a:gd name="connsiteX1" fmla="*/ 845389 w 1854680"/>
              <a:gd name="connsiteY1" fmla="*/ 250166 h 319177"/>
              <a:gd name="connsiteX2" fmla="*/ 1854680 w 1854680"/>
              <a:gd name="connsiteY2" fmla="*/ 319177 h 319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4680" h="319177">
                <a:moveTo>
                  <a:pt x="0" y="0"/>
                </a:moveTo>
                <a:cubicBezTo>
                  <a:pt x="268138" y="98485"/>
                  <a:pt x="536276" y="196970"/>
                  <a:pt x="845389" y="250166"/>
                </a:cubicBezTo>
                <a:cubicBezTo>
                  <a:pt x="1154502" y="303362"/>
                  <a:pt x="1504591" y="311269"/>
                  <a:pt x="1854680" y="319177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67944" y="4643844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7415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ソケット通信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ソケットは番号（ポート番号）を持つ</a:t>
            </a:r>
            <a:endParaRPr kumimoji="1" lang="en-US" altLang="ja-JP" dirty="0" smtClean="0"/>
          </a:p>
          <a:p>
            <a:r>
              <a:rPr lang="ja-JP" altLang="en-US" dirty="0"/>
              <a:t>接続先</a:t>
            </a:r>
            <a:r>
              <a:rPr lang="ja-JP" altLang="en-US" dirty="0" smtClean="0"/>
              <a:t>のホスト名（または</a:t>
            </a:r>
            <a:r>
              <a:rPr lang="en-US" altLang="ja-JP" dirty="0" smtClean="0"/>
              <a:t>IP</a:t>
            </a:r>
            <a:r>
              <a:rPr lang="ja-JP" altLang="en-US" dirty="0" smtClean="0"/>
              <a:t>アドレス）と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ポート番号を指定する</a:t>
            </a:r>
            <a:endParaRPr kumimoji="1" lang="ja-JP" altLang="en-US" dirty="0"/>
          </a:p>
        </p:txBody>
      </p:sp>
      <p:pic>
        <p:nvPicPr>
          <p:cNvPr id="4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56" y="4105270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2924984" y="3433278"/>
            <a:ext cx="792088" cy="2880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069000" y="3610120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3465044" y="360724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069000" y="415335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465044" y="415048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069000" y="465741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3465044" y="465453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069000" y="5161470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465044" y="515859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069000" y="566552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3465044" y="5662650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06280" y="35505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06280" y="41129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21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97112" y="46438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22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506280" y="514667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23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506280" y="56626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24</a:t>
            </a:r>
            <a:endParaRPr kumimoji="1" lang="ja-JP" altLang="en-US" dirty="0"/>
          </a:p>
        </p:txBody>
      </p:sp>
      <p:pic>
        <p:nvPicPr>
          <p:cNvPr id="307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49111"/>
            <a:ext cx="1795882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554347" y="3730911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192.168.0.100</a:t>
            </a:r>
            <a:endParaRPr kumimoji="1" lang="ja-JP" altLang="en-US" dirty="0"/>
          </a:p>
        </p:txBody>
      </p:sp>
      <p:sp>
        <p:nvSpPr>
          <p:cNvPr id="28" name="角丸四角形吹き出し 27"/>
          <p:cNvSpPr/>
          <p:nvPr/>
        </p:nvSpPr>
        <p:spPr>
          <a:xfrm>
            <a:off x="4572000" y="3068960"/>
            <a:ext cx="2880320" cy="850965"/>
          </a:xfrm>
          <a:prstGeom prst="wedgeRoundRectCallout">
            <a:avLst>
              <a:gd name="adj1" fmla="val 45355"/>
              <a:gd name="adj2" fmla="val 72637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860032" y="3258352"/>
            <a:ext cx="2363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192.168.0.100:22</a:t>
            </a:r>
            <a:endParaRPr kumimoji="1" lang="ja-JP" altLang="en-US" sz="2400" dirty="0"/>
          </a:p>
        </p:txBody>
      </p:sp>
      <p:cxnSp>
        <p:nvCxnSpPr>
          <p:cNvPr id="30" name="直線コネクタ 29"/>
          <p:cNvCxnSpPr/>
          <p:nvPr/>
        </p:nvCxnSpPr>
        <p:spPr>
          <a:xfrm>
            <a:off x="4932040" y="3645024"/>
            <a:ext cx="1800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5292080" y="3573016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IP</a:t>
            </a:r>
            <a:r>
              <a:rPr lang="ja-JP" altLang="en-US" dirty="0" smtClean="0">
                <a:solidFill>
                  <a:srgbClr val="FF0000"/>
                </a:solidFill>
              </a:rPr>
              <a:t>アドレス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>
            <a:off x="6804248" y="3645024"/>
            <a:ext cx="28803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6372200" y="3635732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00B0F0"/>
                </a:solidFill>
              </a:rPr>
              <a:t>ポート番号</a:t>
            </a:r>
            <a:endParaRPr kumimoji="1" lang="ja-JP" altLang="en-US" sz="1600" dirty="0">
              <a:solidFill>
                <a:srgbClr val="00B0F0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3851920" y="4629216"/>
            <a:ext cx="57606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4433977" y="4554747"/>
            <a:ext cx="2467155" cy="466128"/>
          </a:xfrm>
          <a:custGeom>
            <a:avLst/>
            <a:gdLst>
              <a:gd name="connsiteX0" fmla="*/ 0 w 2467155"/>
              <a:gd name="connsiteY0" fmla="*/ 258793 h 466128"/>
              <a:gd name="connsiteX1" fmla="*/ 1250831 w 2467155"/>
              <a:gd name="connsiteY1" fmla="*/ 457200 h 466128"/>
              <a:gd name="connsiteX2" fmla="*/ 2467155 w 2467155"/>
              <a:gd name="connsiteY2" fmla="*/ 0 h 46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67155" h="466128">
                <a:moveTo>
                  <a:pt x="0" y="258793"/>
                </a:moveTo>
                <a:cubicBezTo>
                  <a:pt x="419819" y="379562"/>
                  <a:pt x="839639" y="500332"/>
                  <a:pt x="1250831" y="457200"/>
                </a:cubicBezTo>
                <a:cubicBezTo>
                  <a:pt x="1662023" y="414068"/>
                  <a:pt x="2064589" y="207034"/>
                  <a:pt x="2467155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右矢印 36"/>
          <p:cNvSpPr/>
          <p:nvPr/>
        </p:nvSpPr>
        <p:spPr>
          <a:xfrm flipH="1">
            <a:off x="3589582" y="4639675"/>
            <a:ext cx="216024" cy="34737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2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ポート番号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ポート番号はアプリケーションごとに割り当てられる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2724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接続の</a:t>
            </a:r>
            <a:r>
              <a:rPr lang="ja-JP" altLang="en-US" dirty="0"/>
              <a:t>手順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r>
              <a:rPr kumimoji="1" lang="ja-JP" altLang="en-US" dirty="0" smtClean="0"/>
              <a:t>接続先（サーバ）での準備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/>
              <a:t>ソケットを</a:t>
            </a:r>
            <a:r>
              <a:rPr lang="ja-JP" altLang="en-US" dirty="0" smtClean="0"/>
              <a:t>作る </a:t>
            </a:r>
            <a:r>
              <a:rPr lang="en-US" altLang="ja-JP" dirty="0" smtClean="0"/>
              <a:t>… socket</a:t>
            </a:r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/>
              <a:t>ソケットを</a:t>
            </a:r>
            <a:r>
              <a:rPr lang="ja-JP" altLang="en-US" dirty="0" smtClean="0"/>
              <a:t>はめる（サーバ名とポート番号を決める）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… bind</a:t>
            </a:r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受け入れ準備 </a:t>
            </a:r>
            <a:r>
              <a:rPr kumimoji="1" lang="en-US" altLang="ja-JP" dirty="0" smtClean="0"/>
              <a:t>… listen</a:t>
            </a:r>
            <a:endParaRPr kumimoji="1" lang="en-US" altLang="ja-JP" dirty="0"/>
          </a:p>
        </p:txBody>
      </p:sp>
      <p:pic>
        <p:nvPicPr>
          <p:cNvPr id="4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852" y="3737980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7092280" y="4298508"/>
            <a:ext cx="792088" cy="1397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21643" y="3363621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192.168.0.100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4499992" y="5514260"/>
            <a:ext cx="79208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4644008" y="569851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5040052" y="5695640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7094317" y="4653136"/>
            <a:ext cx="79208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7238333" y="4837392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634377" y="4834516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06199" y="479386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10031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83968" y="5211435"/>
            <a:ext cx="1065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① </a:t>
            </a:r>
            <a:r>
              <a:rPr lang="en-US" altLang="ja-JP" dirty="0" smtClean="0"/>
              <a:t>socket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906924" y="4793866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② </a:t>
            </a:r>
            <a:r>
              <a:rPr lang="en-US" altLang="ja-JP" dirty="0" smtClean="0"/>
              <a:t>bind</a:t>
            </a:r>
            <a:endParaRPr kumimoji="1" lang="ja-JP" altLang="en-US" dirty="0"/>
          </a:p>
        </p:txBody>
      </p:sp>
      <p:cxnSp>
        <p:nvCxnSpPr>
          <p:cNvPr id="32" name="直線矢印コネクタ 31"/>
          <p:cNvCxnSpPr>
            <a:stCxn id="24" idx="3"/>
          </p:cNvCxnSpPr>
          <p:nvPr/>
        </p:nvCxnSpPr>
        <p:spPr>
          <a:xfrm flipV="1">
            <a:off x="5292080" y="5163198"/>
            <a:ext cx="1656184" cy="67933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72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接続の手順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接続元（クライアント）の処理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/>
              <a:t>ソケットを</a:t>
            </a:r>
            <a:r>
              <a:rPr lang="ja-JP" altLang="en-US" dirty="0" smtClean="0"/>
              <a:t>作る　</a:t>
            </a:r>
            <a:r>
              <a:rPr lang="en-US" altLang="ja-JP" dirty="0" smtClean="0"/>
              <a:t>… socket</a:t>
            </a:r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サーバソケットとつなぐ </a:t>
            </a:r>
            <a:r>
              <a:rPr lang="en-US" altLang="ja-JP" dirty="0" smtClean="0"/>
              <a:t>… connect</a:t>
            </a:r>
          </a:p>
          <a:p>
            <a:pPr marL="971550" lvl="1" indent="-514350">
              <a:buFont typeface="+mj-lt"/>
              <a:buAutoNum type="arabicPeriod"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1617635" y="4848610"/>
            <a:ext cx="792088" cy="1397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1619672" y="5203238"/>
            <a:ext cx="79208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1763688" y="538749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159732" y="538461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31554" y="534396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10031</a:t>
            </a:r>
            <a:endParaRPr kumimoji="1" lang="ja-JP" altLang="en-US" dirty="0"/>
          </a:p>
        </p:txBody>
      </p:sp>
      <p:pic>
        <p:nvPicPr>
          <p:cNvPr id="4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79102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1514479" y="3604743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192.168.0.100</a:t>
            </a:r>
            <a:endParaRPr kumimoji="1" lang="ja-JP" altLang="en-US" dirty="0"/>
          </a:p>
        </p:txBody>
      </p:sp>
      <p:sp>
        <p:nvSpPr>
          <p:cNvPr id="28" name="円/楕円 27"/>
          <p:cNvSpPr/>
          <p:nvPr/>
        </p:nvSpPr>
        <p:spPr>
          <a:xfrm>
            <a:off x="5940152" y="4819278"/>
            <a:ext cx="57606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64463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フリーフォーム 29"/>
          <p:cNvSpPr/>
          <p:nvPr/>
        </p:nvSpPr>
        <p:spPr>
          <a:xfrm>
            <a:off x="6512943" y="4873925"/>
            <a:ext cx="888521" cy="470924"/>
          </a:xfrm>
          <a:custGeom>
            <a:avLst/>
            <a:gdLst>
              <a:gd name="connsiteX0" fmla="*/ 0 w 888521"/>
              <a:gd name="connsiteY0" fmla="*/ 207033 h 470924"/>
              <a:gd name="connsiteX1" fmla="*/ 474453 w 888521"/>
              <a:gd name="connsiteY1" fmla="*/ 465826 h 470924"/>
              <a:gd name="connsiteX2" fmla="*/ 888521 w 888521"/>
              <a:gd name="connsiteY2" fmla="*/ 0 h 47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8521" h="470924">
                <a:moveTo>
                  <a:pt x="0" y="207033"/>
                </a:moveTo>
                <a:cubicBezTo>
                  <a:pt x="163183" y="353682"/>
                  <a:pt x="326366" y="500332"/>
                  <a:pt x="474453" y="465826"/>
                </a:cubicBezTo>
                <a:cubicBezTo>
                  <a:pt x="622540" y="431321"/>
                  <a:pt x="755530" y="215660"/>
                  <a:pt x="888521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78704" y="5159909"/>
            <a:ext cx="1165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solidFill>
                  <a:srgbClr val="FF0000"/>
                </a:solidFill>
              </a:rPr>
              <a:t>①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socket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99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接続の手順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接続元（クライアント）の処理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/>
              <a:t>ソケットを</a:t>
            </a:r>
            <a:r>
              <a:rPr lang="ja-JP" altLang="en-US" dirty="0" smtClean="0"/>
              <a:t>作る　</a:t>
            </a:r>
            <a:r>
              <a:rPr lang="en-US" altLang="ja-JP" dirty="0" smtClean="0"/>
              <a:t>… socket</a:t>
            </a:r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サーバソケットとつなぐ </a:t>
            </a:r>
            <a:r>
              <a:rPr lang="en-US" altLang="ja-JP" dirty="0" smtClean="0"/>
              <a:t>… connect</a:t>
            </a:r>
          </a:p>
          <a:p>
            <a:pPr marL="971550" lvl="1" indent="-514350">
              <a:buFont typeface="+mj-lt"/>
              <a:buAutoNum type="arabicPeriod"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1617635" y="4848610"/>
            <a:ext cx="792088" cy="1397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1619672" y="5203238"/>
            <a:ext cx="792088" cy="656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1763688" y="5387494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159732" y="5384618"/>
            <a:ext cx="1080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31554" y="534396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10031</a:t>
            </a:r>
            <a:endParaRPr kumimoji="1" lang="ja-JP" altLang="en-US" dirty="0"/>
          </a:p>
        </p:txBody>
      </p:sp>
      <p:pic>
        <p:nvPicPr>
          <p:cNvPr id="4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79102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1514479" y="3604743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192.168.0.100</a:t>
            </a:r>
            <a:endParaRPr kumimoji="1" lang="ja-JP" altLang="en-US" dirty="0"/>
          </a:p>
        </p:txBody>
      </p:sp>
      <p:sp>
        <p:nvSpPr>
          <p:cNvPr id="28" name="円/楕円 27"/>
          <p:cNvSpPr/>
          <p:nvPr/>
        </p:nvSpPr>
        <p:spPr>
          <a:xfrm>
            <a:off x="2409723" y="5387494"/>
            <a:ext cx="576064" cy="3839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64463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テキスト ボックス 30"/>
          <p:cNvSpPr txBox="1"/>
          <p:nvPr/>
        </p:nvSpPr>
        <p:spPr>
          <a:xfrm>
            <a:off x="3923928" y="5331455"/>
            <a:ext cx="13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rgbClr val="FF0000"/>
                </a:solidFill>
              </a:rPr>
              <a:t>②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connect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5" name="フリーフォーム 4"/>
          <p:cNvSpPr/>
          <p:nvPr/>
        </p:nvSpPr>
        <p:spPr>
          <a:xfrm>
            <a:off x="2915816" y="4770408"/>
            <a:ext cx="4252735" cy="1066647"/>
          </a:xfrm>
          <a:custGeom>
            <a:avLst/>
            <a:gdLst>
              <a:gd name="connsiteX0" fmla="*/ 4968815 w 4968815"/>
              <a:gd name="connsiteY0" fmla="*/ 0 h 1066647"/>
              <a:gd name="connsiteX1" fmla="*/ 2674189 w 4968815"/>
              <a:gd name="connsiteY1" fmla="*/ 1017917 h 1066647"/>
              <a:gd name="connsiteX2" fmla="*/ 0 w 4968815"/>
              <a:gd name="connsiteY2" fmla="*/ 810883 h 106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68815" h="1066647">
                <a:moveTo>
                  <a:pt x="4968815" y="0"/>
                </a:moveTo>
                <a:cubicBezTo>
                  <a:pt x="4235570" y="441385"/>
                  <a:pt x="3502325" y="882770"/>
                  <a:pt x="2674189" y="1017917"/>
                </a:cubicBezTo>
                <a:cubicBezTo>
                  <a:pt x="1846053" y="1153064"/>
                  <a:pt x="923026" y="981973"/>
                  <a:pt x="0" y="81088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03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588</Words>
  <Application>Microsoft Macintosh PowerPoint</Application>
  <PresentationFormat>画面に合わせる (4:3)</PresentationFormat>
  <Paragraphs>144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4" baseType="lpstr">
      <vt:lpstr>Arial</vt:lpstr>
      <vt:lpstr>Calibri</vt:lpstr>
      <vt:lpstr>ＭＳ Ｐゴシック</vt:lpstr>
      <vt:lpstr>Office ​​テーマ</vt:lpstr>
      <vt:lpstr>システムプログラミング実習</vt:lpstr>
      <vt:lpstr>プロセス間通信</vt:lpstr>
      <vt:lpstr>ソケットとは？</vt:lpstr>
      <vt:lpstr>ソケット通信とは</vt:lpstr>
      <vt:lpstr>ソケット通信</vt:lpstr>
      <vt:lpstr>ポート番号</vt:lpstr>
      <vt:lpstr>接続の手順</vt:lpstr>
      <vt:lpstr>接続の手順</vt:lpstr>
      <vt:lpstr>接続の手順</vt:lpstr>
      <vt:lpstr>接続の手順</vt:lpstr>
      <vt:lpstr>接続後のデータのやり取り</vt:lpstr>
      <vt:lpstr>バイトオーダー</vt:lpstr>
      <vt:lpstr>バイトオーダーの変換</vt:lpstr>
      <vt:lpstr>14.3 マルチクライアントへの対応</vt:lpstr>
      <vt:lpstr>マルチクライアント対応： 接続の手順</vt:lpstr>
      <vt:lpstr>マルチクライアント対応： ソケットの役割分担</vt:lpstr>
      <vt:lpstr>マルチクライアント対応： ソケットの役割分担</vt:lpstr>
      <vt:lpstr>マルチクライアント対応： ソケットの役割分担</vt:lpstr>
      <vt:lpstr>マルチクライアント担当： メッセージ到着の監視</vt:lpstr>
      <vt:lpstr>fd_setに関するマクロ関数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システムプログラミング実習</dc:title>
  <dc:creator>chiemi</dc:creator>
  <cp:lastModifiedBy>Watanabe Chiemi</cp:lastModifiedBy>
  <cp:revision>12</cp:revision>
  <dcterms:created xsi:type="dcterms:W3CDTF">2012-07-04T11:24:43Z</dcterms:created>
  <dcterms:modified xsi:type="dcterms:W3CDTF">2018-04-13T02:09:30Z</dcterms:modified>
</cp:coreProperties>
</file>