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80" r:id="rId4"/>
    <p:sldId id="281" r:id="rId5"/>
    <p:sldId id="279" r:id="rId6"/>
    <p:sldId id="283" r:id="rId7"/>
    <p:sldId id="284" r:id="rId8"/>
    <p:sldId id="285" r:id="rId9"/>
    <p:sldId id="286" r:id="rId10"/>
    <p:sldId id="287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969696"/>
    <a:srgbClr val="DDDDDD"/>
    <a:srgbClr val="C0C0C0"/>
    <a:srgbClr val="777777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403" autoAdjust="0"/>
    <p:restoredTop sz="97719" autoAdjust="0"/>
  </p:normalViewPr>
  <p:slideViewPr>
    <p:cSldViewPr>
      <p:cViewPr varScale="1">
        <p:scale>
          <a:sx n="184" d="100"/>
          <a:sy n="184" d="100"/>
        </p:scale>
        <p:origin x="144" y="144"/>
      </p:cViewPr>
      <p:guideLst>
        <p:guide orient="horz" pos="1134"/>
        <p:guide pos="14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A11FA26D-1EB7-40BA-BD40-280CFFE098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1461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3FB24C40-C716-43B4-BBD5-2D14ABB51F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2392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BD441C-8B4E-493F-829E-43B5FB66A6F4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EDP	Electronic Data Processing</a:t>
            </a:r>
          </a:p>
          <a:p>
            <a:r>
              <a:rPr lang="en-US" altLang="ja-JP"/>
              <a:t>MIS	Management Information System</a:t>
            </a:r>
          </a:p>
          <a:p>
            <a:r>
              <a:rPr lang="en-US" altLang="ja-JP"/>
              <a:t>TPS	Transaction Processing System</a:t>
            </a:r>
          </a:p>
          <a:p>
            <a:r>
              <a:rPr lang="en-US" altLang="ja-JP"/>
              <a:t>SIS	Strategic Information System</a:t>
            </a:r>
          </a:p>
          <a:p>
            <a:r>
              <a:rPr lang="en-US" altLang="ja-JP"/>
              <a:t>DSS	Decision-Support System</a:t>
            </a:r>
          </a:p>
          <a:p>
            <a:r>
              <a:rPr lang="en-US" altLang="ja-JP"/>
              <a:t>ESS	Executive Support System </a:t>
            </a:r>
          </a:p>
          <a:p>
            <a:r>
              <a:rPr lang="en-US" altLang="ja-JP"/>
              <a:t>BPR	Business Process Re-engineering</a:t>
            </a:r>
          </a:p>
        </p:txBody>
      </p:sp>
    </p:spTree>
    <p:extLst>
      <p:ext uri="{BB962C8B-B14F-4D97-AF65-F5344CB8AC3E}">
        <p14:creationId xmlns:p14="http://schemas.microsoft.com/office/powerpoint/2010/main" val="28932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24C40-C716-43B4-BBD5-2D14ABB51F24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3382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24C40-C716-43B4-BBD5-2D14ABB51F24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591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8B55D-2710-4515-BEEE-D65AADFA2C2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5212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15730-0FEC-4557-B024-6097F2C8B12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16674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8CB57-A121-49CD-820D-3DDBF172FE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234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47FFC-C57E-4F95-8CF9-7B45FBCD046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790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50210-87AA-43C4-9DAF-BC07C939800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46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8EE12-9002-4DA3-A657-96788493AD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0380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B2F71-EAAF-4415-9628-9237214873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4247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497ED-2315-4EBD-A1CA-535256A3B0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048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2D704-4B78-4484-8958-BCBC0477A4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516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8D2F8-34DD-49C6-BAA0-04A18CDA5C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0404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00A512A9-E4E7-4F4A-83AF-A4BDCFEEF7ED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 dirty="0" smtClean="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07</a:t>
              </a:r>
              <a:endParaRPr lang="en-US" altLang="ja-JP" sz="1800" dirty="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 smtClean="0"/>
              <a:t>07</a:t>
            </a:r>
            <a:r>
              <a:rPr lang="ja-JP" altLang="en-US" dirty="0" smtClean="0"/>
              <a:t>章</a:t>
            </a:r>
            <a:r>
              <a:rPr lang="ja-JP" altLang="en-US" dirty="0"/>
              <a:t>　コンピュータと情報システム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09   </a:t>
            </a:r>
            <a:r>
              <a:rPr lang="ja-JP" altLang="en-US" dirty="0" smtClean="0"/>
              <a:t>データ整理・分析の手法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67767" y="936129"/>
            <a:ext cx="3888432" cy="1728000"/>
            <a:chOff x="467767" y="936129"/>
            <a:chExt cx="3888432" cy="1728000"/>
          </a:xfrm>
        </p:grpSpPr>
        <p:sp>
          <p:nvSpPr>
            <p:cNvPr id="7" name="角丸四角形 6"/>
            <p:cNvSpPr/>
            <p:nvPr/>
          </p:nvSpPr>
          <p:spPr bwMode="auto">
            <a:xfrm>
              <a:off x="467767" y="1007945"/>
              <a:ext cx="1584000" cy="1584176"/>
            </a:xfrm>
            <a:prstGeom prst="roundRect">
              <a:avLst>
                <a:gd name="adj" fmla="val 7553"/>
              </a:avLst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180000" bIns="36000" anchor="ctr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定量的</a:t>
              </a:r>
              <a:endPara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sp>
          <p:nvSpPr>
            <p:cNvPr id="5" name="正方形/長方形 4"/>
            <p:cNvSpPr/>
            <p:nvPr/>
          </p:nvSpPr>
          <p:spPr bwMode="auto">
            <a:xfrm>
              <a:off x="1691903" y="1980053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OR</a:t>
              </a: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手法</a:t>
              </a: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691903" y="2268085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HGPｺﾞｼｯｸE" panose="020B0900000000000000" pitchFamily="50" charset="-128"/>
                </a:rPr>
                <a:t>統計的手法</a:t>
              </a:r>
            </a:p>
          </p:txBody>
        </p:sp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2628199" y="936129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180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定性的</a:t>
              </a:r>
              <a:endPara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  <a:endParaRPr lang="ja-JP" altLang="en-US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1691903" y="1101671"/>
              <a:ext cx="1296144" cy="612068"/>
              <a:chOff x="1691903" y="2794051"/>
              <a:chExt cx="1296144" cy="612068"/>
            </a:xfrm>
          </p:grpSpPr>
          <p:sp>
            <p:nvSpPr>
              <p:cNvPr id="8" name="正方形/長方形 7"/>
              <p:cNvSpPr/>
              <p:nvPr/>
            </p:nvSpPr>
            <p:spPr bwMode="auto">
              <a:xfrm>
                <a:off x="2051767" y="2808337"/>
                <a:ext cx="936280" cy="216024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 bwMode="auto">
              <a:xfrm>
                <a:off x="2051767" y="3096369"/>
                <a:ext cx="936280" cy="216024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 bwMode="auto">
              <a:xfrm>
                <a:off x="1691903" y="2808337"/>
                <a:ext cx="1296144" cy="216024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HGPｺﾞｼｯｸE" panose="020B0900000000000000" pitchFamily="50" charset="-128"/>
                  </a:rPr>
                  <a:t>KJ</a:t>
                </a:r>
                <a:r>
                  <a:rPr kumimoji="1" lang="ja-JP" alt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HGPｺﾞｼｯｸE" panose="020B0900000000000000" pitchFamily="50" charset="-128"/>
                  </a:rPr>
                  <a:t>法</a:t>
                </a:r>
              </a:p>
            </p:txBody>
          </p:sp>
          <p:sp>
            <p:nvSpPr>
              <p:cNvPr id="13" name="正方形/長方形 12"/>
              <p:cNvSpPr/>
              <p:nvPr/>
            </p:nvSpPr>
            <p:spPr bwMode="auto">
              <a:xfrm>
                <a:off x="1691903" y="3096369"/>
                <a:ext cx="1296144" cy="216024"/>
              </a:xfrm>
              <a:prstGeom prst="rect">
                <a:avLst/>
              </a:prstGeom>
              <a:noFill/>
              <a:ln w="2857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n-lt"/>
                    <a:ea typeface="HGPｺﾞｼｯｸE" panose="020B0900000000000000" pitchFamily="50" charset="-128"/>
                  </a:rPr>
                  <a:t>決定表</a:t>
                </a:r>
              </a:p>
            </p:txBody>
          </p:sp>
          <p:cxnSp>
            <p:nvCxnSpPr>
              <p:cNvPr id="14" name="直線コネクタ 13"/>
              <p:cNvCxnSpPr/>
              <p:nvPr/>
            </p:nvCxnSpPr>
            <p:spPr bwMode="auto">
              <a:xfrm>
                <a:off x="2051943" y="2794051"/>
                <a:ext cx="0" cy="612068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/>
            </p:spPr>
          </p:cxnSp>
        </p:grpSp>
        <p:sp>
          <p:nvSpPr>
            <p:cNvPr id="10" name="正方形/長方形 9"/>
            <p:cNvSpPr/>
            <p:nvPr/>
          </p:nvSpPr>
          <p:spPr bwMode="auto">
            <a:xfrm>
              <a:off x="1691903" y="1692021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QC</a:t>
              </a: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HGPｺﾞｼｯｸE" panose="020B0900000000000000" pitchFamily="50" charset="-128"/>
                </a:rPr>
                <a:t>手法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1106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情報システムとは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27088" y="937506"/>
            <a:ext cx="2952750" cy="2194632"/>
            <a:chOff x="827088" y="937506"/>
            <a:chExt cx="2952750" cy="2194632"/>
          </a:xfrm>
        </p:grpSpPr>
        <p:sp>
          <p:nvSpPr>
            <p:cNvPr id="32121" name="AutoShape 377"/>
            <p:cNvSpPr>
              <a:spLocks noChangeArrowheads="1"/>
            </p:cNvSpPr>
            <p:nvPr/>
          </p:nvSpPr>
          <p:spPr bwMode="auto">
            <a:xfrm>
              <a:off x="863600" y="937506"/>
              <a:ext cx="792163" cy="1296987"/>
            </a:xfrm>
            <a:prstGeom prst="roundRect">
              <a:avLst>
                <a:gd name="adj" fmla="val 11604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2100" name="Oval 356"/>
            <p:cNvSpPr>
              <a:spLocks noChangeArrowheads="1"/>
            </p:cNvSpPr>
            <p:nvPr/>
          </p:nvSpPr>
          <p:spPr bwMode="auto">
            <a:xfrm>
              <a:off x="936625" y="1513768"/>
              <a:ext cx="647700" cy="6477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72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  <p:sp>
          <p:nvSpPr>
            <p:cNvPr id="32101" name="Oval 357"/>
            <p:cNvSpPr>
              <a:spLocks noChangeArrowheads="1"/>
            </p:cNvSpPr>
            <p:nvPr/>
          </p:nvSpPr>
          <p:spPr bwMode="auto">
            <a:xfrm>
              <a:off x="936625" y="100894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  <p:sp>
          <p:nvSpPr>
            <p:cNvPr id="32102" name="Oval 358"/>
            <p:cNvSpPr>
              <a:spLocks noChangeArrowheads="1"/>
            </p:cNvSpPr>
            <p:nvPr/>
          </p:nvSpPr>
          <p:spPr bwMode="auto">
            <a:xfrm>
              <a:off x="1835919" y="1440185"/>
              <a:ext cx="1008000" cy="100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適用業務</a:t>
              </a:r>
            </a:p>
          </p:txBody>
        </p:sp>
        <p:sp>
          <p:nvSpPr>
            <p:cNvPr id="32104" name="Oval 360"/>
            <p:cNvSpPr>
              <a:spLocks noChangeArrowheads="1"/>
            </p:cNvSpPr>
            <p:nvPr/>
          </p:nvSpPr>
          <p:spPr bwMode="auto">
            <a:xfrm>
              <a:off x="3132138" y="1476375"/>
              <a:ext cx="576262" cy="57626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オペレータ</a:t>
              </a:r>
            </a:p>
          </p:txBody>
        </p:sp>
        <p:sp>
          <p:nvSpPr>
            <p:cNvPr id="32105" name="Oval 361"/>
            <p:cNvSpPr>
              <a:spLocks noChangeArrowheads="1"/>
            </p:cNvSpPr>
            <p:nvPr/>
          </p:nvSpPr>
          <p:spPr bwMode="auto">
            <a:xfrm>
              <a:off x="3132138" y="1979613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管理者</a:t>
              </a:r>
            </a:p>
          </p:txBody>
        </p:sp>
        <p:sp>
          <p:nvSpPr>
            <p:cNvPr id="32106" name="Oval 362"/>
            <p:cNvSpPr>
              <a:spLocks noChangeArrowheads="1"/>
            </p:cNvSpPr>
            <p:nvPr/>
          </p:nvSpPr>
          <p:spPr bwMode="auto">
            <a:xfrm>
              <a:off x="3132138" y="971550"/>
              <a:ext cx="576262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エンド</a:t>
              </a:r>
            </a:p>
            <a:p>
              <a:pPr algn="ctr"/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ユーザー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19" name="Freeform 375"/>
            <p:cNvSpPr>
              <a:spLocks/>
            </p:cNvSpPr>
            <p:nvPr/>
          </p:nvSpPr>
          <p:spPr bwMode="auto">
            <a:xfrm flipV="1">
              <a:off x="900113" y="2482850"/>
              <a:ext cx="1835150" cy="107950"/>
            </a:xfrm>
            <a:custGeom>
              <a:avLst/>
              <a:gdLst>
                <a:gd name="T0" fmla="*/ 0 w 1814"/>
                <a:gd name="T1" fmla="*/ 136 h 136"/>
                <a:gd name="T2" fmla="*/ 0 w 1814"/>
                <a:gd name="T3" fmla="*/ 0 h 136"/>
                <a:gd name="T4" fmla="*/ 1814 w 1814"/>
                <a:gd name="T5" fmla="*/ 0 h 136"/>
                <a:gd name="T6" fmla="*/ 1814 w 1814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4" h="136">
                  <a:moveTo>
                    <a:pt x="0" y="136"/>
                  </a:moveTo>
                  <a:lnTo>
                    <a:pt x="0" y="0"/>
                  </a:lnTo>
                  <a:lnTo>
                    <a:pt x="1814" y="0"/>
                  </a:lnTo>
                  <a:lnTo>
                    <a:pt x="1814" y="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122" name="Rectangle 378"/>
            <p:cNvSpPr>
              <a:spLocks noChangeArrowheads="1"/>
            </p:cNvSpPr>
            <p:nvPr/>
          </p:nvSpPr>
          <p:spPr bwMode="auto">
            <a:xfrm>
              <a:off x="827088" y="2232906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 システム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25" name="Freeform 381"/>
            <p:cNvSpPr>
              <a:spLocks/>
            </p:cNvSpPr>
            <p:nvPr/>
          </p:nvSpPr>
          <p:spPr bwMode="auto">
            <a:xfrm flipV="1">
              <a:off x="900113" y="2843213"/>
              <a:ext cx="2879725" cy="107950"/>
            </a:xfrm>
            <a:custGeom>
              <a:avLst/>
              <a:gdLst>
                <a:gd name="T0" fmla="*/ 0 w 1814"/>
                <a:gd name="T1" fmla="*/ 136 h 136"/>
                <a:gd name="T2" fmla="*/ 0 w 1814"/>
                <a:gd name="T3" fmla="*/ 0 h 136"/>
                <a:gd name="T4" fmla="*/ 1814 w 1814"/>
                <a:gd name="T5" fmla="*/ 0 h 136"/>
                <a:gd name="T6" fmla="*/ 1814 w 1814"/>
                <a:gd name="T7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14" h="136">
                  <a:moveTo>
                    <a:pt x="0" y="136"/>
                  </a:moveTo>
                  <a:lnTo>
                    <a:pt x="0" y="0"/>
                  </a:lnTo>
                  <a:lnTo>
                    <a:pt x="1814" y="0"/>
                  </a:lnTo>
                  <a:lnTo>
                    <a:pt x="1814" y="136"/>
                  </a:lnTo>
                </a:path>
              </a:pathLst>
            </a:custGeom>
            <a:noFill/>
            <a:ln w="12700" cap="flat" cmpd="sng">
              <a:solidFill>
                <a:srgbClr val="4D4D4D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126" name="Rectangle 382"/>
            <p:cNvSpPr>
              <a:spLocks noChangeArrowheads="1"/>
            </p:cNvSpPr>
            <p:nvPr/>
          </p:nvSpPr>
          <p:spPr bwMode="auto">
            <a:xfrm>
              <a:off x="1260475" y="2627313"/>
              <a:ext cx="10795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情報システム（狭義）</a:t>
              </a:r>
            </a:p>
          </p:txBody>
        </p:sp>
        <p:sp>
          <p:nvSpPr>
            <p:cNvPr id="32127" name="Rectangle 383"/>
            <p:cNvSpPr>
              <a:spLocks noChangeArrowheads="1"/>
            </p:cNvSpPr>
            <p:nvPr/>
          </p:nvSpPr>
          <p:spPr bwMode="auto">
            <a:xfrm>
              <a:off x="1908175" y="2987675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情報システム</a:t>
              </a:r>
            </a:p>
          </p:txBody>
        </p:sp>
        <p:sp>
          <p:nvSpPr>
            <p:cNvPr id="32129" name="Oval 385"/>
            <p:cNvSpPr>
              <a:spLocks noChangeArrowheads="1"/>
            </p:cNvSpPr>
            <p:nvPr/>
          </p:nvSpPr>
          <p:spPr bwMode="auto">
            <a:xfrm>
              <a:off x="936625" y="1513768"/>
              <a:ext cx="647700" cy="647700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30" name="Oval 386"/>
            <p:cNvSpPr>
              <a:spLocks noChangeArrowheads="1"/>
            </p:cNvSpPr>
            <p:nvPr/>
          </p:nvSpPr>
          <p:spPr bwMode="auto">
            <a:xfrm>
              <a:off x="3132138" y="1476375"/>
              <a:ext cx="576262" cy="576263"/>
            </a:xfrm>
            <a:prstGeom prst="ellipse">
              <a:avLst/>
            </a:prstGeom>
            <a:noFill/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2103" name="Oval 359"/>
            <p:cNvSpPr>
              <a:spLocks noChangeArrowheads="1"/>
            </p:cNvSpPr>
            <p:nvPr/>
          </p:nvSpPr>
          <p:spPr bwMode="auto">
            <a:xfrm>
              <a:off x="2016011" y="1008209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応用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企業情報システムの役割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96255" y="711394"/>
            <a:ext cx="3779924" cy="2312967"/>
            <a:chOff x="396255" y="711394"/>
            <a:chExt cx="3779924" cy="2312967"/>
          </a:xfrm>
        </p:grpSpPr>
        <p:sp>
          <p:nvSpPr>
            <p:cNvPr id="48" name="Oval 48"/>
            <p:cNvSpPr>
              <a:spLocks noChangeArrowheads="1"/>
            </p:cNvSpPr>
            <p:nvPr/>
          </p:nvSpPr>
          <p:spPr bwMode="auto">
            <a:xfrm>
              <a:off x="396255" y="2016517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ja-JP" altLang="en-US" dirty="0">
                  <a:solidFill>
                    <a:srgbClr val="4D4D4D"/>
                  </a:solidFill>
                </a:rPr>
                <a:t>データ処理</a:t>
              </a:r>
            </a:p>
          </p:txBody>
        </p:sp>
        <p:sp>
          <p:nvSpPr>
            <p:cNvPr id="51" name="Oval 51"/>
            <p:cNvSpPr>
              <a:spLocks noChangeArrowheads="1"/>
            </p:cNvSpPr>
            <p:nvPr/>
          </p:nvSpPr>
          <p:spPr bwMode="auto">
            <a:xfrm>
              <a:off x="1113891" y="1686119"/>
              <a:ext cx="865188" cy="430213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</a:rPr>
                <a:t>経営情報の提供</a:t>
              </a:r>
            </a:p>
          </p:txBody>
        </p:sp>
        <p:sp>
          <p:nvSpPr>
            <p:cNvPr id="59" name="Oval 59"/>
            <p:cNvSpPr>
              <a:spLocks noChangeArrowheads="1"/>
            </p:cNvSpPr>
            <p:nvPr/>
          </p:nvSpPr>
          <p:spPr bwMode="auto">
            <a:xfrm>
              <a:off x="2555341" y="1035244"/>
              <a:ext cx="863600" cy="431800"/>
            </a:xfrm>
            <a:prstGeom prst="ellipse">
              <a:avLst/>
            </a:prstGeom>
            <a:solidFill>
              <a:schemeClr val="bg1"/>
            </a:solidFill>
            <a:ln w="28575" cap="flat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36000" tIns="36000" rIns="36000" bIns="36000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ja-JP" altLang="en-US" dirty="0" smtClean="0">
                  <a:solidFill>
                    <a:srgbClr val="4D4D4D"/>
                  </a:solidFill>
                </a:rPr>
                <a:t>企業活動の中枢</a:t>
              </a:r>
              <a:endParaRPr lang="ja-JP" altLang="en-US" dirty="0">
                <a:solidFill>
                  <a:srgbClr val="4D4D4D"/>
                </a:solidFill>
              </a:endParaRPr>
            </a:p>
          </p:txBody>
        </p:sp>
        <p:grpSp>
          <p:nvGrpSpPr>
            <p:cNvPr id="43025" name="グループ化 43024"/>
            <p:cNvGrpSpPr/>
            <p:nvPr/>
          </p:nvGrpSpPr>
          <p:grpSpPr>
            <a:xfrm>
              <a:off x="1834827" y="1366857"/>
              <a:ext cx="865188" cy="433388"/>
              <a:chOff x="1834827" y="1366857"/>
              <a:chExt cx="865188" cy="433388"/>
            </a:xfrm>
          </p:grpSpPr>
          <p:sp>
            <p:nvSpPr>
              <p:cNvPr id="55" name="Oval 55"/>
              <p:cNvSpPr>
                <a:spLocks noChangeArrowheads="1"/>
              </p:cNvSpPr>
              <p:nvPr/>
            </p:nvSpPr>
            <p:spPr bwMode="auto">
              <a:xfrm>
                <a:off x="1834827" y="1366857"/>
                <a:ext cx="865188" cy="433388"/>
              </a:xfrm>
              <a:prstGeom prst="ellipse">
                <a:avLst/>
              </a:prstGeom>
              <a:solidFill>
                <a:schemeClr val="bg1"/>
              </a:solidFill>
              <a:ln w="28575" cap="flat">
                <a:solidFill>
                  <a:srgbClr val="4D4D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0" tIns="0" rIns="0" bIns="3600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023" name="テキスト ボックス 43022"/>
              <p:cNvSpPr txBox="1"/>
              <p:nvPr/>
            </p:nvSpPr>
            <p:spPr>
              <a:xfrm>
                <a:off x="1871923" y="1415234"/>
                <a:ext cx="7896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ja-JP" altLang="en-US" dirty="0">
                    <a:solidFill>
                      <a:srgbClr val="4D4D4D"/>
                    </a:solidFill>
                  </a:rPr>
                  <a:t>経営の</a:t>
                </a:r>
                <a:r>
                  <a:rPr lang="en-US" altLang="ja-JP" dirty="0">
                    <a:solidFill>
                      <a:srgbClr val="4D4D4D"/>
                    </a:solidFill>
                  </a:rPr>
                  <a:t/>
                </a:r>
                <a:br>
                  <a:rPr lang="en-US" altLang="ja-JP" dirty="0">
                    <a:solidFill>
                      <a:srgbClr val="4D4D4D"/>
                    </a:solidFill>
                  </a:rPr>
                </a:br>
                <a:r>
                  <a:rPr lang="ja-JP" altLang="en-US" dirty="0">
                    <a:solidFill>
                      <a:srgbClr val="4D4D4D"/>
                    </a:solidFill>
                  </a:rPr>
                  <a:t>意思決定</a:t>
                </a:r>
                <a:r>
                  <a:rPr lang="ja-JP" altLang="en-US" dirty="0" smtClean="0">
                    <a:solidFill>
                      <a:srgbClr val="4D4D4D"/>
                    </a:solidFill>
                  </a:rPr>
                  <a:t>支援</a:t>
                </a:r>
                <a:endParaRPr kumimoji="1" lang="ja-JP" altLang="en-US" dirty="0">
                  <a:solidFill>
                    <a:srgbClr val="4D4D4D"/>
                  </a:solidFill>
                </a:endParaRPr>
              </a:p>
            </p:txBody>
          </p:sp>
        </p:grpSp>
        <p:grpSp>
          <p:nvGrpSpPr>
            <p:cNvPr id="43024" name="グループ化 43023"/>
            <p:cNvGrpSpPr/>
            <p:nvPr/>
          </p:nvGrpSpPr>
          <p:grpSpPr>
            <a:xfrm>
              <a:off x="3276079" y="711394"/>
              <a:ext cx="865188" cy="433388"/>
              <a:chOff x="3276079" y="711394"/>
              <a:chExt cx="865188" cy="433388"/>
            </a:xfrm>
          </p:grpSpPr>
          <p:sp>
            <p:nvSpPr>
              <p:cNvPr id="43013" name="Oval 68"/>
              <p:cNvSpPr>
                <a:spLocks noChangeArrowheads="1"/>
              </p:cNvSpPr>
              <p:nvPr/>
            </p:nvSpPr>
            <p:spPr bwMode="auto">
              <a:xfrm>
                <a:off x="3276079" y="711394"/>
                <a:ext cx="865188" cy="433388"/>
              </a:xfrm>
              <a:prstGeom prst="ellipse">
                <a:avLst/>
              </a:prstGeom>
              <a:solidFill>
                <a:schemeClr val="bg1"/>
              </a:solidFill>
              <a:ln w="28575" cap="flat">
                <a:solidFill>
                  <a:srgbClr val="4D4D4D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0" tIns="0" rIns="0" bIns="36000" numCol="1" anchor="ctr" anchorCtr="1" compatLnSpc="1">
                <a:prstTxWarp prst="textNoShape">
                  <a:avLst/>
                </a:prstTxWarp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3312083" y="803166"/>
                <a:ext cx="7896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kumimoji="1" lang="ja-JP" altLang="en-US" dirty="0" smtClean="0">
                    <a:solidFill>
                      <a:srgbClr val="4D4D4D"/>
                    </a:solidFill>
                  </a:rPr>
                  <a:t>社会活動全体</a:t>
                </a:r>
                <a:r>
                  <a:rPr kumimoji="1" lang="en-US" altLang="ja-JP" dirty="0" smtClean="0">
                    <a:solidFill>
                      <a:srgbClr val="4D4D4D"/>
                    </a:solidFill>
                  </a:rPr>
                  <a:t/>
                </a:r>
                <a:br>
                  <a:rPr kumimoji="1" lang="en-US" altLang="ja-JP" dirty="0" smtClean="0">
                    <a:solidFill>
                      <a:srgbClr val="4D4D4D"/>
                    </a:solidFill>
                  </a:rPr>
                </a:br>
                <a:r>
                  <a:rPr kumimoji="1" lang="ja-JP" altLang="en-US" dirty="0" err="1" smtClean="0">
                    <a:solidFill>
                      <a:srgbClr val="4D4D4D"/>
                    </a:solidFill>
                  </a:rPr>
                  <a:t>への</a:t>
                </a:r>
                <a:r>
                  <a:rPr kumimoji="1" lang="ja-JP" altLang="en-US" dirty="0" smtClean="0">
                    <a:solidFill>
                      <a:srgbClr val="4D4D4D"/>
                    </a:solidFill>
                  </a:rPr>
                  <a:t>波及</a:t>
                </a:r>
                <a:endParaRPr kumimoji="1" lang="ja-JP" altLang="en-US" dirty="0">
                  <a:solidFill>
                    <a:srgbClr val="4D4D4D"/>
                  </a:solidFill>
                </a:endParaRPr>
              </a:p>
            </p:txBody>
          </p:sp>
        </p:grpSp>
        <p:sp>
          <p:nvSpPr>
            <p:cNvPr id="93" name="テキスト ボックス 92"/>
            <p:cNvSpPr txBox="1"/>
            <p:nvPr/>
          </p:nvSpPr>
          <p:spPr>
            <a:xfrm>
              <a:off x="1511883" y="1070293"/>
              <a:ext cx="78960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</a:rPr>
                <a:t>役割の変遷</a:t>
              </a:r>
              <a:endParaRPr kumimoji="1" lang="ja-JP" altLang="en-US" sz="1000" dirty="0">
                <a:solidFill>
                  <a:srgbClr val="4D4D4D"/>
                </a:solidFill>
              </a:endParaRPr>
            </a:p>
          </p:txBody>
        </p:sp>
        <p:grpSp>
          <p:nvGrpSpPr>
            <p:cNvPr id="43028" name="グループ化 43027"/>
            <p:cNvGrpSpPr/>
            <p:nvPr/>
          </p:nvGrpSpPr>
          <p:grpSpPr>
            <a:xfrm>
              <a:off x="576179" y="2772353"/>
              <a:ext cx="3600000" cy="252008"/>
              <a:chOff x="576179" y="2772353"/>
              <a:chExt cx="3600000" cy="252008"/>
            </a:xfrm>
          </p:grpSpPr>
          <p:sp>
            <p:nvSpPr>
              <p:cNvPr id="90" name="Line 11"/>
              <p:cNvSpPr>
                <a:spLocks noChangeShapeType="1"/>
              </p:cNvSpPr>
              <p:nvPr/>
            </p:nvSpPr>
            <p:spPr bwMode="auto">
              <a:xfrm rot="5400000" flipV="1">
                <a:off x="2376179" y="972353"/>
                <a:ext cx="0" cy="3600000"/>
              </a:xfrm>
              <a:prstGeom prst="line">
                <a:avLst/>
              </a:prstGeom>
              <a:noFill/>
              <a:ln w="381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Rectangle 33"/>
              <p:cNvSpPr>
                <a:spLocks noChangeArrowheads="1"/>
              </p:cNvSpPr>
              <p:nvPr/>
            </p:nvSpPr>
            <p:spPr bwMode="auto">
              <a:xfrm>
                <a:off x="647787" y="2844361"/>
                <a:ext cx="503238" cy="1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1960</a:t>
                </a:r>
                <a:r>
                  <a:rPr lang="ja-JP" altLang="en-US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年代</a:t>
                </a:r>
              </a:p>
            </p:txBody>
          </p:sp>
          <p:sp>
            <p:nvSpPr>
              <p:cNvPr id="97" name="Rectangle 33"/>
              <p:cNvSpPr>
                <a:spLocks noChangeArrowheads="1"/>
              </p:cNvSpPr>
              <p:nvPr/>
            </p:nvSpPr>
            <p:spPr bwMode="auto">
              <a:xfrm>
                <a:off x="3276897" y="2844361"/>
                <a:ext cx="503238" cy="18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2000</a:t>
                </a:r>
                <a:r>
                  <a:rPr lang="ja-JP" altLang="en-US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年代</a:t>
                </a:r>
                <a:endPara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endParaRPr>
              </a:p>
            </p:txBody>
          </p:sp>
        </p:grpSp>
        <p:grpSp>
          <p:nvGrpSpPr>
            <p:cNvPr id="43027" name="グループ化 43026"/>
            <p:cNvGrpSpPr/>
            <p:nvPr/>
          </p:nvGrpSpPr>
          <p:grpSpPr>
            <a:xfrm>
              <a:off x="683823" y="2340305"/>
              <a:ext cx="3204324" cy="324036"/>
              <a:chOff x="683823" y="2340305"/>
              <a:chExt cx="3204324" cy="324036"/>
            </a:xfrm>
          </p:grpSpPr>
          <p:sp>
            <p:nvSpPr>
              <p:cNvPr id="94" name="テキスト ボックス 93"/>
              <p:cNvSpPr txBox="1"/>
              <p:nvPr/>
            </p:nvSpPr>
            <p:spPr>
              <a:xfrm>
                <a:off x="1727907" y="2340305"/>
                <a:ext cx="1080121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ja-JP" altLang="en-US" sz="1000" dirty="0" smtClean="0">
                    <a:solidFill>
                      <a:schemeClr val="bg1">
                        <a:lumMod val="50000"/>
                      </a:schemeClr>
                    </a:solidFill>
                  </a:rPr>
                  <a:t>代表的なシステム</a:t>
                </a:r>
                <a:endParaRPr kumimoji="1" lang="ja-JP" altLang="en-US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Rectangle 33"/>
              <p:cNvSpPr>
                <a:spLocks noChangeArrowheads="1"/>
              </p:cNvSpPr>
              <p:nvPr/>
            </p:nvSpPr>
            <p:spPr bwMode="auto">
              <a:xfrm>
                <a:off x="683823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EDP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0" name="Rectangle 33"/>
              <p:cNvSpPr>
                <a:spLocks noChangeArrowheads="1"/>
              </p:cNvSpPr>
              <p:nvPr/>
            </p:nvSpPr>
            <p:spPr bwMode="auto">
              <a:xfrm>
                <a:off x="1403903" y="2556329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MIS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1" name="Rectangle 33"/>
              <p:cNvSpPr>
                <a:spLocks noChangeArrowheads="1"/>
              </p:cNvSpPr>
              <p:nvPr/>
            </p:nvSpPr>
            <p:spPr bwMode="auto">
              <a:xfrm>
                <a:off x="2123951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DSS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2" name="Rectangle 33"/>
              <p:cNvSpPr>
                <a:spLocks noChangeArrowheads="1"/>
              </p:cNvSpPr>
              <p:nvPr/>
            </p:nvSpPr>
            <p:spPr bwMode="auto">
              <a:xfrm>
                <a:off x="2841115" y="2556329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SIS / BPR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03" name="Rectangle 33"/>
              <p:cNvSpPr>
                <a:spLocks noChangeArrowheads="1"/>
              </p:cNvSpPr>
              <p:nvPr/>
            </p:nvSpPr>
            <p:spPr bwMode="auto">
              <a:xfrm>
                <a:off x="3600147" y="2556341"/>
                <a:ext cx="288000" cy="108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（</a:t>
                </a:r>
                <a:r>
                  <a:rPr lang="en-US" altLang="ja-JP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ICT</a:t>
                </a:r>
                <a:r>
                  <a:rPr lang="ja-JP" altLang="en-US" sz="700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の進化</a:t>
                </a:r>
                <a:r>
                  <a:rPr lang="ja-JP" altLang="en-US" sz="700" b="1" dirty="0" smtClean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）</a:t>
                </a:r>
                <a:endParaRPr lang="ja-JP" altLang="en-US" sz="7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企業の業務と情報システム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47700" y="863600"/>
            <a:ext cx="3384550" cy="2160588"/>
            <a:chOff x="647700" y="863600"/>
            <a:chExt cx="3384550" cy="2160588"/>
          </a:xfrm>
        </p:grpSpPr>
        <p:sp>
          <p:nvSpPr>
            <p:cNvPr id="50179" name="AutoShape 3"/>
            <p:cNvSpPr>
              <a:spLocks noChangeArrowheads="1"/>
            </p:cNvSpPr>
            <p:nvPr/>
          </p:nvSpPr>
          <p:spPr bwMode="auto">
            <a:xfrm>
              <a:off x="647700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経営陣</a:t>
              </a:r>
            </a:p>
          </p:txBody>
        </p:sp>
        <p:sp>
          <p:nvSpPr>
            <p:cNvPr id="50180" name="AutoShape 4"/>
            <p:cNvSpPr>
              <a:spLocks noChangeArrowheads="1"/>
            </p:cNvSpPr>
            <p:nvPr/>
          </p:nvSpPr>
          <p:spPr bwMode="auto">
            <a:xfrm>
              <a:off x="1798638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スタッフ部門</a:t>
              </a:r>
            </a:p>
          </p:txBody>
        </p:sp>
        <p:sp>
          <p:nvSpPr>
            <p:cNvPr id="50181" name="AutoShape 5"/>
            <p:cNvSpPr>
              <a:spLocks noChangeArrowheads="1"/>
            </p:cNvSpPr>
            <p:nvPr/>
          </p:nvSpPr>
          <p:spPr bwMode="auto">
            <a:xfrm>
              <a:off x="2952750" y="863600"/>
              <a:ext cx="1079500" cy="2159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36000" tIns="0" rIns="3600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ライン部門</a:t>
              </a:r>
            </a:p>
          </p:txBody>
        </p:sp>
        <p:sp>
          <p:nvSpPr>
            <p:cNvPr id="50182" name="Rectangle 6"/>
            <p:cNvSpPr>
              <a:spLocks noChangeArrowheads="1"/>
            </p:cNvSpPr>
            <p:nvPr/>
          </p:nvSpPr>
          <p:spPr bwMode="auto">
            <a:xfrm>
              <a:off x="3203575" y="1295400"/>
              <a:ext cx="792163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エンジニアリング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3" name="Rectangle 7"/>
            <p:cNvSpPr>
              <a:spLocks noChangeArrowheads="1"/>
            </p:cNvSpPr>
            <p:nvPr/>
          </p:nvSpPr>
          <p:spPr bwMode="auto">
            <a:xfrm>
              <a:off x="3203575" y="1728788"/>
              <a:ext cx="792163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流通・取引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4" name="Rectangle 8"/>
            <p:cNvSpPr>
              <a:spLocks noChangeArrowheads="1"/>
            </p:cNvSpPr>
            <p:nvPr/>
          </p:nvSpPr>
          <p:spPr bwMode="auto">
            <a:xfrm>
              <a:off x="1547813" y="1295400"/>
              <a:ext cx="1584325" cy="7921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基幹業務システム</a:t>
              </a:r>
            </a:p>
          </p:txBody>
        </p:sp>
        <p:sp>
          <p:nvSpPr>
            <p:cNvPr id="50185" name="Rectangle 9"/>
            <p:cNvSpPr>
              <a:spLocks noChangeArrowheads="1"/>
            </p:cNvSpPr>
            <p:nvPr/>
          </p:nvSpPr>
          <p:spPr bwMode="auto">
            <a:xfrm>
              <a:off x="682625" y="1295400"/>
              <a:ext cx="792163" cy="1152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経営情報</a:t>
              </a:r>
              <a:b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  <a:p>
              <a:pPr algn="ctr"/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役員情報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1547813" y="2160588"/>
              <a:ext cx="2447925" cy="2873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オフィスシステム</a:t>
              </a:r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 rot="5400000" flipV="1">
              <a:off x="2914651" y="1584325"/>
              <a:ext cx="0" cy="22320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 rot="5400000" flipV="1">
              <a:off x="1187450" y="216058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189" name="Rectangle 13"/>
            <p:cNvSpPr>
              <a:spLocks noChangeArrowheads="1"/>
            </p:cNvSpPr>
            <p:nvPr/>
          </p:nvSpPr>
          <p:spPr bwMode="auto">
            <a:xfrm>
              <a:off x="2374900" y="2808288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業務処理系システム</a:t>
              </a:r>
            </a:p>
          </p:txBody>
        </p:sp>
        <p:sp>
          <p:nvSpPr>
            <p:cNvPr id="50190" name="Rectangle 14"/>
            <p:cNvSpPr>
              <a:spLocks noChangeArrowheads="1"/>
            </p:cNvSpPr>
            <p:nvPr/>
          </p:nvSpPr>
          <p:spPr bwMode="auto">
            <a:xfrm>
              <a:off x="647700" y="2808288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戦略情報系システム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04   </a:t>
            </a:r>
            <a:r>
              <a:rPr lang="ja-JP" altLang="en-US" dirty="0" smtClean="0"/>
              <a:t>エンドユーザー コンピューティング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683791" y="900113"/>
            <a:ext cx="3348459" cy="1800062"/>
            <a:chOff x="683791" y="900113"/>
            <a:chExt cx="3348459" cy="1800062"/>
          </a:xfrm>
        </p:grpSpPr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1873250" y="115252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EUC</a:t>
              </a:r>
            </a:p>
          </p:txBody>
        </p:sp>
        <p:sp>
          <p:nvSpPr>
            <p:cNvPr id="42046" name="Rectangle 62"/>
            <p:cNvSpPr>
              <a:spLocks noChangeArrowheads="1"/>
            </p:cNvSpPr>
            <p:nvPr/>
          </p:nvSpPr>
          <p:spPr bwMode="auto">
            <a:xfrm>
              <a:off x="2808288" y="1301750"/>
              <a:ext cx="1223962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システムの開発や構築に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積極的に参画</a:t>
              </a:r>
            </a:p>
          </p:txBody>
        </p:sp>
        <p:sp>
          <p:nvSpPr>
            <p:cNvPr id="42047" name="Rectangle 63"/>
            <p:cNvSpPr>
              <a:spLocks noChangeArrowheads="1"/>
            </p:cNvSpPr>
            <p:nvPr/>
          </p:nvSpPr>
          <p:spPr bwMode="auto">
            <a:xfrm>
              <a:off x="2808288" y="1873250"/>
              <a:ext cx="1223962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システムの運用・管理を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積極的に支援</a:t>
              </a:r>
            </a:p>
          </p:txBody>
        </p:sp>
        <p:sp>
          <p:nvSpPr>
            <p:cNvPr id="42049" name="Oval 65"/>
            <p:cNvSpPr>
              <a:spLocks noChangeArrowheads="1"/>
            </p:cNvSpPr>
            <p:nvPr/>
          </p:nvSpPr>
          <p:spPr bwMode="auto">
            <a:xfrm>
              <a:off x="683791" y="900113"/>
              <a:ext cx="792162" cy="79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72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情報化ニーズ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の変化</a:t>
              </a:r>
            </a:p>
          </p:txBody>
        </p:sp>
        <p:sp>
          <p:nvSpPr>
            <p:cNvPr id="42050" name="Oval 66"/>
            <p:cNvSpPr>
              <a:spLocks noChangeArrowheads="1"/>
            </p:cNvSpPr>
            <p:nvPr/>
          </p:nvSpPr>
          <p:spPr bwMode="auto">
            <a:xfrm>
              <a:off x="683791" y="1908175"/>
              <a:ext cx="792162" cy="79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72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ICT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技術の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進展</a:t>
              </a:r>
            </a:p>
          </p:txBody>
        </p:sp>
        <p:sp>
          <p:nvSpPr>
            <p:cNvPr id="42051" name="Line 67"/>
            <p:cNvSpPr>
              <a:spLocks noChangeShapeType="1"/>
            </p:cNvSpPr>
            <p:nvPr/>
          </p:nvSpPr>
          <p:spPr bwMode="auto">
            <a:xfrm rot="5400000" flipV="1">
              <a:off x="1601578" y="1350169"/>
              <a:ext cx="144462" cy="3238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2" name="Line 68"/>
            <p:cNvSpPr>
              <a:spLocks noChangeShapeType="1"/>
            </p:cNvSpPr>
            <p:nvPr/>
          </p:nvSpPr>
          <p:spPr bwMode="auto">
            <a:xfrm rot="-5400000">
              <a:off x="1601577" y="1926432"/>
              <a:ext cx="144463" cy="3238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05   </a:t>
            </a:r>
            <a:r>
              <a:rPr lang="ja-JP" altLang="en-US" dirty="0" smtClean="0"/>
              <a:t>業務改善のプロセス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24587" y="900189"/>
            <a:ext cx="3823536" cy="1800072"/>
            <a:chOff x="424587" y="900189"/>
            <a:chExt cx="3823536" cy="1800072"/>
          </a:xfrm>
        </p:grpSpPr>
        <p:sp>
          <p:nvSpPr>
            <p:cNvPr id="17" name="Oval 65"/>
            <p:cNvSpPr>
              <a:spLocks noChangeArrowheads="1"/>
            </p:cNvSpPr>
            <p:nvPr/>
          </p:nvSpPr>
          <p:spPr bwMode="auto">
            <a:xfrm>
              <a:off x="2844031" y="1296281"/>
              <a:ext cx="1008000" cy="1008000"/>
            </a:xfrm>
            <a:prstGeom prst="ellipse">
              <a:avLst/>
            </a:prstGeom>
            <a:solidFill>
              <a:schemeClr val="bg1"/>
            </a:solidFill>
            <a:ln w="28575" cap="sq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継続的</a:t>
              </a:r>
              <a:endParaRPr lang="en-US" altLang="ja-JP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改善</a:t>
              </a: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424587" y="1476261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72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業務の</a:t>
              </a:r>
              <a: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/>
              </a:r>
              <a:b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</a:br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モデル化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2" name="Oval 65"/>
            <p:cNvSpPr>
              <a:spLocks noChangeArrowheads="1"/>
            </p:cNvSpPr>
            <p:nvPr/>
          </p:nvSpPr>
          <p:spPr bwMode="auto">
            <a:xfrm>
              <a:off x="1439875" y="1476189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現状分析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3" name="Oval 65"/>
            <p:cNvSpPr>
              <a:spLocks noChangeArrowheads="1"/>
            </p:cNvSpPr>
            <p:nvPr/>
          </p:nvSpPr>
          <p:spPr bwMode="auto">
            <a:xfrm>
              <a:off x="2448051" y="1512193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Plan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Oval 65"/>
            <p:cNvSpPr>
              <a:spLocks noChangeArrowheads="1"/>
            </p:cNvSpPr>
            <p:nvPr/>
          </p:nvSpPr>
          <p:spPr bwMode="auto">
            <a:xfrm>
              <a:off x="3060055" y="900189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Do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Oval 65"/>
            <p:cNvSpPr>
              <a:spLocks noChangeArrowheads="1"/>
            </p:cNvSpPr>
            <p:nvPr/>
          </p:nvSpPr>
          <p:spPr bwMode="auto">
            <a:xfrm>
              <a:off x="3672123" y="1512257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Check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Oval 65"/>
            <p:cNvSpPr>
              <a:spLocks noChangeArrowheads="1"/>
            </p:cNvSpPr>
            <p:nvPr/>
          </p:nvSpPr>
          <p:spPr bwMode="auto">
            <a:xfrm>
              <a:off x="3060119" y="2124261"/>
              <a:ext cx="576000" cy="57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Action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 rot="5400000" flipV="1">
              <a:off x="1259839" y="1656224"/>
              <a:ext cx="0" cy="2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rot="5400000" flipV="1">
              <a:off x="2267983" y="1656224"/>
              <a:ext cx="0" cy="2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0173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06   </a:t>
            </a:r>
            <a:r>
              <a:rPr lang="ja-JP" altLang="en-US" dirty="0" smtClean="0"/>
              <a:t>業務のモデル化</a:t>
            </a:r>
            <a:endParaRPr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02677" y="1030337"/>
            <a:ext cx="3809386" cy="1705992"/>
            <a:chOff x="402677" y="1030337"/>
            <a:chExt cx="3809386" cy="1705992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3132063" y="10802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</a:t>
              </a:r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モデル</a:t>
              </a:r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402677" y="1030337"/>
              <a:ext cx="1210299" cy="1187063"/>
              <a:chOff x="402677" y="1030337"/>
              <a:chExt cx="1210299" cy="1187063"/>
            </a:xfrm>
          </p:grpSpPr>
          <p:sp>
            <p:nvSpPr>
              <p:cNvPr id="2" name="雲形吹き出し 1"/>
              <p:cNvSpPr/>
              <p:nvPr/>
            </p:nvSpPr>
            <p:spPr bwMode="auto">
              <a:xfrm rot="1927034">
                <a:off x="402677" y="1030337"/>
                <a:ext cx="1210299" cy="1187063"/>
              </a:xfrm>
              <a:prstGeom prst="cloudCallout">
                <a:avLst>
                  <a:gd name="adj1" fmla="val 9143"/>
                  <a:gd name="adj2" fmla="val -6001"/>
                </a:avLst>
              </a:prstGeom>
              <a:solidFill>
                <a:schemeClr val="bg1">
                  <a:lumMod val="50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5" name="テキスト ボックス 4"/>
              <p:cNvSpPr txBox="1"/>
              <p:nvPr/>
            </p:nvSpPr>
            <p:spPr>
              <a:xfrm>
                <a:off x="575779" y="1476189"/>
                <a:ext cx="886781" cy="261610"/>
              </a:xfrm>
              <a:prstGeom prst="rect">
                <a:avLst/>
              </a:prstGeom>
              <a:noFill/>
            </p:spPr>
            <p:txBody>
              <a:bodyPr wrap="none" rtlCol="0" anchor="ctr" anchorCtr="1">
                <a:spAutoFit/>
              </a:bodyPr>
              <a:lstStyle/>
              <a:p>
                <a:r>
                  <a:rPr kumimoji="1" lang="ja-JP" altLang="en-US" sz="1100" dirty="0" smtClean="0">
                    <a:solidFill>
                      <a:schemeClr val="bg1"/>
                    </a:solidFill>
                  </a:rPr>
                  <a:t>現在の業務</a:t>
                </a:r>
                <a:endParaRPr kumimoji="1" lang="ja-JP" altLang="en-US" sz="11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1763911" y="1157960"/>
              <a:ext cx="1192955" cy="246221"/>
            </a:xfrm>
            <a:prstGeom prst="rect">
              <a:avLst/>
            </a:prstGeom>
            <a:noFill/>
          </p:spPr>
          <p:txBody>
            <a:bodyPr wrap="none" rtlCol="0" anchor="ctr" anchorCtr="1">
              <a:spAutoFit/>
            </a:bodyPr>
            <a:lstStyle/>
            <a:p>
              <a:r>
                <a:rPr kumimoji="1"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業務の流れを整理</a:t>
              </a:r>
              <a:endParaRPr kumimoji="1"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727907" y="1803060"/>
              <a:ext cx="1309974" cy="933269"/>
            </a:xfrm>
            <a:prstGeom prst="rect">
              <a:avLst/>
            </a:prstGeom>
            <a:noFill/>
          </p:spPr>
          <p:txBody>
            <a:bodyPr wrap="none" rtlCol="0" anchor="ctr" anchorCtr="1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kumimoji="1"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・モノとカネの流れ</a:t>
              </a:r>
              <a:endParaRPr kumimoji="1"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kumimoji="1"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・仕事の種類と担当者</a:t>
              </a:r>
              <a:endParaRPr kumimoji="1"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・データの発生場所と時期</a:t>
              </a:r>
              <a:endParaRPr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・部門間の連携</a:t>
              </a:r>
              <a:endParaRPr lang="en-US" altLang="ja-JP" sz="8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ja-JP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・取引先や顧客との関係</a:t>
              </a:r>
              <a:endParaRPr kumimoji="1"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下矢印 8"/>
            <p:cNvSpPr/>
            <p:nvPr/>
          </p:nvSpPr>
          <p:spPr bwMode="auto">
            <a:xfrm rot="16200000">
              <a:off x="2232055" y="972224"/>
              <a:ext cx="360000" cy="1296000"/>
            </a:xfrm>
            <a:prstGeom prst="downArrow">
              <a:avLst>
                <a:gd name="adj1" fmla="val 41323"/>
                <a:gd name="adj2" fmla="val 42554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18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07   </a:t>
            </a:r>
            <a:r>
              <a:rPr lang="ja-JP" altLang="en-US" dirty="0" smtClean="0"/>
              <a:t>戦略立案のための手法</a:t>
            </a:r>
            <a:endParaRPr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431763" y="828117"/>
            <a:ext cx="3816424" cy="2088232"/>
            <a:chOff x="431763" y="828117"/>
            <a:chExt cx="3816424" cy="2088232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1224099" y="900285"/>
              <a:ext cx="2232000" cy="14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1619895" y="1224161"/>
              <a:ext cx="1440000" cy="792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2015939" y="828117"/>
              <a:ext cx="648000" cy="18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50" dirty="0" smtClean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外部</a:t>
              </a:r>
              <a:r>
                <a:rPr lang="ja-JP" altLang="en-US" sz="105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要因</a:t>
              </a: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2015939" y="1152173"/>
              <a:ext cx="648000" cy="18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50" dirty="0" smtClean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内部要因</a:t>
              </a:r>
              <a:endParaRPr lang="ja-JP" altLang="en-US" sz="1050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31763" y="828137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経営資源</a:t>
              </a:r>
              <a:endParaRPr lang="en-US" altLang="ja-JP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の分析</a:t>
              </a:r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3600187" y="828137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事業戦略</a:t>
              </a:r>
              <a:endParaRPr lang="en-US" altLang="ja-JP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の分析</a:t>
              </a:r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223851" y="1512213"/>
              <a:ext cx="396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市場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060127" y="1512193"/>
              <a:ext cx="396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顧客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123951" y="2088277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競合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907999" y="1404201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財務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340047" y="1404201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人材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2124023" y="1692233"/>
              <a:ext cx="431976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業務プロセス</a:t>
              </a:r>
              <a:endPara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2016011" y="2736349"/>
              <a:ext cx="648000" cy="180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経営環境の分析</a:t>
              </a:r>
              <a:endParaRPr lang="ja-JP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" name="左右矢印 1"/>
            <p:cNvSpPr/>
            <p:nvPr/>
          </p:nvSpPr>
          <p:spPr bwMode="auto">
            <a:xfrm rot="5400000">
              <a:off x="2231959" y="241229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左右矢印 19"/>
            <p:cNvSpPr/>
            <p:nvPr/>
          </p:nvSpPr>
          <p:spPr bwMode="auto">
            <a:xfrm rot="8400000">
              <a:off x="3343374" y="93585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左右矢印 20"/>
            <p:cNvSpPr/>
            <p:nvPr/>
          </p:nvSpPr>
          <p:spPr bwMode="auto">
            <a:xfrm rot="13200000" flipH="1">
              <a:off x="1120576" y="935857"/>
              <a:ext cx="216000" cy="288000"/>
            </a:xfrm>
            <a:prstGeom prst="leftRightArrow">
              <a:avLst>
                <a:gd name="adj1" fmla="val 50000"/>
                <a:gd name="adj2" fmla="val 33870"/>
              </a:avLst>
            </a:prstGeom>
            <a:solidFill>
              <a:schemeClr val="bg1">
                <a:lumMod val="50000"/>
              </a:schemeClr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645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08   </a:t>
            </a:r>
            <a:r>
              <a:rPr lang="ja-JP" altLang="en-US" dirty="0" smtClean="0"/>
              <a:t>データ収集の手法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67767" y="936129"/>
            <a:ext cx="3888432" cy="1728000"/>
            <a:chOff x="467767" y="936129"/>
            <a:chExt cx="3888432" cy="1728000"/>
          </a:xfrm>
        </p:grpSpPr>
        <p:sp>
          <p:nvSpPr>
            <p:cNvPr id="4" name="Oval 65"/>
            <p:cNvSpPr>
              <a:spLocks noChangeArrowheads="1"/>
            </p:cNvSpPr>
            <p:nvPr/>
          </p:nvSpPr>
          <p:spPr bwMode="auto">
            <a:xfrm>
              <a:off x="2628199" y="936129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180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定性的</a:t>
              </a:r>
              <a:endPara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  <a:endParaRPr lang="ja-JP" altLang="en-US" sz="12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" name="正方形/長方形 9"/>
            <p:cNvSpPr/>
            <p:nvPr/>
          </p:nvSpPr>
          <p:spPr bwMode="auto">
            <a:xfrm>
              <a:off x="1691903" y="1980053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面接調査</a:t>
              </a:r>
            </a:p>
          </p:txBody>
        </p:sp>
        <p:sp>
          <p:nvSpPr>
            <p:cNvPr id="11" name="正方形/長方形 10"/>
            <p:cNvSpPr/>
            <p:nvPr/>
          </p:nvSpPr>
          <p:spPr bwMode="auto">
            <a:xfrm>
              <a:off x="1691903" y="2268085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会議形式</a:t>
              </a:r>
            </a:p>
          </p:txBody>
        </p:sp>
        <p:sp>
          <p:nvSpPr>
            <p:cNvPr id="5" name="角丸四角形 4"/>
            <p:cNvSpPr/>
            <p:nvPr/>
          </p:nvSpPr>
          <p:spPr bwMode="auto">
            <a:xfrm>
              <a:off x="467767" y="1007945"/>
              <a:ext cx="1584000" cy="1584176"/>
            </a:xfrm>
            <a:prstGeom prst="roundRect">
              <a:avLst>
                <a:gd name="adj" fmla="val 7553"/>
              </a:avLst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180000" bIns="36000" anchor="ctr"/>
            <a:lstStyle/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 smtClean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定量的</a:t>
              </a:r>
              <a:endPara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  <a:p>
              <a:pPr algn="ctr" defTabSz="473075">
                <a:lnSpc>
                  <a:spcPct val="120000"/>
                </a:lnSpc>
              </a:pPr>
              <a:r>
                <a:rPr lang="ja-JP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データ</a:t>
              </a:r>
            </a:p>
          </p:txBody>
        </p:sp>
        <p:sp>
          <p:nvSpPr>
            <p:cNvPr id="6" name="正方形/長方形 5"/>
            <p:cNvSpPr/>
            <p:nvPr/>
          </p:nvSpPr>
          <p:spPr bwMode="auto">
            <a:xfrm>
              <a:off x="1691903" y="1115957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資料調査</a:t>
              </a:r>
            </a:p>
          </p:txBody>
        </p:sp>
        <p:sp>
          <p:nvSpPr>
            <p:cNvPr id="8" name="正方形/長方形 7"/>
            <p:cNvSpPr/>
            <p:nvPr/>
          </p:nvSpPr>
          <p:spPr bwMode="auto">
            <a:xfrm>
              <a:off x="1691903" y="1403989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アンケート調査</a:t>
              </a:r>
            </a:p>
          </p:txBody>
        </p:sp>
        <p:sp>
          <p:nvSpPr>
            <p:cNvPr id="9" name="正方形/長方形 8"/>
            <p:cNvSpPr/>
            <p:nvPr/>
          </p:nvSpPr>
          <p:spPr bwMode="auto">
            <a:xfrm>
              <a:off x="1691903" y="1692021"/>
              <a:ext cx="1296144" cy="21602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rPr>
                <a:t>直接観察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616974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4824</TotalTime>
  <Words>273</Words>
  <Application>Microsoft Office PowerPoint</Application>
  <PresentationFormat>ユーザー設定</PresentationFormat>
  <Paragraphs>121</Paragraphs>
  <Slides>10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HGPｺﾞｼｯｸE</vt:lpstr>
      <vt:lpstr>ＭＳ Ｐゴシック</vt:lpstr>
      <vt:lpstr>ＭＳ Ｐ明朝</vt:lpstr>
      <vt:lpstr>ＭＳ 明朝</vt:lpstr>
      <vt:lpstr>Arial</vt:lpstr>
      <vt:lpstr>Arial Black</vt:lpstr>
      <vt:lpstr>Wingdings</vt:lpstr>
      <vt:lpstr>標準デザイン</vt:lpstr>
      <vt:lpstr>コンピュータと情報システム [第2版] 07章　コンピュータと情報システム</vt:lpstr>
      <vt:lpstr>01   情報システムとは</vt:lpstr>
      <vt:lpstr>02   企業情報システムの役割</vt:lpstr>
      <vt:lpstr>02   企業の業務と情報システム</vt:lpstr>
      <vt:lpstr>04   エンドユーザー コンピューティング</vt:lpstr>
      <vt:lpstr>05   業務改善のプロセス</vt:lpstr>
      <vt:lpstr>06   業務のモデル化</vt:lpstr>
      <vt:lpstr>07   戦略立案のための手法</vt:lpstr>
      <vt:lpstr>08   データ収集の手法</vt:lpstr>
      <vt:lpstr>09   データ整理・分析の手法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2015-09-09T10:50:58Z</dcterms:modified>
</cp:coreProperties>
</file>