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72" r:id="rId3"/>
    <p:sldId id="271" r:id="rId4"/>
    <p:sldId id="259" r:id="rId5"/>
    <p:sldId id="261" r:id="rId6"/>
    <p:sldId id="262" r:id="rId7"/>
    <p:sldId id="265" r:id="rId8"/>
    <p:sldId id="263" r:id="rId9"/>
  </p:sldIdLst>
  <p:sldSz cx="4679950" cy="3600450"/>
  <p:notesSz cx="6735763" cy="986948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5pPr>
    <a:lvl6pPr marL="22860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6pPr>
    <a:lvl7pPr marL="27432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7pPr>
    <a:lvl8pPr marL="32004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8pPr>
    <a:lvl9pPr marL="36576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>
          <p15:clr>
            <a:srgbClr val="A4A3A4"/>
          </p15:clr>
        </p15:guide>
        <p15:guide id="2" pos="147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C0C0C0"/>
    <a:srgbClr val="777777"/>
    <a:srgbClr val="969696"/>
    <a:srgbClr val="4D4D4D"/>
    <a:srgbClr val="FF3300"/>
    <a:srgbClr val="00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599" autoAdjust="0"/>
  </p:normalViewPr>
  <p:slideViewPr>
    <p:cSldViewPr>
      <p:cViewPr varScale="1">
        <p:scale>
          <a:sx n="184" d="100"/>
          <a:sy n="184" d="100"/>
        </p:scale>
        <p:origin x="330" y="144"/>
      </p:cViewPr>
      <p:guideLst>
        <p:guide orient="horz" pos="1134"/>
        <p:guide pos="147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19413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4188"/>
            <a:ext cx="2919412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fld id="{C7CFF3AA-8B38-49A9-8D88-3B4EB7664B9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869966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0838" y="1119188"/>
            <a:ext cx="3978275" cy="771525"/>
          </a:xfrm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7311" tIns="23656" rIns="47311" bIns="23656" anchorCtr="1"/>
          <a:lstStyle>
            <a:lvl1pPr algn="ctr">
              <a:lnSpc>
                <a:spcPct val="125000"/>
              </a:lnSpc>
              <a:defRPr/>
            </a:lvl1pPr>
          </a:lstStyle>
          <a:p>
            <a:pPr lvl="0"/>
            <a:r>
              <a:rPr lang="ja-JP" altLang="en-US" noProof="0" smtClean="0"/>
              <a:t>マスタ 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01675" y="2039938"/>
            <a:ext cx="3276600" cy="920750"/>
          </a:xfrm>
        </p:spPr>
        <p:txBody>
          <a:bodyPr anchor="ctr" anchorCtr="1"/>
          <a:lstStyle>
            <a:lvl1pPr marL="0" indent="0" algn="ctr" defTabSz="914400">
              <a:lnSpc>
                <a:spcPct val="125000"/>
              </a:lnSpc>
              <a:spcBef>
                <a:spcPct val="0"/>
              </a:spcBef>
              <a:buFont typeface="Wingdings" panose="05000000000000000000" pitchFamily="2" charset="2"/>
              <a:buNone/>
              <a:defRPr sz="1200">
                <a:solidFill>
                  <a:schemeClr val="tx2"/>
                </a:solidFill>
                <a:latin typeface="Arial Black" panose="020B0A04020102020204" pitchFamily="34" charset="0"/>
                <a:ea typeface="HGPｺﾞｼｯｸE" panose="020B0900000000000000" pitchFamily="50" charset="-128"/>
              </a:defRPr>
            </a:lvl1pPr>
          </a:lstStyle>
          <a:p>
            <a:pPr lvl="0"/>
            <a:r>
              <a:rPr lang="ja-JP" altLang="en-US" noProof="0" smtClean="0"/>
              <a:t>マスタ サブタイトルの書式設定</a:t>
            </a:r>
          </a:p>
        </p:txBody>
      </p:sp>
      <p:sp>
        <p:nvSpPr>
          <p:cNvPr id="4111" name="Rectangle 15"/>
          <p:cNvSpPr>
            <a:spLocks noChangeAspect="1" noChangeArrowheads="1"/>
          </p:cNvSpPr>
          <p:nvPr userDrawn="1"/>
        </p:nvSpPr>
        <p:spPr bwMode="auto">
          <a:xfrm>
            <a:off x="107950" y="1079500"/>
            <a:ext cx="2840038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2" name="Rectangle 16"/>
          <p:cNvSpPr>
            <a:spLocks noChangeAspect="1" noChangeArrowheads="1"/>
          </p:cNvSpPr>
          <p:nvPr userDrawn="1"/>
        </p:nvSpPr>
        <p:spPr bwMode="auto">
          <a:xfrm rot="5400000">
            <a:off x="-383381" y="1715294"/>
            <a:ext cx="1450975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3" name="Oval 17"/>
          <p:cNvSpPr>
            <a:spLocks noChangeAspect="1" noChangeArrowheads="1"/>
          </p:cNvSpPr>
          <p:nvPr userDrawn="1"/>
        </p:nvSpPr>
        <p:spPr bwMode="auto">
          <a:xfrm>
            <a:off x="252413" y="1368425"/>
            <a:ext cx="287337" cy="28733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41961"/>
                  <a:invGamma/>
                  <a:alpha val="69000"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4" name="Rectangle 18"/>
          <p:cNvSpPr>
            <a:spLocks noChangeAspect="1" noChangeArrowheads="1"/>
          </p:cNvSpPr>
          <p:nvPr userDrawn="1"/>
        </p:nvSpPr>
        <p:spPr bwMode="auto">
          <a:xfrm rot="10800000">
            <a:off x="1547813" y="1871663"/>
            <a:ext cx="2900362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5" name="Rectangle 19"/>
          <p:cNvSpPr>
            <a:spLocks noChangeAspect="1" noChangeArrowheads="1"/>
          </p:cNvSpPr>
          <p:nvPr userDrawn="1"/>
        </p:nvSpPr>
        <p:spPr bwMode="auto">
          <a:xfrm rot="16200000">
            <a:off x="3884612" y="1514476"/>
            <a:ext cx="906463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6" name="Rectangle 20"/>
          <p:cNvSpPr>
            <a:spLocks noChangeAspect="1" noChangeArrowheads="1"/>
          </p:cNvSpPr>
          <p:nvPr userDrawn="1"/>
        </p:nvSpPr>
        <p:spPr bwMode="auto">
          <a:xfrm>
            <a:off x="684213" y="2952750"/>
            <a:ext cx="3627437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533B04-FB9E-43C7-81FE-5C2DFC4D765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57575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513138" y="252413"/>
            <a:ext cx="1092200" cy="296386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33363" y="252413"/>
            <a:ext cx="3127375" cy="296386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09320A-93BC-4EFA-B762-CCC25DC2858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80731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D67A97-6D83-4F39-9148-871B05C7DDD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36823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9088" y="896938"/>
            <a:ext cx="4037012" cy="14986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9088" y="2409825"/>
            <a:ext cx="4037012" cy="7874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CDE3C9-BD72-49F1-BB2F-06FB343E022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44787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33363" y="839788"/>
            <a:ext cx="2030412" cy="23764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16175" y="839788"/>
            <a:ext cx="2030413" cy="23764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DB3F18-11DF-4A95-B44C-396C18F230C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2626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192088"/>
            <a:ext cx="4037012" cy="6953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22263" y="882650"/>
            <a:ext cx="1979612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263" y="1314450"/>
            <a:ext cx="1979612" cy="19351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368550" y="882650"/>
            <a:ext cx="1990725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368550" y="1314450"/>
            <a:ext cx="1990725" cy="19351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5C91B8-E8CF-4B4D-BE83-758B38817A9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16795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672290-196A-4341-A5F7-04440A75D1E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0384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513754-BFB2-41D0-BFD0-01EEAE56DF6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7014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03F4F-9C6C-4518-9593-6BB92B63B0D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71764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181121-3077-4171-A2E4-72EE5AD9C3F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90351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3363" y="839788"/>
            <a:ext cx="4213225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33363" y="3278188"/>
            <a:ext cx="109220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defTabSz="473075">
              <a:defRPr sz="700">
                <a:ea typeface="+mn-ea"/>
              </a:defRPr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8613" y="3278188"/>
            <a:ext cx="1482725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ctr" defTabSz="473075">
              <a:defRPr sz="700">
                <a:ea typeface="+mn-ea"/>
              </a:defRPr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54388" y="3278188"/>
            <a:ext cx="109220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r" defTabSz="473075">
              <a:defRPr sz="700">
                <a:ea typeface="+mn-ea"/>
              </a:defRPr>
            </a:lvl1pPr>
          </a:lstStyle>
          <a:p>
            <a:fld id="{EBF5DBB1-65E6-4CE1-8DE7-264D0426A392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1070" name="Group 46"/>
          <p:cNvGrpSpPr>
            <a:grpSpLocks/>
          </p:cNvGrpSpPr>
          <p:nvPr userDrawn="1"/>
        </p:nvGrpSpPr>
        <p:grpSpPr bwMode="auto">
          <a:xfrm>
            <a:off x="144463" y="217488"/>
            <a:ext cx="4416425" cy="3022600"/>
            <a:chOff x="91" y="137"/>
            <a:chExt cx="2782" cy="1904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auto">
            <a:xfrm flipH="1">
              <a:off x="547" y="356"/>
              <a:ext cx="2326" cy="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  <p:sp>
          <p:nvSpPr>
            <p:cNvPr id="1033" name="Oval 9"/>
            <p:cNvSpPr>
              <a:spLocks noChangeArrowheads="1"/>
            </p:cNvSpPr>
            <p:nvPr userDrawn="1"/>
          </p:nvSpPr>
          <p:spPr bwMode="auto">
            <a:xfrm>
              <a:off x="91" y="137"/>
              <a:ext cx="227" cy="22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3600" tIns="10800" rIns="3600" bIns="3600" anchor="ctr"/>
            <a:lstStyle/>
            <a:p>
              <a:pPr algn="ctr"/>
              <a:endParaRPr lang="ja-JP" altLang="ja-JP" sz="1800">
                <a:ea typeface="ＭＳ Ｐゴシック" panose="020B0600070205080204" pitchFamily="50" charset="-128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auto">
            <a:xfrm>
              <a:off x="204" y="137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4392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3600" rIns="3600" bIns="3600"/>
            <a:lstStyle/>
            <a:p>
              <a:endParaRPr lang="ja-JP" altLang="ja-JP" sz="1800">
                <a:ea typeface="ＭＳ Ｐゴシック" panose="020B0600070205080204" pitchFamily="50" charset="-128"/>
              </a:endParaRPr>
            </a:p>
          </p:txBody>
        </p:sp>
        <p:sp>
          <p:nvSpPr>
            <p:cNvPr id="1035" name="Text Box 11"/>
            <p:cNvSpPr txBox="1">
              <a:spLocks noChangeArrowheads="1"/>
            </p:cNvSpPr>
            <p:nvPr userDrawn="1"/>
          </p:nvSpPr>
          <p:spPr bwMode="auto">
            <a:xfrm>
              <a:off x="159" y="182"/>
              <a:ext cx="115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14400" rIns="3600" bIns="3600"/>
            <a:lstStyle/>
            <a:p>
              <a:pPr algn="just"/>
              <a:r>
                <a:rPr lang="en-US" altLang="ja-JP" sz="1000">
                  <a:solidFill>
                    <a:srgbClr val="FFFFFF"/>
                  </a:solidFill>
                  <a:latin typeface="Arial Black" panose="020B0A04020102020204" pitchFamily="34" charset="0"/>
                  <a:ea typeface="ＭＳ 明朝" panose="02020609040205080304" pitchFamily="17" charset="-128"/>
                </a:rPr>
                <a:t>04</a:t>
              </a:r>
              <a:endParaRPr lang="en-US" altLang="ja-JP" sz="1800">
                <a:ea typeface="ＭＳ Ｐゴシック" panose="020B0600070205080204" pitchFamily="50" charset="-128"/>
              </a:endParaRPr>
            </a:p>
          </p:txBody>
        </p:sp>
        <p:grpSp>
          <p:nvGrpSpPr>
            <p:cNvPr id="1036" name="Group 12"/>
            <p:cNvGrpSpPr>
              <a:grpSpLocks/>
            </p:cNvGrpSpPr>
            <p:nvPr userDrawn="1"/>
          </p:nvGrpSpPr>
          <p:grpSpPr bwMode="auto">
            <a:xfrm>
              <a:off x="114" y="2018"/>
              <a:ext cx="2758" cy="23"/>
              <a:chOff x="2423" y="7925"/>
              <a:chExt cx="6897" cy="58"/>
            </a:xfrm>
          </p:grpSpPr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24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26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8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31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33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35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379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401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424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447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470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4931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5159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538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561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584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607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auto">
              <a:xfrm>
                <a:off x="629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652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675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698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auto">
              <a:xfrm>
                <a:off x="721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auto">
              <a:xfrm>
                <a:off x="743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766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789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81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83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85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auto">
              <a:xfrm>
                <a:off x="88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auto">
              <a:xfrm>
                <a:off x="90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auto">
              <a:xfrm>
                <a:off x="92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</p:grpSp>
        <p:sp>
          <p:nvSpPr>
            <p:cNvPr id="1068" name="Rectangle 44"/>
            <p:cNvSpPr>
              <a:spLocks noChangeArrowheads="1"/>
            </p:cNvSpPr>
            <p:nvPr userDrawn="1"/>
          </p:nvSpPr>
          <p:spPr bwMode="auto">
            <a:xfrm flipH="1">
              <a:off x="547" y="137"/>
              <a:ext cx="2326" cy="22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252413"/>
            <a:ext cx="4138613" cy="287337"/>
          </a:xfrm>
          <a:prstGeom prst="rect">
            <a:avLst/>
          </a:prstGeom>
          <a:noFill/>
          <a:ln w="127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6000" tIns="0" rIns="36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01   </a:t>
            </a:r>
            <a:r>
              <a:rPr lang="ja-JP" altLang="en-US" smtClean="0"/>
              <a:t>マスタ タイトルの書式設定</a:t>
            </a:r>
          </a:p>
        </p:txBody>
      </p:sp>
      <p:sp>
        <p:nvSpPr>
          <p:cNvPr id="45" name="Text Box 49"/>
          <p:cNvSpPr txBox="1">
            <a:spLocks noChangeArrowheads="1"/>
          </p:cNvSpPr>
          <p:nvPr userDrawn="1"/>
        </p:nvSpPr>
        <p:spPr bwMode="auto">
          <a:xfrm>
            <a:off x="900135" y="3420695"/>
            <a:ext cx="288000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ja-JP" sz="7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Copyright, </a:t>
            </a:r>
            <a:r>
              <a:rPr lang="en-US" altLang="ja-JP" sz="7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2007-2015 </a:t>
            </a:r>
            <a:r>
              <a:rPr lang="en-US" altLang="ja-JP" sz="7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© N.Kusanagi  Osaka University of Economics</a:t>
            </a:r>
            <a:endParaRPr lang="en-US" altLang="ja-JP" sz="10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just" rtl="0" fontAlgn="base">
        <a:spcBef>
          <a:spcPct val="0"/>
        </a:spcBef>
        <a:spcAft>
          <a:spcPct val="0"/>
        </a:spcAft>
        <a:defRPr kumimoji="1" sz="1600" kern="1200">
          <a:solidFill>
            <a:srgbClr val="0000FF"/>
          </a:solidFill>
          <a:latin typeface="+mj-lt"/>
          <a:ea typeface="+mj-ea"/>
          <a:cs typeface="+mj-cs"/>
        </a:defRPr>
      </a:lvl1pPr>
      <a:lvl2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2pPr>
      <a:lvl3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3pPr>
      <a:lvl4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4pPr>
      <a:lvl5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5pPr>
      <a:lvl6pPr marL="4572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6pPr>
      <a:lvl7pPr marL="9144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7pPr>
      <a:lvl8pPr marL="13716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8pPr>
      <a:lvl9pPr marL="18288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9pPr>
    </p:titleStyle>
    <p:bodyStyle>
      <a:lvl1pPr marL="177800" indent="-177800" algn="l" defTabSz="473075" rtl="0" fontAlgn="base">
        <a:spcBef>
          <a:spcPct val="20000"/>
        </a:spcBef>
        <a:spcAft>
          <a:spcPct val="0"/>
        </a:spcAft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84175" indent="-147638" algn="l" defTabSz="473075" rtl="0" fontAlgn="base">
        <a:spcBef>
          <a:spcPct val="20000"/>
        </a:spcBef>
        <a:spcAft>
          <a:spcPct val="0"/>
        </a:spcAft>
        <a:buChar char="–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92138" indent="-119063" algn="l" defTabSz="473075" rtl="0" fontAlgn="base">
        <a:spcBef>
          <a:spcPct val="20000"/>
        </a:spcBef>
        <a:spcAft>
          <a:spcPct val="0"/>
        </a:spcAft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28675" indent="-119063" algn="l" defTabSz="473075" rtl="0" fontAlgn="base">
        <a:spcBef>
          <a:spcPct val="20000"/>
        </a:spcBef>
        <a:spcAft>
          <a:spcPct val="0"/>
        </a:spcAft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65213" indent="-119063" algn="l" defTabSz="473075" rtl="0" fontAlgn="base">
        <a:spcBef>
          <a:spcPct val="20000"/>
        </a:spcBef>
        <a:spcAft>
          <a:spcPct val="0"/>
        </a:spcAft>
        <a:buChar char="»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1200" dirty="0" smtClean="0"/>
              <a:t>コンピュータ</a:t>
            </a:r>
            <a:r>
              <a:rPr lang="ja-JP" altLang="en-US" sz="1200" dirty="0"/>
              <a:t>と情報</a:t>
            </a:r>
            <a:r>
              <a:rPr lang="ja-JP" altLang="en-US" sz="1200" dirty="0" smtClean="0"/>
              <a:t>システム </a:t>
            </a:r>
            <a:r>
              <a:rPr lang="en-US" altLang="ja-JP" sz="1200" dirty="0" smtClean="0"/>
              <a:t>[</a:t>
            </a:r>
            <a:r>
              <a:rPr lang="ja-JP" altLang="en-US" sz="1200" dirty="0" smtClean="0"/>
              <a:t>第</a:t>
            </a:r>
            <a:r>
              <a:rPr lang="en-US" altLang="ja-JP" sz="1200" dirty="0" smtClean="0"/>
              <a:t>2</a:t>
            </a:r>
            <a:r>
              <a:rPr lang="ja-JP" altLang="en-US" sz="1200" dirty="0" smtClean="0"/>
              <a:t>版</a:t>
            </a:r>
            <a:r>
              <a:rPr lang="en-US" altLang="ja-JP" sz="1200" dirty="0" smtClean="0"/>
              <a:t>]</a:t>
            </a:r>
            <a:r>
              <a:rPr lang="ja-JP" altLang="en-US" sz="1200" dirty="0"/>
              <a:t/>
            </a:r>
            <a:br>
              <a:rPr lang="ja-JP" altLang="en-US" sz="1200" dirty="0"/>
            </a:br>
            <a:r>
              <a:rPr lang="en-US" altLang="ja-JP" sz="2000" dirty="0"/>
              <a:t>04</a:t>
            </a:r>
            <a:r>
              <a:rPr lang="ja-JP" altLang="en-US" dirty="0"/>
              <a:t>章　データ形式とマルチメディア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sz="1400">
                <a:solidFill>
                  <a:srgbClr val="4D4D4D"/>
                </a:solidFill>
              </a:rPr>
              <a:t>大阪経済大学</a:t>
            </a:r>
          </a:p>
          <a:p>
            <a:r>
              <a:rPr lang="en-US" altLang="ja-JP" sz="1000">
                <a:solidFill>
                  <a:srgbClr val="4D4D4D"/>
                </a:solidFill>
              </a:rPr>
              <a:t>N.Kusanagi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01</a:t>
            </a:r>
            <a:r>
              <a:rPr lang="en-US" altLang="ja-JP" dirty="0"/>
              <a:t>   </a:t>
            </a:r>
            <a:r>
              <a:rPr lang="ja-JP" altLang="en-US" dirty="0" smtClean="0"/>
              <a:t>テキスト ファイル</a:t>
            </a:r>
            <a:r>
              <a:rPr lang="ja-JP" altLang="en-US" dirty="0"/>
              <a:t>と</a:t>
            </a:r>
            <a:r>
              <a:rPr lang="ja-JP" altLang="en-US" dirty="0" smtClean="0"/>
              <a:t>バイナリ ファイル</a:t>
            </a:r>
            <a:endParaRPr lang="ja-JP" altLang="en-US" dirty="0"/>
          </a:p>
        </p:txBody>
      </p:sp>
      <p:grpSp>
        <p:nvGrpSpPr>
          <p:cNvPr id="2" name="グループ化 1"/>
          <p:cNvGrpSpPr/>
          <p:nvPr/>
        </p:nvGrpSpPr>
        <p:grpSpPr>
          <a:xfrm>
            <a:off x="719795" y="900125"/>
            <a:ext cx="3276364" cy="2232248"/>
            <a:chOff x="719795" y="900125"/>
            <a:chExt cx="3276364" cy="2232248"/>
          </a:xfrm>
        </p:grpSpPr>
        <p:sp>
          <p:nvSpPr>
            <p:cNvPr id="31748" name="Rectangle 4"/>
            <p:cNvSpPr>
              <a:spLocks noChangeArrowheads="1"/>
            </p:cNvSpPr>
            <p:nvPr/>
          </p:nvSpPr>
          <p:spPr bwMode="auto">
            <a:xfrm>
              <a:off x="827745" y="2593714"/>
              <a:ext cx="863600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テキスト ファイル</a:t>
              </a:r>
              <a:endParaRPr lang="ja-JP" altLang="en-US" sz="12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31750" name="Rectangle 6"/>
            <p:cNvSpPr>
              <a:spLocks noChangeArrowheads="1"/>
            </p:cNvSpPr>
            <p:nvPr/>
          </p:nvSpPr>
          <p:spPr bwMode="auto">
            <a:xfrm>
              <a:off x="2738859" y="2592400"/>
              <a:ext cx="863600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バイナリ ファイル</a:t>
              </a:r>
              <a:endParaRPr lang="ja-JP" altLang="en-US" sz="12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31761" name="Oval 17"/>
            <p:cNvSpPr>
              <a:spLocks noChangeArrowheads="1"/>
            </p:cNvSpPr>
            <p:nvPr/>
          </p:nvSpPr>
          <p:spPr bwMode="auto">
            <a:xfrm>
              <a:off x="756308" y="1260488"/>
              <a:ext cx="1008062" cy="100806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1762" name="Rectangle 18"/>
            <p:cNvSpPr>
              <a:spLocks noChangeArrowheads="1"/>
            </p:cNvSpPr>
            <p:nvPr/>
          </p:nvSpPr>
          <p:spPr bwMode="auto">
            <a:xfrm>
              <a:off x="935695" y="1404950"/>
              <a:ext cx="647700" cy="252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</a:t>
              </a:r>
            </a:p>
          </p:txBody>
        </p:sp>
        <p:sp>
          <p:nvSpPr>
            <p:cNvPr id="31763" name="Rectangle 19"/>
            <p:cNvSpPr>
              <a:spLocks noChangeArrowheads="1"/>
            </p:cNvSpPr>
            <p:nvPr/>
          </p:nvSpPr>
          <p:spPr bwMode="auto">
            <a:xfrm>
              <a:off x="935695" y="1800238"/>
              <a:ext cx="647700" cy="288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プログラム</a:t>
              </a:r>
            </a:p>
            <a:p>
              <a:pPr algn="ctr"/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（ソース）</a:t>
              </a:r>
            </a:p>
          </p:txBody>
        </p:sp>
        <p:sp>
          <p:nvSpPr>
            <p:cNvPr id="31764" name="Oval 20"/>
            <p:cNvSpPr>
              <a:spLocks noChangeArrowheads="1"/>
            </p:cNvSpPr>
            <p:nvPr/>
          </p:nvSpPr>
          <p:spPr bwMode="auto">
            <a:xfrm>
              <a:off x="2340396" y="900125"/>
              <a:ext cx="1655763" cy="165576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1765" name="Rectangle 21"/>
            <p:cNvSpPr>
              <a:spLocks noChangeArrowheads="1"/>
            </p:cNvSpPr>
            <p:nvPr/>
          </p:nvSpPr>
          <p:spPr bwMode="auto">
            <a:xfrm>
              <a:off x="2665834" y="1189050"/>
              <a:ext cx="1008062" cy="430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アプリケーションの</a:t>
              </a:r>
            </a:p>
            <a:p>
              <a:pPr algn="ctr"/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種類に依存する</a:t>
              </a:r>
            </a:p>
            <a:p>
              <a:pPr algn="ctr"/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専用データ</a:t>
              </a:r>
            </a:p>
          </p:txBody>
        </p:sp>
        <p:sp>
          <p:nvSpPr>
            <p:cNvPr id="31766" name="Rectangle 22"/>
            <p:cNvSpPr>
              <a:spLocks noChangeArrowheads="1"/>
            </p:cNvSpPr>
            <p:nvPr/>
          </p:nvSpPr>
          <p:spPr bwMode="auto">
            <a:xfrm>
              <a:off x="2665834" y="1835163"/>
              <a:ext cx="1009650" cy="433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コンピュータや</a:t>
              </a:r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OS</a:t>
              </a:r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の</a:t>
              </a:r>
            </a:p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種類に依存する</a:t>
              </a:r>
            </a:p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実行モジュール</a:t>
              </a:r>
            </a:p>
          </p:txBody>
        </p:sp>
        <p:sp>
          <p:nvSpPr>
            <p:cNvPr id="31767" name="Line 23"/>
            <p:cNvSpPr>
              <a:spLocks noChangeShapeType="1"/>
            </p:cNvSpPr>
            <p:nvPr/>
          </p:nvSpPr>
          <p:spPr bwMode="auto">
            <a:xfrm rot="-5400000">
              <a:off x="2057144" y="931200"/>
              <a:ext cx="134941" cy="1082439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68" name="Line 24"/>
            <p:cNvSpPr>
              <a:spLocks noChangeShapeType="1"/>
            </p:cNvSpPr>
            <p:nvPr/>
          </p:nvSpPr>
          <p:spPr bwMode="auto">
            <a:xfrm rot="5400000" flipV="1">
              <a:off x="2065285" y="1451704"/>
              <a:ext cx="118661" cy="1082437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69" name="Rectangle 25"/>
            <p:cNvSpPr>
              <a:spLocks noChangeArrowheads="1"/>
            </p:cNvSpPr>
            <p:nvPr/>
          </p:nvSpPr>
          <p:spPr bwMode="auto">
            <a:xfrm>
              <a:off x="1727907" y="2016138"/>
              <a:ext cx="720725" cy="3254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機械語</a:t>
              </a:r>
            </a:p>
            <a:p>
              <a:pPr algn="ctr"/>
              <a:r>
                <a:rPr lang="ja-JP" altLang="en-US" sz="800" dirty="0" err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への</a:t>
              </a: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翻訳</a:t>
              </a:r>
            </a:p>
          </p:txBody>
        </p:sp>
        <p:sp>
          <p:nvSpPr>
            <p:cNvPr id="31770" name="Rectangle 26"/>
            <p:cNvSpPr>
              <a:spLocks noChangeArrowheads="1"/>
            </p:cNvSpPr>
            <p:nvPr/>
          </p:nvSpPr>
          <p:spPr bwMode="auto">
            <a:xfrm>
              <a:off x="1727907" y="1046175"/>
              <a:ext cx="720725" cy="395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制御コードや</a:t>
              </a:r>
            </a:p>
            <a:p>
              <a:pPr algn="ctr"/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固有情報</a:t>
              </a:r>
            </a:p>
            <a:p>
              <a:pPr algn="ctr"/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を付加</a:t>
              </a:r>
            </a:p>
          </p:txBody>
        </p:sp>
        <p:sp>
          <p:nvSpPr>
            <p:cNvPr id="31771" name="Rectangle 27"/>
            <p:cNvSpPr>
              <a:spLocks noChangeArrowheads="1"/>
            </p:cNvSpPr>
            <p:nvPr/>
          </p:nvSpPr>
          <p:spPr bwMode="auto">
            <a:xfrm>
              <a:off x="719795" y="2846127"/>
              <a:ext cx="1079500" cy="2862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ja-JP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文字コードだけで構成</a:t>
              </a:r>
            </a:p>
            <a:p>
              <a:pPr>
                <a:lnSpc>
                  <a:spcPct val="120000"/>
                </a:lnSpc>
              </a:pP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■機種に依存しない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02</a:t>
            </a:r>
            <a:r>
              <a:rPr lang="en-US" altLang="ja-JP"/>
              <a:t>   </a:t>
            </a:r>
            <a:r>
              <a:rPr lang="ja-JP" altLang="en-US"/>
              <a:t>文字コード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900113" y="1079500"/>
            <a:ext cx="2879725" cy="1946275"/>
            <a:chOff x="900113" y="1079500"/>
            <a:chExt cx="2879725" cy="1946275"/>
          </a:xfrm>
        </p:grpSpPr>
        <p:sp>
          <p:nvSpPr>
            <p:cNvPr id="30739" name="Rectangle 19"/>
            <p:cNvSpPr>
              <a:spLocks noChangeArrowheads="1"/>
            </p:cNvSpPr>
            <p:nvPr/>
          </p:nvSpPr>
          <p:spPr bwMode="auto">
            <a:xfrm>
              <a:off x="900113" y="1079500"/>
              <a:ext cx="179387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a</a:t>
              </a:r>
            </a:p>
          </p:txBody>
        </p:sp>
        <p:sp>
          <p:nvSpPr>
            <p:cNvPr id="30740" name="Rectangle 20"/>
            <p:cNvSpPr>
              <a:spLocks noChangeArrowheads="1"/>
            </p:cNvSpPr>
            <p:nvPr/>
          </p:nvSpPr>
          <p:spPr bwMode="auto">
            <a:xfrm>
              <a:off x="1081088" y="1079500"/>
              <a:ext cx="179387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b</a:t>
              </a:r>
            </a:p>
          </p:txBody>
        </p:sp>
        <p:sp>
          <p:nvSpPr>
            <p:cNvPr id="30741" name="Rectangle 21"/>
            <p:cNvSpPr>
              <a:spLocks noChangeArrowheads="1"/>
            </p:cNvSpPr>
            <p:nvPr/>
          </p:nvSpPr>
          <p:spPr bwMode="auto">
            <a:xfrm>
              <a:off x="1260475" y="1079500"/>
              <a:ext cx="179388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c</a:t>
              </a:r>
            </a:p>
          </p:txBody>
        </p:sp>
        <p:sp>
          <p:nvSpPr>
            <p:cNvPr id="30742" name="Rectangle 22"/>
            <p:cNvSpPr>
              <a:spLocks noChangeArrowheads="1"/>
            </p:cNvSpPr>
            <p:nvPr/>
          </p:nvSpPr>
          <p:spPr bwMode="auto">
            <a:xfrm>
              <a:off x="900113" y="1476375"/>
              <a:ext cx="179387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30743" name="Rectangle 23"/>
            <p:cNvSpPr>
              <a:spLocks noChangeArrowheads="1"/>
            </p:cNvSpPr>
            <p:nvPr/>
          </p:nvSpPr>
          <p:spPr bwMode="auto">
            <a:xfrm>
              <a:off x="1081088" y="1476375"/>
              <a:ext cx="179387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2</a:t>
              </a:r>
            </a:p>
          </p:txBody>
        </p:sp>
        <p:sp>
          <p:nvSpPr>
            <p:cNvPr id="30744" name="Rectangle 24"/>
            <p:cNvSpPr>
              <a:spLocks noChangeArrowheads="1"/>
            </p:cNvSpPr>
            <p:nvPr/>
          </p:nvSpPr>
          <p:spPr bwMode="auto">
            <a:xfrm>
              <a:off x="1260475" y="1476375"/>
              <a:ext cx="179388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3</a:t>
              </a:r>
            </a:p>
          </p:txBody>
        </p:sp>
        <p:sp>
          <p:nvSpPr>
            <p:cNvPr id="30751" name="Rectangle 31"/>
            <p:cNvSpPr>
              <a:spLocks noChangeArrowheads="1"/>
            </p:cNvSpPr>
            <p:nvPr/>
          </p:nvSpPr>
          <p:spPr bwMode="auto">
            <a:xfrm>
              <a:off x="2339975" y="1079500"/>
              <a:ext cx="360363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あ</a:t>
              </a:r>
            </a:p>
          </p:txBody>
        </p:sp>
        <p:sp>
          <p:nvSpPr>
            <p:cNvPr id="30752" name="Rectangle 32"/>
            <p:cNvSpPr>
              <a:spLocks noChangeArrowheads="1"/>
            </p:cNvSpPr>
            <p:nvPr/>
          </p:nvSpPr>
          <p:spPr bwMode="auto">
            <a:xfrm>
              <a:off x="2700338" y="1079500"/>
              <a:ext cx="360362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い</a:t>
              </a:r>
            </a:p>
          </p:txBody>
        </p:sp>
        <p:sp>
          <p:nvSpPr>
            <p:cNvPr id="30753" name="Rectangle 33"/>
            <p:cNvSpPr>
              <a:spLocks noChangeArrowheads="1"/>
            </p:cNvSpPr>
            <p:nvPr/>
          </p:nvSpPr>
          <p:spPr bwMode="auto">
            <a:xfrm>
              <a:off x="3060700" y="1079500"/>
              <a:ext cx="360363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う</a:t>
              </a:r>
            </a:p>
          </p:txBody>
        </p:sp>
        <p:sp>
          <p:nvSpPr>
            <p:cNvPr id="30755" name="Rectangle 35"/>
            <p:cNvSpPr>
              <a:spLocks noChangeArrowheads="1"/>
            </p:cNvSpPr>
            <p:nvPr/>
          </p:nvSpPr>
          <p:spPr bwMode="auto">
            <a:xfrm>
              <a:off x="2339975" y="1476375"/>
              <a:ext cx="360363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文</a:t>
              </a:r>
            </a:p>
          </p:txBody>
        </p:sp>
        <p:sp>
          <p:nvSpPr>
            <p:cNvPr id="30756" name="Rectangle 36"/>
            <p:cNvSpPr>
              <a:spLocks noChangeArrowheads="1"/>
            </p:cNvSpPr>
            <p:nvPr/>
          </p:nvSpPr>
          <p:spPr bwMode="auto">
            <a:xfrm>
              <a:off x="2700338" y="1476375"/>
              <a:ext cx="360362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字</a:t>
              </a:r>
            </a:p>
          </p:txBody>
        </p:sp>
        <p:sp>
          <p:nvSpPr>
            <p:cNvPr id="30757" name="Rectangle 37"/>
            <p:cNvSpPr>
              <a:spLocks noChangeArrowheads="1"/>
            </p:cNvSpPr>
            <p:nvPr/>
          </p:nvSpPr>
          <p:spPr bwMode="auto">
            <a:xfrm>
              <a:off x="3060700" y="1476375"/>
              <a:ext cx="360363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コ</a:t>
              </a:r>
            </a:p>
          </p:txBody>
        </p:sp>
        <p:sp>
          <p:nvSpPr>
            <p:cNvPr id="30758" name="Rectangle 38"/>
            <p:cNvSpPr>
              <a:spLocks noChangeArrowheads="1"/>
            </p:cNvSpPr>
            <p:nvPr/>
          </p:nvSpPr>
          <p:spPr bwMode="auto">
            <a:xfrm>
              <a:off x="1439863" y="1079500"/>
              <a:ext cx="323850" cy="323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･･･</a:t>
              </a:r>
            </a:p>
          </p:txBody>
        </p:sp>
        <p:sp>
          <p:nvSpPr>
            <p:cNvPr id="30759" name="Rectangle 39"/>
            <p:cNvSpPr>
              <a:spLocks noChangeArrowheads="1"/>
            </p:cNvSpPr>
            <p:nvPr/>
          </p:nvSpPr>
          <p:spPr bwMode="auto">
            <a:xfrm>
              <a:off x="1439863" y="1476375"/>
              <a:ext cx="323850" cy="323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･･･</a:t>
              </a:r>
            </a:p>
          </p:txBody>
        </p:sp>
        <p:sp>
          <p:nvSpPr>
            <p:cNvPr id="30760" name="Rectangle 40"/>
            <p:cNvSpPr>
              <a:spLocks noChangeArrowheads="1"/>
            </p:cNvSpPr>
            <p:nvPr/>
          </p:nvSpPr>
          <p:spPr bwMode="auto">
            <a:xfrm>
              <a:off x="3419475" y="1079500"/>
              <a:ext cx="360363" cy="323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･･･</a:t>
              </a:r>
            </a:p>
          </p:txBody>
        </p:sp>
        <p:sp>
          <p:nvSpPr>
            <p:cNvPr id="30761" name="Rectangle 41"/>
            <p:cNvSpPr>
              <a:spLocks noChangeArrowheads="1"/>
            </p:cNvSpPr>
            <p:nvPr/>
          </p:nvSpPr>
          <p:spPr bwMode="auto">
            <a:xfrm>
              <a:off x="3419475" y="1476375"/>
              <a:ext cx="360363" cy="323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･･･</a:t>
              </a:r>
            </a:p>
          </p:txBody>
        </p:sp>
        <p:sp>
          <p:nvSpPr>
            <p:cNvPr id="30763" name="Line 43"/>
            <p:cNvSpPr>
              <a:spLocks noChangeShapeType="1"/>
            </p:cNvSpPr>
            <p:nvPr/>
          </p:nvSpPr>
          <p:spPr bwMode="auto">
            <a:xfrm>
              <a:off x="2519363" y="1079500"/>
              <a:ext cx="0" cy="325438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30764" name="Line 44"/>
            <p:cNvSpPr>
              <a:spLocks noChangeShapeType="1"/>
            </p:cNvSpPr>
            <p:nvPr/>
          </p:nvSpPr>
          <p:spPr bwMode="auto">
            <a:xfrm>
              <a:off x="2879725" y="1079500"/>
              <a:ext cx="0" cy="325438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30765" name="Line 45"/>
            <p:cNvSpPr>
              <a:spLocks noChangeShapeType="1"/>
            </p:cNvSpPr>
            <p:nvPr/>
          </p:nvSpPr>
          <p:spPr bwMode="auto">
            <a:xfrm>
              <a:off x="3240088" y="1079500"/>
              <a:ext cx="0" cy="325438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30766" name="Line 46"/>
            <p:cNvSpPr>
              <a:spLocks noChangeShapeType="1"/>
            </p:cNvSpPr>
            <p:nvPr/>
          </p:nvSpPr>
          <p:spPr bwMode="auto">
            <a:xfrm>
              <a:off x="2519363" y="1474788"/>
              <a:ext cx="0" cy="325437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30767" name="Line 47"/>
            <p:cNvSpPr>
              <a:spLocks noChangeShapeType="1"/>
            </p:cNvSpPr>
            <p:nvPr/>
          </p:nvSpPr>
          <p:spPr bwMode="auto">
            <a:xfrm>
              <a:off x="2879725" y="1474788"/>
              <a:ext cx="0" cy="325437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30768" name="Line 48"/>
            <p:cNvSpPr>
              <a:spLocks noChangeShapeType="1"/>
            </p:cNvSpPr>
            <p:nvPr/>
          </p:nvSpPr>
          <p:spPr bwMode="auto">
            <a:xfrm>
              <a:off x="3240088" y="1474788"/>
              <a:ext cx="0" cy="325437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30769" name="Rectangle 49"/>
            <p:cNvSpPr>
              <a:spLocks noChangeArrowheads="1"/>
            </p:cNvSpPr>
            <p:nvPr/>
          </p:nvSpPr>
          <p:spPr bwMode="auto">
            <a:xfrm>
              <a:off x="900113" y="2376488"/>
              <a:ext cx="863600" cy="179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  <a:r>
                <a: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バイトコード</a:t>
              </a:r>
            </a:p>
          </p:txBody>
        </p:sp>
        <p:sp>
          <p:nvSpPr>
            <p:cNvPr id="30770" name="Rectangle 50"/>
            <p:cNvSpPr>
              <a:spLocks noChangeArrowheads="1"/>
            </p:cNvSpPr>
            <p:nvPr/>
          </p:nvSpPr>
          <p:spPr bwMode="auto">
            <a:xfrm>
              <a:off x="2376488" y="2376488"/>
              <a:ext cx="863600" cy="179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12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</a:t>
              </a:r>
              <a:r>
                <a:rPr lang="ja-JP" altLang="en-US" sz="12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バイトコード</a:t>
              </a:r>
            </a:p>
          </p:txBody>
        </p:sp>
        <p:sp>
          <p:nvSpPr>
            <p:cNvPr id="30771" name="Rectangle 51"/>
            <p:cNvSpPr>
              <a:spLocks noChangeArrowheads="1"/>
            </p:cNvSpPr>
            <p:nvPr/>
          </p:nvSpPr>
          <p:spPr bwMode="auto">
            <a:xfrm>
              <a:off x="935038" y="2592388"/>
              <a:ext cx="1079500" cy="433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最大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256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文字</a:t>
              </a:r>
            </a:p>
            <a:p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■英・数・記号のみ</a:t>
              </a:r>
            </a:p>
          </p:txBody>
        </p:sp>
        <p:sp>
          <p:nvSpPr>
            <p:cNvPr id="30772" name="Rectangle 52"/>
            <p:cNvSpPr>
              <a:spLocks noChangeArrowheads="1"/>
            </p:cNvSpPr>
            <p:nvPr/>
          </p:nvSpPr>
          <p:spPr bwMode="auto">
            <a:xfrm>
              <a:off x="2409825" y="2592388"/>
              <a:ext cx="1079500" cy="433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 algn="ctr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最大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65536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文字</a:t>
              </a:r>
            </a:p>
            <a:p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■かな・カナ・漢字</a:t>
              </a:r>
              <a:b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■全角の</a:t>
              </a: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英・数・記号 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など</a:t>
              </a:r>
            </a:p>
          </p:txBody>
        </p:sp>
        <p:sp>
          <p:nvSpPr>
            <p:cNvPr id="30773" name="Rectangle 53"/>
            <p:cNvSpPr>
              <a:spLocks noChangeArrowheads="1"/>
            </p:cNvSpPr>
            <p:nvPr/>
          </p:nvSpPr>
          <p:spPr bwMode="auto">
            <a:xfrm>
              <a:off x="900113" y="1871663"/>
              <a:ext cx="179387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:</a:t>
              </a:r>
            </a:p>
          </p:txBody>
        </p:sp>
        <p:sp>
          <p:nvSpPr>
            <p:cNvPr id="30774" name="Rectangle 54"/>
            <p:cNvSpPr>
              <a:spLocks noChangeArrowheads="1"/>
            </p:cNvSpPr>
            <p:nvPr/>
          </p:nvSpPr>
          <p:spPr bwMode="auto">
            <a:xfrm>
              <a:off x="1081088" y="1871663"/>
              <a:ext cx="179387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+</a:t>
              </a:r>
            </a:p>
          </p:txBody>
        </p:sp>
        <p:sp>
          <p:nvSpPr>
            <p:cNvPr id="30775" name="Rectangle 55"/>
            <p:cNvSpPr>
              <a:spLocks noChangeArrowheads="1"/>
            </p:cNvSpPr>
            <p:nvPr/>
          </p:nvSpPr>
          <p:spPr bwMode="auto">
            <a:xfrm>
              <a:off x="1260475" y="1871663"/>
              <a:ext cx="179388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@</a:t>
              </a:r>
            </a:p>
          </p:txBody>
        </p:sp>
        <p:sp>
          <p:nvSpPr>
            <p:cNvPr id="30776" name="Rectangle 56"/>
            <p:cNvSpPr>
              <a:spLocks noChangeArrowheads="1"/>
            </p:cNvSpPr>
            <p:nvPr/>
          </p:nvSpPr>
          <p:spPr bwMode="auto">
            <a:xfrm>
              <a:off x="2339975" y="1871663"/>
              <a:ext cx="360363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Ａ</a:t>
              </a:r>
            </a:p>
          </p:txBody>
        </p:sp>
        <p:sp>
          <p:nvSpPr>
            <p:cNvPr id="30777" name="Rectangle 57"/>
            <p:cNvSpPr>
              <a:spLocks noChangeArrowheads="1"/>
            </p:cNvSpPr>
            <p:nvPr/>
          </p:nvSpPr>
          <p:spPr bwMode="auto">
            <a:xfrm>
              <a:off x="2700338" y="1871663"/>
              <a:ext cx="360362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２</a:t>
              </a:r>
            </a:p>
          </p:txBody>
        </p:sp>
        <p:sp>
          <p:nvSpPr>
            <p:cNvPr id="30778" name="Rectangle 58"/>
            <p:cNvSpPr>
              <a:spLocks noChangeArrowheads="1"/>
            </p:cNvSpPr>
            <p:nvPr/>
          </p:nvSpPr>
          <p:spPr bwMode="auto">
            <a:xfrm>
              <a:off x="3060700" y="1871663"/>
              <a:ext cx="360363" cy="3238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8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＋</a:t>
              </a:r>
            </a:p>
          </p:txBody>
        </p:sp>
        <p:sp>
          <p:nvSpPr>
            <p:cNvPr id="30779" name="Rectangle 59"/>
            <p:cNvSpPr>
              <a:spLocks noChangeArrowheads="1"/>
            </p:cNvSpPr>
            <p:nvPr/>
          </p:nvSpPr>
          <p:spPr bwMode="auto">
            <a:xfrm>
              <a:off x="1439863" y="1871663"/>
              <a:ext cx="323850" cy="323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･･･</a:t>
              </a:r>
            </a:p>
          </p:txBody>
        </p:sp>
        <p:sp>
          <p:nvSpPr>
            <p:cNvPr id="30780" name="Rectangle 60"/>
            <p:cNvSpPr>
              <a:spLocks noChangeArrowheads="1"/>
            </p:cNvSpPr>
            <p:nvPr/>
          </p:nvSpPr>
          <p:spPr bwMode="auto">
            <a:xfrm>
              <a:off x="3419475" y="1871663"/>
              <a:ext cx="360363" cy="323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･･･</a:t>
              </a:r>
            </a:p>
          </p:txBody>
        </p:sp>
        <p:sp>
          <p:nvSpPr>
            <p:cNvPr id="30781" name="Line 61"/>
            <p:cNvSpPr>
              <a:spLocks noChangeShapeType="1"/>
            </p:cNvSpPr>
            <p:nvPr/>
          </p:nvSpPr>
          <p:spPr bwMode="auto">
            <a:xfrm>
              <a:off x="2519363" y="1870075"/>
              <a:ext cx="0" cy="325438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30782" name="Line 62"/>
            <p:cNvSpPr>
              <a:spLocks noChangeShapeType="1"/>
            </p:cNvSpPr>
            <p:nvPr/>
          </p:nvSpPr>
          <p:spPr bwMode="auto">
            <a:xfrm>
              <a:off x="2879725" y="1870075"/>
              <a:ext cx="0" cy="325438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30783" name="Line 63"/>
            <p:cNvSpPr>
              <a:spLocks noChangeShapeType="1"/>
            </p:cNvSpPr>
            <p:nvPr/>
          </p:nvSpPr>
          <p:spPr bwMode="auto">
            <a:xfrm>
              <a:off x="3240088" y="1870075"/>
              <a:ext cx="0" cy="325438"/>
            </a:xfrm>
            <a:prstGeom prst="line">
              <a:avLst/>
            </a:prstGeom>
            <a:noFill/>
            <a:ln w="12700">
              <a:solidFill>
                <a:srgbClr val="4D4D4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03</a:t>
            </a:r>
            <a:r>
              <a:rPr lang="en-US" altLang="ja-JP"/>
              <a:t>   </a:t>
            </a:r>
            <a:r>
              <a:rPr lang="ja-JP" altLang="en-US"/>
              <a:t>データの圧縮と解凍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1258888" y="1079500"/>
            <a:ext cx="2160587" cy="1801813"/>
            <a:chOff x="1258888" y="1079500"/>
            <a:chExt cx="2160587" cy="1801813"/>
          </a:xfrm>
        </p:grpSpPr>
        <p:sp>
          <p:nvSpPr>
            <p:cNvPr id="13357" name="Rectangle 45"/>
            <p:cNvSpPr>
              <a:spLocks noChangeArrowheads="1"/>
            </p:cNvSpPr>
            <p:nvPr/>
          </p:nvSpPr>
          <p:spPr bwMode="auto">
            <a:xfrm>
              <a:off x="1258888" y="1079500"/>
              <a:ext cx="2160587" cy="8636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600">
                  <a:solidFill>
                    <a:srgbClr val="4D4D4D"/>
                  </a:solidFill>
                  <a:latin typeface="HGｺﾞｼｯｸE" panose="020B0909000000000000" pitchFamily="49" charset="-128"/>
                  <a:ea typeface="HGｺﾞｼｯｸE" panose="020B0909000000000000" pitchFamily="49" charset="-128"/>
                </a:rPr>
                <a:t>AAAAAAAABBBBBBBB</a:t>
              </a:r>
            </a:p>
            <a:p>
              <a:pPr algn="ctr"/>
              <a:r>
                <a:rPr lang="en-US" altLang="ja-JP" sz="1600">
                  <a:solidFill>
                    <a:srgbClr val="4D4D4D"/>
                  </a:solidFill>
                  <a:latin typeface="HGｺﾞｼｯｸE" panose="020B0909000000000000" pitchFamily="49" charset="-128"/>
                  <a:ea typeface="HGｺﾞｼｯｸE" panose="020B0909000000000000" pitchFamily="49" charset="-128"/>
                </a:rPr>
                <a:t>CCCDDDDDEEEEEEEE</a:t>
              </a:r>
            </a:p>
            <a:p>
              <a:pPr algn="ctr"/>
              <a:r>
                <a:rPr lang="en-US" altLang="ja-JP" sz="1600">
                  <a:solidFill>
                    <a:srgbClr val="4D4D4D"/>
                  </a:solidFill>
                  <a:latin typeface="HGｺﾞｼｯｸE" panose="020B0909000000000000" pitchFamily="49" charset="-128"/>
                  <a:ea typeface="HGｺﾞｼｯｸE" panose="020B0909000000000000" pitchFamily="49" charset="-128"/>
                </a:rPr>
                <a:t>FFFFGGGG</a:t>
              </a:r>
              <a:r>
                <a:rPr lang="ja-JP" altLang="en-US" sz="1600">
                  <a:solidFill>
                    <a:srgbClr val="4D4D4D"/>
                  </a:solidFill>
                  <a:latin typeface="HGｺﾞｼｯｸE" panose="020B0909000000000000" pitchFamily="49" charset="-128"/>
                  <a:ea typeface="HGｺﾞｼｯｸE" panose="020B0909000000000000" pitchFamily="49" charset="-128"/>
                </a:rPr>
                <a:t>････････</a:t>
              </a:r>
            </a:p>
          </p:txBody>
        </p:sp>
        <p:sp>
          <p:nvSpPr>
            <p:cNvPr id="13359" name="Rectangle 47"/>
            <p:cNvSpPr>
              <a:spLocks noChangeArrowheads="1"/>
            </p:cNvSpPr>
            <p:nvPr/>
          </p:nvSpPr>
          <p:spPr bwMode="auto">
            <a:xfrm>
              <a:off x="1260475" y="2520950"/>
              <a:ext cx="2159000" cy="36036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600">
                  <a:solidFill>
                    <a:srgbClr val="4D4D4D"/>
                  </a:solidFill>
                  <a:latin typeface="HGｺﾞｼｯｸE" panose="020B0909000000000000" pitchFamily="49" charset="-128"/>
                  <a:ea typeface="HGｺﾞｼｯｸE" panose="020B0909000000000000" pitchFamily="49" charset="-128"/>
                </a:rPr>
                <a:t>A8B8C3D5E8F4G4</a:t>
              </a:r>
              <a:r>
                <a:rPr lang="ja-JP" altLang="en-US" sz="1600">
                  <a:solidFill>
                    <a:srgbClr val="4D4D4D"/>
                  </a:solidFill>
                  <a:latin typeface="HGｺﾞｼｯｸE" panose="020B0909000000000000" pitchFamily="49" charset="-128"/>
                  <a:ea typeface="HGｺﾞｼｯｸE" panose="020B0909000000000000" pitchFamily="49" charset="-128"/>
                </a:rPr>
                <a:t>･･</a:t>
              </a:r>
            </a:p>
          </p:txBody>
        </p:sp>
        <p:sp>
          <p:nvSpPr>
            <p:cNvPr id="13360" name="Line 48"/>
            <p:cNvSpPr>
              <a:spLocks noChangeShapeType="1"/>
            </p:cNvSpPr>
            <p:nvPr/>
          </p:nvSpPr>
          <p:spPr bwMode="auto">
            <a:xfrm rot="5400000" flipV="1">
              <a:off x="1908175" y="2232025"/>
              <a:ext cx="431800" cy="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1" name="Line 49"/>
            <p:cNvSpPr>
              <a:spLocks noChangeShapeType="1"/>
            </p:cNvSpPr>
            <p:nvPr/>
          </p:nvSpPr>
          <p:spPr bwMode="auto">
            <a:xfrm rot="-5400000">
              <a:off x="2339975" y="2232025"/>
              <a:ext cx="431800" cy="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2" name="Rectangle 50"/>
            <p:cNvSpPr>
              <a:spLocks noChangeArrowheads="1"/>
            </p:cNvSpPr>
            <p:nvPr/>
          </p:nvSpPr>
          <p:spPr bwMode="auto">
            <a:xfrm>
              <a:off x="1619250" y="2124075"/>
              <a:ext cx="360363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圧縮</a:t>
              </a:r>
            </a:p>
          </p:txBody>
        </p:sp>
        <p:sp>
          <p:nvSpPr>
            <p:cNvPr id="13363" name="Rectangle 51"/>
            <p:cNvSpPr>
              <a:spLocks noChangeArrowheads="1"/>
            </p:cNvSpPr>
            <p:nvPr/>
          </p:nvSpPr>
          <p:spPr bwMode="auto">
            <a:xfrm>
              <a:off x="2700338" y="2124075"/>
              <a:ext cx="360362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解凍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04</a:t>
            </a:r>
            <a:r>
              <a:rPr lang="en-US" altLang="ja-JP"/>
              <a:t>   </a:t>
            </a:r>
            <a:r>
              <a:rPr lang="ja-JP" altLang="en-US"/>
              <a:t>文字のデータ量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684213" y="756332"/>
            <a:ext cx="3492500" cy="2232025"/>
            <a:chOff x="684213" y="756332"/>
            <a:chExt cx="3492500" cy="2232025"/>
          </a:xfrm>
        </p:grpSpPr>
        <p:sp>
          <p:nvSpPr>
            <p:cNvPr id="15441" name="Rectangle 81"/>
            <p:cNvSpPr>
              <a:spLocks noChangeArrowheads="1"/>
            </p:cNvSpPr>
            <p:nvPr/>
          </p:nvSpPr>
          <p:spPr bwMode="auto">
            <a:xfrm>
              <a:off x="1152525" y="972232"/>
              <a:ext cx="3022600" cy="4318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04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14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Rome wasn't built in a day. </a:t>
              </a:r>
            </a:p>
          </p:txBody>
        </p:sp>
        <p:sp>
          <p:nvSpPr>
            <p:cNvPr id="15442" name="Rectangle 82"/>
            <p:cNvSpPr>
              <a:spLocks noChangeArrowheads="1"/>
            </p:cNvSpPr>
            <p:nvPr/>
          </p:nvSpPr>
          <p:spPr bwMode="auto">
            <a:xfrm>
              <a:off x="1154113" y="2196194"/>
              <a:ext cx="3022600" cy="4318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504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4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ローマは一日にして成らず。 </a:t>
              </a:r>
            </a:p>
          </p:txBody>
        </p:sp>
        <p:sp>
          <p:nvSpPr>
            <p:cNvPr id="15443" name="Oval 83"/>
            <p:cNvSpPr>
              <a:spLocks noChangeArrowheads="1"/>
            </p:cNvSpPr>
            <p:nvPr/>
          </p:nvSpPr>
          <p:spPr bwMode="auto">
            <a:xfrm>
              <a:off x="684213" y="756332"/>
              <a:ext cx="863600" cy="8636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  <a:r>
                <a: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バイト</a:t>
              </a:r>
            </a:p>
            <a:p>
              <a:pPr algn="ctr"/>
              <a:r>
                <a: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文字</a:t>
              </a:r>
            </a:p>
          </p:txBody>
        </p:sp>
        <p:sp>
          <p:nvSpPr>
            <p:cNvPr id="15444" name="Oval 84"/>
            <p:cNvSpPr>
              <a:spLocks noChangeArrowheads="1"/>
            </p:cNvSpPr>
            <p:nvPr/>
          </p:nvSpPr>
          <p:spPr bwMode="auto">
            <a:xfrm>
              <a:off x="684213" y="1980294"/>
              <a:ext cx="863600" cy="8636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</a:t>
              </a:r>
              <a:r>
                <a: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バイト</a:t>
              </a:r>
            </a:p>
            <a:p>
              <a:pPr algn="ctr"/>
              <a:r>
                <a: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文字</a:t>
              </a:r>
            </a:p>
          </p:txBody>
        </p:sp>
        <p:sp>
          <p:nvSpPr>
            <p:cNvPr id="15446" name="Rectangle 86"/>
            <p:cNvSpPr>
              <a:spLocks noChangeArrowheads="1"/>
            </p:cNvSpPr>
            <p:nvPr/>
          </p:nvSpPr>
          <p:spPr bwMode="auto">
            <a:xfrm>
              <a:off x="1908175" y="1477057"/>
              <a:ext cx="2232025" cy="287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バイト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×27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字＝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27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バイト＝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216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ビット </a:t>
              </a:r>
            </a:p>
          </p:txBody>
        </p:sp>
        <p:sp>
          <p:nvSpPr>
            <p:cNvPr id="15447" name="Rectangle 87"/>
            <p:cNvSpPr>
              <a:spLocks noChangeArrowheads="1"/>
            </p:cNvSpPr>
            <p:nvPr/>
          </p:nvSpPr>
          <p:spPr bwMode="auto">
            <a:xfrm>
              <a:off x="1908175" y="2701019"/>
              <a:ext cx="2232025" cy="287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バイト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×13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字＝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26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バイト＝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208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ビット </a:t>
              </a:r>
            </a:p>
          </p:txBody>
        </p:sp>
        <p:sp>
          <p:nvSpPr>
            <p:cNvPr id="15448" name="Line 88"/>
            <p:cNvSpPr>
              <a:spLocks noChangeShapeType="1"/>
            </p:cNvSpPr>
            <p:nvPr/>
          </p:nvSpPr>
          <p:spPr bwMode="auto">
            <a:xfrm rot="5400000" flipV="1">
              <a:off x="1763713" y="1475469"/>
              <a:ext cx="0" cy="288925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49" name="Line 89"/>
            <p:cNvSpPr>
              <a:spLocks noChangeShapeType="1"/>
            </p:cNvSpPr>
            <p:nvPr/>
          </p:nvSpPr>
          <p:spPr bwMode="auto">
            <a:xfrm rot="5400000" flipV="1">
              <a:off x="1763713" y="2699431"/>
              <a:ext cx="0" cy="288925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05</a:t>
            </a:r>
            <a:r>
              <a:rPr lang="en-US" altLang="ja-JP"/>
              <a:t>   </a:t>
            </a:r>
            <a:r>
              <a:rPr lang="ja-JP" altLang="en-US"/>
              <a:t>画像のデータ量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900113" y="863600"/>
            <a:ext cx="2879725" cy="1873250"/>
            <a:chOff x="900113" y="863600"/>
            <a:chExt cx="2879725" cy="1873250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1152525" y="1079500"/>
              <a:ext cx="1223963" cy="936625"/>
              <a:chOff x="1152525" y="1079500"/>
              <a:chExt cx="1223963" cy="936625"/>
            </a:xfrm>
          </p:grpSpPr>
          <p:sp>
            <p:nvSpPr>
              <p:cNvPr id="17537" name="Rectangle 129"/>
              <p:cNvSpPr>
                <a:spLocks noChangeArrowheads="1"/>
              </p:cNvSpPr>
              <p:nvPr/>
            </p:nvSpPr>
            <p:spPr bwMode="auto">
              <a:xfrm>
                <a:off x="1152525" y="1079500"/>
                <a:ext cx="1223963" cy="936625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7539" name="Rectangle 131"/>
              <p:cNvSpPr>
                <a:spLocks noChangeArrowheads="1"/>
              </p:cNvSpPr>
              <p:nvPr/>
            </p:nvSpPr>
            <p:spPr bwMode="auto">
              <a:xfrm>
                <a:off x="1187450" y="1116013"/>
                <a:ext cx="1150938" cy="863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7540" name="Line 132"/>
              <p:cNvSpPr>
                <a:spLocks noChangeShapeType="1"/>
              </p:cNvSpPr>
              <p:nvPr/>
            </p:nvSpPr>
            <p:spPr bwMode="auto">
              <a:xfrm flipV="1">
                <a:off x="2016125" y="1116013"/>
                <a:ext cx="0" cy="863600"/>
              </a:xfrm>
              <a:prstGeom prst="line">
                <a:avLst/>
              </a:prstGeom>
              <a:noFill/>
              <a:ln w="31750">
                <a:solidFill>
                  <a:srgbClr val="969696"/>
                </a:solidFill>
                <a:round/>
                <a:headEnd type="arrow" w="lg" len="med"/>
                <a:tailEnd type="arrow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541" name="Line 133"/>
              <p:cNvSpPr>
                <a:spLocks noChangeShapeType="1"/>
              </p:cNvSpPr>
              <p:nvPr/>
            </p:nvSpPr>
            <p:spPr bwMode="auto">
              <a:xfrm flipV="1">
                <a:off x="1187450" y="1547813"/>
                <a:ext cx="1152525" cy="0"/>
              </a:xfrm>
              <a:prstGeom prst="line">
                <a:avLst/>
              </a:prstGeom>
              <a:noFill/>
              <a:ln w="31750">
                <a:solidFill>
                  <a:srgbClr val="969696"/>
                </a:solidFill>
                <a:round/>
                <a:headEnd type="arrow" w="lg" len="med"/>
                <a:tailEnd type="arrow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542" name="Rectangle 134"/>
              <p:cNvSpPr>
                <a:spLocks noChangeArrowheads="1"/>
              </p:cNvSpPr>
              <p:nvPr/>
            </p:nvSpPr>
            <p:spPr bwMode="auto">
              <a:xfrm>
                <a:off x="1368425" y="1370013"/>
                <a:ext cx="576263" cy="1444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800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1024</a:t>
                </a:r>
                <a:r>
                  <a:rPr lang="ja-JP" altLang="en-US" sz="800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ドット</a:t>
                </a:r>
              </a:p>
            </p:txBody>
          </p:sp>
          <p:sp>
            <p:nvSpPr>
              <p:cNvPr id="17543" name="Rectangle 135"/>
              <p:cNvSpPr>
                <a:spLocks noChangeArrowheads="1"/>
              </p:cNvSpPr>
              <p:nvPr/>
            </p:nvSpPr>
            <p:spPr bwMode="auto">
              <a:xfrm>
                <a:off x="1511300" y="1692275"/>
                <a:ext cx="576263" cy="1444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800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768</a:t>
                </a:r>
                <a:r>
                  <a:rPr lang="ja-JP" altLang="en-US" sz="800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ドット</a:t>
                </a:r>
              </a:p>
            </p:txBody>
          </p:sp>
          <p:sp>
            <p:nvSpPr>
              <p:cNvPr id="17538" name="Oval 130"/>
              <p:cNvSpPr>
                <a:spLocks noChangeArrowheads="1"/>
              </p:cNvSpPr>
              <p:nvPr/>
            </p:nvSpPr>
            <p:spPr bwMode="auto">
              <a:xfrm>
                <a:off x="1979613" y="1512888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777777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sp>
          <p:nvSpPr>
            <p:cNvPr id="17545" name="Rectangle 137"/>
            <p:cNvSpPr>
              <a:spLocks noChangeArrowheads="1"/>
            </p:cNvSpPr>
            <p:nvPr/>
          </p:nvSpPr>
          <p:spPr bwMode="auto">
            <a:xfrm>
              <a:off x="1187450" y="863600"/>
              <a:ext cx="1150938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■XGA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ディスプレイの場合</a:t>
              </a:r>
            </a:p>
          </p:txBody>
        </p:sp>
        <p:sp>
          <p:nvSpPr>
            <p:cNvPr id="17547" name="Rectangle 139"/>
            <p:cNvSpPr>
              <a:spLocks noChangeArrowheads="1"/>
            </p:cNvSpPr>
            <p:nvPr/>
          </p:nvSpPr>
          <p:spPr bwMode="auto">
            <a:xfrm>
              <a:off x="2916238" y="1547813"/>
              <a:ext cx="863600" cy="288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各ドットは</a:t>
              </a:r>
              <a:r>
                <a:rPr lang="en-US" altLang="ja-JP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24</a:t>
              </a:r>
              <a:r>
                <a:rPr lang="ja-JP" altLang="en-US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ビットの</a:t>
              </a:r>
            </a:p>
            <a:p>
              <a:pPr algn="ctr"/>
              <a:r>
                <a:rPr lang="ja-JP" altLang="en-US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色情報を持つ</a:t>
              </a:r>
            </a:p>
          </p:txBody>
        </p:sp>
        <p:sp>
          <p:nvSpPr>
            <p:cNvPr id="17552" name="Rectangle 144"/>
            <p:cNvSpPr>
              <a:spLocks noChangeArrowheads="1"/>
            </p:cNvSpPr>
            <p:nvPr/>
          </p:nvSpPr>
          <p:spPr bwMode="auto">
            <a:xfrm>
              <a:off x="2916238" y="1908175"/>
              <a:ext cx="863600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2</a:t>
              </a:r>
              <a:r>
                <a:rPr lang="en-US" altLang="ja-JP" baseline="500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24</a:t>
              </a:r>
              <a:r>
                <a:rPr lang="en-US" altLang="ja-JP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≒1677</a:t>
              </a:r>
              <a:r>
                <a:rPr lang="ja-JP" altLang="en-US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万色</a:t>
              </a:r>
            </a:p>
          </p:txBody>
        </p:sp>
        <p:sp>
          <p:nvSpPr>
            <p:cNvPr id="17553" name="Rectangle 145"/>
            <p:cNvSpPr>
              <a:spLocks noChangeArrowheads="1"/>
            </p:cNvSpPr>
            <p:nvPr/>
          </p:nvSpPr>
          <p:spPr bwMode="auto">
            <a:xfrm>
              <a:off x="900113" y="2305050"/>
              <a:ext cx="1439862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24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ビット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×1024×768</a:t>
              </a:r>
            </a:p>
          </p:txBody>
        </p:sp>
        <p:sp>
          <p:nvSpPr>
            <p:cNvPr id="17554" name="Rectangle 146"/>
            <p:cNvSpPr>
              <a:spLocks noChangeArrowheads="1"/>
            </p:cNvSpPr>
            <p:nvPr/>
          </p:nvSpPr>
          <p:spPr bwMode="auto">
            <a:xfrm>
              <a:off x="2339975" y="2305050"/>
              <a:ext cx="143986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0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＝ </a:t>
              </a:r>
              <a:r>
                <a:rPr lang="en-US" altLang="ja-JP" sz="10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18,874,368 </a:t>
              </a: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ビット</a:t>
              </a:r>
            </a:p>
          </p:txBody>
        </p:sp>
        <p:sp>
          <p:nvSpPr>
            <p:cNvPr id="17555" name="Rectangle 147"/>
            <p:cNvSpPr>
              <a:spLocks noChangeArrowheads="1"/>
            </p:cNvSpPr>
            <p:nvPr/>
          </p:nvSpPr>
          <p:spPr bwMode="auto">
            <a:xfrm>
              <a:off x="2339975" y="2520950"/>
              <a:ext cx="143986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0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＝   </a:t>
              </a:r>
              <a: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2,359,296 </a:t>
              </a: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バイト</a:t>
              </a:r>
            </a:p>
          </p:txBody>
        </p:sp>
        <p:sp>
          <p:nvSpPr>
            <p:cNvPr id="17558" name="Arc 150"/>
            <p:cNvSpPr>
              <a:spLocks/>
            </p:cNvSpPr>
            <p:nvPr/>
          </p:nvSpPr>
          <p:spPr bwMode="auto">
            <a:xfrm rot="-2989211">
              <a:off x="2235200" y="1120775"/>
              <a:ext cx="631825" cy="727075"/>
            </a:xfrm>
            <a:custGeom>
              <a:avLst/>
              <a:gdLst>
                <a:gd name="G0" fmla="+- 0 0 0"/>
                <a:gd name="G1" fmla="+- 21594 0 0"/>
                <a:gd name="G2" fmla="+- 21600 0 0"/>
                <a:gd name="T0" fmla="*/ 525 w 21600"/>
                <a:gd name="T1" fmla="*/ 0 h 31855"/>
                <a:gd name="T2" fmla="*/ 19007 w 21600"/>
                <a:gd name="T3" fmla="*/ 31855 h 31855"/>
                <a:gd name="T4" fmla="*/ 0 w 21600"/>
                <a:gd name="T5" fmla="*/ 21594 h 3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1855" fill="none" extrusionOk="0">
                  <a:moveTo>
                    <a:pt x="524" y="0"/>
                  </a:moveTo>
                  <a:cubicBezTo>
                    <a:pt x="12246" y="285"/>
                    <a:pt x="21600" y="9869"/>
                    <a:pt x="21600" y="21594"/>
                  </a:cubicBezTo>
                  <a:cubicBezTo>
                    <a:pt x="21600" y="25176"/>
                    <a:pt x="20708" y="28702"/>
                    <a:pt x="19007" y="31855"/>
                  </a:cubicBezTo>
                </a:path>
                <a:path w="21600" h="31855" stroke="0" extrusionOk="0">
                  <a:moveTo>
                    <a:pt x="524" y="0"/>
                  </a:moveTo>
                  <a:cubicBezTo>
                    <a:pt x="12246" y="285"/>
                    <a:pt x="21600" y="9869"/>
                    <a:pt x="21600" y="21594"/>
                  </a:cubicBezTo>
                  <a:cubicBezTo>
                    <a:pt x="21600" y="25176"/>
                    <a:pt x="20708" y="28702"/>
                    <a:pt x="19007" y="31855"/>
                  </a:cubicBezTo>
                  <a:lnTo>
                    <a:pt x="0" y="21594"/>
                  </a:lnTo>
                  <a:close/>
                </a:path>
              </a:pathLst>
            </a:custGeom>
            <a:noFill/>
            <a:ln w="9525">
              <a:solidFill>
                <a:srgbClr val="4D4D4D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06</a:t>
            </a:r>
            <a:r>
              <a:rPr lang="en-US" altLang="ja-JP"/>
              <a:t>   </a:t>
            </a:r>
            <a:r>
              <a:rPr lang="ja-JP" altLang="en-US"/>
              <a:t>音声のデータ量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900113" y="863600"/>
            <a:ext cx="2879725" cy="2124075"/>
            <a:chOff x="900113" y="863600"/>
            <a:chExt cx="2879725" cy="2124075"/>
          </a:xfrm>
        </p:grpSpPr>
        <p:sp>
          <p:nvSpPr>
            <p:cNvPr id="20593" name="Rectangle 113"/>
            <p:cNvSpPr>
              <a:spLocks noChangeArrowheads="1"/>
            </p:cNvSpPr>
            <p:nvPr/>
          </p:nvSpPr>
          <p:spPr bwMode="auto">
            <a:xfrm>
              <a:off x="1620838" y="863600"/>
              <a:ext cx="1150937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音楽</a:t>
              </a:r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CD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の場合</a:t>
              </a:r>
            </a:p>
          </p:txBody>
        </p:sp>
        <p:grpSp>
          <p:nvGrpSpPr>
            <p:cNvPr id="2" name="グループ化 1"/>
            <p:cNvGrpSpPr/>
            <p:nvPr/>
          </p:nvGrpSpPr>
          <p:grpSpPr>
            <a:xfrm>
              <a:off x="1008063" y="1079500"/>
              <a:ext cx="2663825" cy="1296988"/>
              <a:chOff x="1008063" y="1079500"/>
              <a:chExt cx="2663825" cy="1296988"/>
            </a:xfrm>
          </p:grpSpPr>
          <p:sp>
            <p:nvSpPr>
              <p:cNvPr id="20588" name="Rectangle 108"/>
              <p:cNvSpPr>
                <a:spLocks noChangeArrowheads="1"/>
              </p:cNvSpPr>
              <p:nvPr/>
            </p:nvSpPr>
            <p:spPr bwMode="auto">
              <a:xfrm>
                <a:off x="1619250" y="1079500"/>
                <a:ext cx="1150938" cy="8636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0589" name="Line 109"/>
              <p:cNvSpPr>
                <a:spLocks noChangeShapeType="1"/>
              </p:cNvSpPr>
              <p:nvPr/>
            </p:nvSpPr>
            <p:spPr bwMode="auto">
              <a:xfrm flipV="1">
                <a:off x="1403350" y="1079500"/>
                <a:ext cx="1588" cy="863600"/>
              </a:xfrm>
              <a:prstGeom prst="line">
                <a:avLst/>
              </a:prstGeom>
              <a:noFill/>
              <a:ln w="31750">
                <a:solidFill>
                  <a:srgbClr val="969696"/>
                </a:solidFill>
                <a:round/>
                <a:headEnd type="arrow" w="lg" len="med"/>
                <a:tailEnd type="arrow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90" name="Line 110"/>
              <p:cNvSpPr>
                <a:spLocks noChangeShapeType="1"/>
              </p:cNvSpPr>
              <p:nvPr/>
            </p:nvSpPr>
            <p:spPr bwMode="auto">
              <a:xfrm flipV="1">
                <a:off x="1619250" y="2124075"/>
                <a:ext cx="1152525" cy="0"/>
              </a:xfrm>
              <a:prstGeom prst="line">
                <a:avLst/>
              </a:prstGeom>
              <a:noFill/>
              <a:ln w="31750">
                <a:solidFill>
                  <a:srgbClr val="969696"/>
                </a:solidFill>
                <a:round/>
                <a:headEnd type="none" w="lg" len="med"/>
                <a:tailEnd type="arrow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91" name="Rectangle 111"/>
              <p:cNvSpPr>
                <a:spLocks noChangeArrowheads="1"/>
              </p:cNvSpPr>
              <p:nvPr/>
            </p:nvSpPr>
            <p:spPr bwMode="auto">
              <a:xfrm>
                <a:off x="1619250" y="2232025"/>
                <a:ext cx="1152525" cy="1444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b="1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44100</a:t>
                </a:r>
                <a:r>
                  <a:rPr lang="en-US" altLang="ja-JP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 </a:t>
                </a:r>
                <a:r>
                  <a:rPr lang="ja-JP" altLang="en-US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サンプル／秒</a:t>
                </a:r>
              </a:p>
            </p:txBody>
          </p:sp>
          <p:sp>
            <p:nvSpPr>
              <p:cNvPr id="20592" name="Rectangle 112"/>
              <p:cNvSpPr>
                <a:spLocks noChangeArrowheads="1"/>
              </p:cNvSpPr>
              <p:nvPr/>
            </p:nvSpPr>
            <p:spPr bwMode="auto">
              <a:xfrm>
                <a:off x="1008063" y="1439863"/>
                <a:ext cx="360362" cy="1444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b="1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16</a:t>
                </a:r>
                <a:r>
                  <a:rPr lang="ja-JP" altLang="en-US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ビット</a:t>
                </a:r>
              </a:p>
            </p:txBody>
          </p:sp>
          <p:sp>
            <p:nvSpPr>
              <p:cNvPr id="20595" name="Freeform 115"/>
              <p:cNvSpPr>
                <a:spLocks/>
              </p:cNvSpPr>
              <p:nvPr/>
            </p:nvSpPr>
            <p:spPr bwMode="auto">
              <a:xfrm>
                <a:off x="1692275" y="1138238"/>
                <a:ext cx="1008063" cy="792162"/>
              </a:xfrm>
              <a:custGeom>
                <a:avLst/>
                <a:gdLst>
                  <a:gd name="T0" fmla="*/ 0 w 794"/>
                  <a:gd name="T1" fmla="*/ 575 h 624"/>
                  <a:gd name="T2" fmla="*/ 68 w 794"/>
                  <a:gd name="T3" fmla="*/ 54 h 624"/>
                  <a:gd name="T4" fmla="*/ 182 w 794"/>
                  <a:gd name="T5" fmla="*/ 530 h 624"/>
                  <a:gd name="T6" fmla="*/ 250 w 794"/>
                  <a:gd name="T7" fmla="*/ 167 h 624"/>
                  <a:gd name="T8" fmla="*/ 386 w 794"/>
                  <a:gd name="T9" fmla="*/ 598 h 624"/>
                  <a:gd name="T10" fmla="*/ 454 w 794"/>
                  <a:gd name="T11" fmla="*/ 8 h 624"/>
                  <a:gd name="T12" fmla="*/ 544 w 794"/>
                  <a:gd name="T13" fmla="*/ 553 h 624"/>
                  <a:gd name="T14" fmla="*/ 613 w 794"/>
                  <a:gd name="T15" fmla="*/ 99 h 624"/>
                  <a:gd name="T16" fmla="*/ 726 w 794"/>
                  <a:gd name="T17" fmla="*/ 530 h 624"/>
                  <a:gd name="T18" fmla="*/ 794 w 794"/>
                  <a:gd name="T19" fmla="*/ 281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94" h="624">
                    <a:moveTo>
                      <a:pt x="0" y="575"/>
                    </a:moveTo>
                    <a:cubicBezTo>
                      <a:pt x="19" y="318"/>
                      <a:pt x="38" y="61"/>
                      <a:pt x="68" y="54"/>
                    </a:cubicBezTo>
                    <a:cubicBezTo>
                      <a:pt x="98" y="47"/>
                      <a:pt x="152" y="511"/>
                      <a:pt x="182" y="530"/>
                    </a:cubicBezTo>
                    <a:cubicBezTo>
                      <a:pt x="212" y="549"/>
                      <a:pt x="216" y="156"/>
                      <a:pt x="250" y="167"/>
                    </a:cubicBezTo>
                    <a:cubicBezTo>
                      <a:pt x="284" y="178"/>
                      <a:pt x="352" y="624"/>
                      <a:pt x="386" y="598"/>
                    </a:cubicBezTo>
                    <a:cubicBezTo>
                      <a:pt x="420" y="572"/>
                      <a:pt x="428" y="16"/>
                      <a:pt x="454" y="8"/>
                    </a:cubicBezTo>
                    <a:cubicBezTo>
                      <a:pt x="480" y="0"/>
                      <a:pt x="518" y="538"/>
                      <a:pt x="544" y="553"/>
                    </a:cubicBezTo>
                    <a:cubicBezTo>
                      <a:pt x="570" y="568"/>
                      <a:pt x="583" y="103"/>
                      <a:pt x="613" y="99"/>
                    </a:cubicBezTo>
                    <a:cubicBezTo>
                      <a:pt x="643" y="95"/>
                      <a:pt x="696" y="500"/>
                      <a:pt x="726" y="530"/>
                    </a:cubicBezTo>
                    <a:cubicBezTo>
                      <a:pt x="756" y="560"/>
                      <a:pt x="775" y="420"/>
                      <a:pt x="794" y="281"/>
                    </a:cubicBezTo>
                  </a:path>
                </a:pathLst>
              </a:custGeom>
              <a:noFill/>
              <a:ln w="28575" cap="flat" cmpd="sng">
                <a:solidFill>
                  <a:srgbClr val="4D4D4D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20596" name="Rectangle 116"/>
              <p:cNvSpPr>
                <a:spLocks noChangeArrowheads="1"/>
              </p:cNvSpPr>
              <p:nvPr/>
            </p:nvSpPr>
            <p:spPr bwMode="auto">
              <a:xfrm>
                <a:off x="2808288" y="1366838"/>
                <a:ext cx="863600" cy="2889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×</a:t>
                </a:r>
                <a:r>
                  <a:rPr lang="en-US" altLang="ja-JP" b="1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2</a:t>
                </a:r>
                <a:r>
                  <a:rPr lang="en-US" altLang="ja-JP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 </a:t>
                </a:r>
                <a:r>
                  <a:rPr lang="ja-JP" altLang="en-US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チャンネル</a:t>
                </a:r>
              </a:p>
              <a:p>
                <a:pPr algn="ctr"/>
                <a:r>
                  <a:rPr lang="en-US" altLang="ja-JP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(</a:t>
                </a:r>
                <a:r>
                  <a:rPr lang="ja-JP" altLang="en-US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左＋右</a:t>
                </a:r>
                <a:r>
                  <a:rPr lang="en-US" altLang="ja-JP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)</a:t>
                </a:r>
              </a:p>
            </p:txBody>
          </p:sp>
        </p:grpSp>
        <p:sp>
          <p:nvSpPr>
            <p:cNvPr id="20597" name="Rectangle 117"/>
            <p:cNvSpPr>
              <a:spLocks noChangeArrowheads="1"/>
            </p:cNvSpPr>
            <p:nvPr/>
          </p:nvSpPr>
          <p:spPr bwMode="auto">
            <a:xfrm>
              <a:off x="900113" y="2555875"/>
              <a:ext cx="1439862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16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ビット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×44100×2</a:t>
              </a:r>
            </a:p>
          </p:txBody>
        </p:sp>
        <p:sp>
          <p:nvSpPr>
            <p:cNvPr id="20598" name="Rectangle 118"/>
            <p:cNvSpPr>
              <a:spLocks noChangeArrowheads="1"/>
            </p:cNvSpPr>
            <p:nvPr/>
          </p:nvSpPr>
          <p:spPr bwMode="auto">
            <a:xfrm>
              <a:off x="2339975" y="2555875"/>
              <a:ext cx="143986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0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＝ </a:t>
              </a:r>
              <a:r>
                <a:rPr lang="en-US" altLang="ja-JP" sz="10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1,411,200 </a:t>
              </a: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ビット／秒</a:t>
              </a:r>
            </a:p>
          </p:txBody>
        </p:sp>
        <p:sp>
          <p:nvSpPr>
            <p:cNvPr id="20599" name="Rectangle 119"/>
            <p:cNvSpPr>
              <a:spLocks noChangeArrowheads="1"/>
            </p:cNvSpPr>
            <p:nvPr/>
          </p:nvSpPr>
          <p:spPr bwMode="auto">
            <a:xfrm>
              <a:off x="2339975" y="2771775"/>
              <a:ext cx="143986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0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＝    </a:t>
              </a:r>
              <a: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176,400 </a:t>
              </a: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バイト／秒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07</a:t>
            </a:r>
            <a:r>
              <a:rPr lang="en-US" altLang="ja-JP"/>
              <a:t>   </a:t>
            </a:r>
            <a:r>
              <a:rPr lang="ja-JP" altLang="en-US"/>
              <a:t>動画のデータ量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755650" y="792163"/>
            <a:ext cx="3313113" cy="2195512"/>
            <a:chOff x="755650" y="792163"/>
            <a:chExt cx="3313113" cy="2195512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1008063" y="1079500"/>
              <a:ext cx="2735262" cy="1260475"/>
              <a:chOff x="1008063" y="1079500"/>
              <a:chExt cx="2735262" cy="1260475"/>
            </a:xfrm>
          </p:grpSpPr>
          <p:sp>
            <p:nvSpPr>
              <p:cNvPr id="18618" name="Freeform 186"/>
              <p:cNvSpPr>
                <a:spLocks/>
              </p:cNvSpPr>
              <p:nvPr/>
            </p:nvSpPr>
            <p:spPr bwMode="auto">
              <a:xfrm flipV="1">
                <a:off x="1008063" y="1079500"/>
                <a:ext cx="576262" cy="863600"/>
              </a:xfrm>
              <a:custGeom>
                <a:avLst/>
                <a:gdLst>
                  <a:gd name="T0" fmla="*/ 0 w 453"/>
                  <a:gd name="T1" fmla="*/ 0 h 613"/>
                  <a:gd name="T2" fmla="*/ 0 w 453"/>
                  <a:gd name="T3" fmla="*/ 454 h 613"/>
                  <a:gd name="T4" fmla="*/ 453 w 453"/>
                  <a:gd name="T5" fmla="*/ 613 h 613"/>
                  <a:gd name="T6" fmla="*/ 453 w 453"/>
                  <a:gd name="T7" fmla="*/ 159 h 613"/>
                  <a:gd name="T8" fmla="*/ 0 w 453"/>
                  <a:gd name="T9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613">
                    <a:moveTo>
                      <a:pt x="0" y="0"/>
                    </a:moveTo>
                    <a:lnTo>
                      <a:pt x="0" y="454"/>
                    </a:lnTo>
                    <a:lnTo>
                      <a:pt x="453" y="613"/>
                    </a:lnTo>
                    <a:lnTo>
                      <a:pt x="453" y="1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>
                <a:solidFill>
                  <a:srgbClr val="4D4D4D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8619" name="Freeform 187"/>
              <p:cNvSpPr>
                <a:spLocks/>
              </p:cNvSpPr>
              <p:nvPr/>
            </p:nvSpPr>
            <p:spPr bwMode="auto">
              <a:xfrm flipV="1">
                <a:off x="1116013" y="1079500"/>
                <a:ext cx="576262" cy="863600"/>
              </a:xfrm>
              <a:custGeom>
                <a:avLst/>
                <a:gdLst>
                  <a:gd name="T0" fmla="*/ 0 w 453"/>
                  <a:gd name="T1" fmla="*/ 0 h 613"/>
                  <a:gd name="T2" fmla="*/ 0 w 453"/>
                  <a:gd name="T3" fmla="*/ 454 h 613"/>
                  <a:gd name="T4" fmla="*/ 453 w 453"/>
                  <a:gd name="T5" fmla="*/ 613 h 613"/>
                  <a:gd name="T6" fmla="*/ 453 w 453"/>
                  <a:gd name="T7" fmla="*/ 159 h 613"/>
                  <a:gd name="T8" fmla="*/ 0 w 453"/>
                  <a:gd name="T9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613">
                    <a:moveTo>
                      <a:pt x="0" y="0"/>
                    </a:moveTo>
                    <a:lnTo>
                      <a:pt x="0" y="454"/>
                    </a:lnTo>
                    <a:lnTo>
                      <a:pt x="453" y="613"/>
                    </a:lnTo>
                    <a:lnTo>
                      <a:pt x="453" y="1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>
                <a:solidFill>
                  <a:srgbClr val="4D4D4D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8620" name="Freeform 188"/>
              <p:cNvSpPr>
                <a:spLocks/>
              </p:cNvSpPr>
              <p:nvPr/>
            </p:nvSpPr>
            <p:spPr bwMode="auto">
              <a:xfrm flipV="1">
                <a:off x="1223963" y="1079500"/>
                <a:ext cx="576262" cy="863600"/>
              </a:xfrm>
              <a:custGeom>
                <a:avLst/>
                <a:gdLst>
                  <a:gd name="T0" fmla="*/ 0 w 453"/>
                  <a:gd name="T1" fmla="*/ 0 h 613"/>
                  <a:gd name="T2" fmla="*/ 0 w 453"/>
                  <a:gd name="T3" fmla="*/ 454 h 613"/>
                  <a:gd name="T4" fmla="*/ 453 w 453"/>
                  <a:gd name="T5" fmla="*/ 613 h 613"/>
                  <a:gd name="T6" fmla="*/ 453 w 453"/>
                  <a:gd name="T7" fmla="*/ 159 h 613"/>
                  <a:gd name="T8" fmla="*/ 0 w 453"/>
                  <a:gd name="T9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613">
                    <a:moveTo>
                      <a:pt x="0" y="0"/>
                    </a:moveTo>
                    <a:lnTo>
                      <a:pt x="0" y="454"/>
                    </a:lnTo>
                    <a:lnTo>
                      <a:pt x="453" y="613"/>
                    </a:lnTo>
                    <a:lnTo>
                      <a:pt x="453" y="1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>
                <a:solidFill>
                  <a:srgbClr val="4D4D4D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8621" name="Freeform 189"/>
              <p:cNvSpPr>
                <a:spLocks/>
              </p:cNvSpPr>
              <p:nvPr/>
            </p:nvSpPr>
            <p:spPr bwMode="auto">
              <a:xfrm flipV="1">
                <a:off x="1944688" y="1079500"/>
                <a:ext cx="576262" cy="863600"/>
              </a:xfrm>
              <a:custGeom>
                <a:avLst/>
                <a:gdLst>
                  <a:gd name="T0" fmla="*/ 0 w 453"/>
                  <a:gd name="T1" fmla="*/ 0 h 613"/>
                  <a:gd name="T2" fmla="*/ 0 w 453"/>
                  <a:gd name="T3" fmla="*/ 454 h 613"/>
                  <a:gd name="T4" fmla="*/ 453 w 453"/>
                  <a:gd name="T5" fmla="*/ 613 h 613"/>
                  <a:gd name="T6" fmla="*/ 453 w 453"/>
                  <a:gd name="T7" fmla="*/ 159 h 613"/>
                  <a:gd name="T8" fmla="*/ 0 w 453"/>
                  <a:gd name="T9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613">
                    <a:moveTo>
                      <a:pt x="0" y="0"/>
                    </a:moveTo>
                    <a:lnTo>
                      <a:pt x="0" y="454"/>
                    </a:lnTo>
                    <a:lnTo>
                      <a:pt x="453" y="613"/>
                    </a:lnTo>
                    <a:lnTo>
                      <a:pt x="453" y="1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>
                <a:solidFill>
                  <a:srgbClr val="4D4D4D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8624" name="Freeform 192"/>
              <p:cNvSpPr>
                <a:spLocks/>
              </p:cNvSpPr>
              <p:nvPr/>
            </p:nvSpPr>
            <p:spPr bwMode="auto">
              <a:xfrm flipV="1">
                <a:off x="2052638" y="1079500"/>
                <a:ext cx="576262" cy="863600"/>
              </a:xfrm>
              <a:custGeom>
                <a:avLst/>
                <a:gdLst>
                  <a:gd name="T0" fmla="*/ 0 w 453"/>
                  <a:gd name="T1" fmla="*/ 0 h 613"/>
                  <a:gd name="T2" fmla="*/ 0 w 453"/>
                  <a:gd name="T3" fmla="*/ 454 h 613"/>
                  <a:gd name="T4" fmla="*/ 453 w 453"/>
                  <a:gd name="T5" fmla="*/ 613 h 613"/>
                  <a:gd name="T6" fmla="*/ 453 w 453"/>
                  <a:gd name="T7" fmla="*/ 159 h 613"/>
                  <a:gd name="T8" fmla="*/ 0 w 453"/>
                  <a:gd name="T9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613">
                    <a:moveTo>
                      <a:pt x="0" y="0"/>
                    </a:moveTo>
                    <a:lnTo>
                      <a:pt x="0" y="454"/>
                    </a:lnTo>
                    <a:lnTo>
                      <a:pt x="453" y="613"/>
                    </a:lnTo>
                    <a:lnTo>
                      <a:pt x="453" y="1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>
                <a:solidFill>
                  <a:srgbClr val="4D4D4D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8625" name="Freeform 193"/>
              <p:cNvSpPr>
                <a:spLocks/>
              </p:cNvSpPr>
              <p:nvPr/>
            </p:nvSpPr>
            <p:spPr bwMode="auto">
              <a:xfrm flipV="1">
                <a:off x="2160588" y="1079500"/>
                <a:ext cx="576262" cy="863600"/>
              </a:xfrm>
              <a:custGeom>
                <a:avLst/>
                <a:gdLst>
                  <a:gd name="T0" fmla="*/ 0 w 453"/>
                  <a:gd name="T1" fmla="*/ 0 h 613"/>
                  <a:gd name="T2" fmla="*/ 0 w 453"/>
                  <a:gd name="T3" fmla="*/ 454 h 613"/>
                  <a:gd name="T4" fmla="*/ 453 w 453"/>
                  <a:gd name="T5" fmla="*/ 613 h 613"/>
                  <a:gd name="T6" fmla="*/ 453 w 453"/>
                  <a:gd name="T7" fmla="*/ 159 h 613"/>
                  <a:gd name="T8" fmla="*/ 0 w 453"/>
                  <a:gd name="T9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613">
                    <a:moveTo>
                      <a:pt x="0" y="0"/>
                    </a:moveTo>
                    <a:lnTo>
                      <a:pt x="0" y="454"/>
                    </a:lnTo>
                    <a:lnTo>
                      <a:pt x="453" y="613"/>
                    </a:lnTo>
                    <a:lnTo>
                      <a:pt x="453" y="1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>
                <a:solidFill>
                  <a:srgbClr val="4D4D4D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8626" name="Line 194"/>
              <p:cNvSpPr>
                <a:spLocks noChangeShapeType="1"/>
              </p:cNvSpPr>
              <p:nvPr/>
            </p:nvSpPr>
            <p:spPr bwMode="auto">
              <a:xfrm flipV="1">
                <a:off x="1008063" y="2122488"/>
                <a:ext cx="1152525" cy="0"/>
              </a:xfrm>
              <a:prstGeom prst="line">
                <a:avLst/>
              </a:prstGeom>
              <a:noFill/>
              <a:ln w="31750">
                <a:solidFill>
                  <a:srgbClr val="969696"/>
                </a:solidFill>
                <a:round/>
                <a:headEnd type="none" w="lg" len="med"/>
                <a:tailEnd type="arrow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627" name="Rectangle 195"/>
              <p:cNvSpPr>
                <a:spLocks noChangeArrowheads="1"/>
              </p:cNvSpPr>
              <p:nvPr/>
            </p:nvSpPr>
            <p:spPr bwMode="auto">
              <a:xfrm>
                <a:off x="1008063" y="2195513"/>
                <a:ext cx="1152525" cy="1444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b="1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30</a:t>
                </a:r>
                <a:r>
                  <a:rPr lang="en-US" altLang="ja-JP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 </a:t>
                </a:r>
                <a:r>
                  <a:rPr lang="ja-JP" altLang="en-US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フレーム／秒</a:t>
                </a:r>
              </a:p>
            </p:txBody>
          </p:sp>
          <p:sp>
            <p:nvSpPr>
              <p:cNvPr id="18628" name="Rectangle 196"/>
              <p:cNvSpPr>
                <a:spLocks noChangeArrowheads="1"/>
              </p:cNvSpPr>
              <p:nvPr/>
            </p:nvSpPr>
            <p:spPr bwMode="auto">
              <a:xfrm>
                <a:off x="1512888" y="1439863"/>
                <a:ext cx="466725" cy="1444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1000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・・・・・・</a:t>
                </a:r>
              </a:p>
            </p:txBody>
          </p:sp>
          <p:sp>
            <p:nvSpPr>
              <p:cNvPr id="18629" name="Rectangle 197"/>
              <p:cNvSpPr>
                <a:spLocks noChangeArrowheads="1"/>
              </p:cNvSpPr>
              <p:nvPr/>
            </p:nvSpPr>
            <p:spPr bwMode="auto">
              <a:xfrm>
                <a:off x="2879725" y="2016125"/>
                <a:ext cx="863600" cy="3238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各フレームは</a:t>
                </a:r>
                <a:r>
                  <a:rPr lang="en-US" altLang="ja-JP" b="1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720</a:t>
                </a:r>
                <a:r>
                  <a:rPr lang="en-US" altLang="ja-JP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×</a:t>
                </a:r>
                <a:r>
                  <a:rPr lang="en-US" altLang="ja-JP" b="1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480</a:t>
                </a:r>
                <a:r>
                  <a:rPr lang="ja-JP" altLang="en-US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ドット，</a:t>
                </a:r>
              </a:p>
              <a:p>
                <a:pPr algn="ctr"/>
                <a:r>
                  <a:rPr lang="en-US" altLang="ja-JP" b="1">
                    <a:solidFill>
                      <a:srgbClr val="4D4D4D"/>
                    </a:solidFill>
                    <a:ea typeface="HGPｺﾞｼｯｸE" panose="020B0900000000000000" pitchFamily="50" charset="-128"/>
                  </a:rPr>
                  <a:t>24</a:t>
                </a:r>
                <a:r>
                  <a:rPr lang="ja-JP" altLang="en-US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ビットの色情報を持つ</a:t>
                </a:r>
              </a:p>
            </p:txBody>
          </p:sp>
          <p:sp>
            <p:nvSpPr>
              <p:cNvPr id="18637" name="Arc 205"/>
              <p:cNvSpPr>
                <a:spLocks/>
              </p:cNvSpPr>
              <p:nvPr/>
            </p:nvSpPr>
            <p:spPr bwMode="auto">
              <a:xfrm>
                <a:off x="2519363" y="1511300"/>
                <a:ext cx="612775" cy="43338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rgbClr val="4D4D4D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sp>
          <p:nvSpPr>
            <p:cNvPr id="18633" name="Rectangle 201"/>
            <p:cNvSpPr>
              <a:spLocks noChangeArrowheads="1"/>
            </p:cNvSpPr>
            <p:nvPr/>
          </p:nvSpPr>
          <p:spPr bwMode="auto">
            <a:xfrm>
              <a:off x="1476375" y="792163"/>
              <a:ext cx="1150938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■DVD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映画の場合</a:t>
              </a:r>
            </a:p>
          </p:txBody>
        </p:sp>
        <p:sp>
          <p:nvSpPr>
            <p:cNvPr id="18634" name="Rectangle 202"/>
            <p:cNvSpPr>
              <a:spLocks noChangeArrowheads="1"/>
            </p:cNvSpPr>
            <p:nvPr/>
          </p:nvSpPr>
          <p:spPr bwMode="auto">
            <a:xfrm>
              <a:off x="755650" y="2555875"/>
              <a:ext cx="1584325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24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ビット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×720×480×30</a:t>
              </a:r>
            </a:p>
          </p:txBody>
        </p:sp>
        <p:sp>
          <p:nvSpPr>
            <p:cNvPr id="18635" name="Rectangle 203"/>
            <p:cNvSpPr>
              <a:spLocks noChangeArrowheads="1"/>
            </p:cNvSpPr>
            <p:nvPr/>
          </p:nvSpPr>
          <p:spPr bwMode="auto">
            <a:xfrm>
              <a:off x="2339975" y="2555875"/>
              <a:ext cx="1728788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0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＝ </a:t>
              </a:r>
              <a:r>
                <a:rPr lang="en-US" altLang="ja-JP" sz="10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248,832,000 </a:t>
              </a: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ビット／秒</a:t>
              </a:r>
            </a:p>
          </p:txBody>
        </p:sp>
        <p:sp>
          <p:nvSpPr>
            <p:cNvPr id="18636" name="Rectangle 204"/>
            <p:cNvSpPr>
              <a:spLocks noChangeArrowheads="1"/>
            </p:cNvSpPr>
            <p:nvPr/>
          </p:nvSpPr>
          <p:spPr bwMode="auto">
            <a:xfrm>
              <a:off x="2339975" y="2771775"/>
              <a:ext cx="1728788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0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＝   </a:t>
              </a:r>
              <a: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31,104,000 </a:t>
              </a: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バイト／秒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 Black"/>
        <a:ea typeface="HGPｺﾞｼｯｸE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HGPｺﾞｼｯｸE" panose="020B0900000000000000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HGPｺﾞｼｯｸE" panose="020B0900000000000000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2719</TotalTime>
  <Words>317</Words>
  <Application>Microsoft Office PowerPoint</Application>
  <PresentationFormat>ユーザー設定</PresentationFormat>
  <Paragraphs>97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7" baseType="lpstr">
      <vt:lpstr>HGPｺﾞｼｯｸE</vt:lpstr>
      <vt:lpstr>HGｺﾞｼｯｸE</vt:lpstr>
      <vt:lpstr>ＭＳ Ｐゴシック</vt:lpstr>
      <vt:lpstr>ＭＳ 明朝</vt:lpstr>
      <vt:lpstr>Arial</vt:lpstr>
      <vt:lpstr>Arial Black</vt:lpstr>
      <vt:lpstr>Tahoma</vt:lpstr>
      <vt:lpstr>Wingdings</vt:lpstr>
      <vt:lpstr>標準デザイン</vt:lpstr>
      <vt:lpstr>コンピュータと情報システム [第2版] 04章　データ形式とマルチメディア</vt:lpstr>
      <vt:lpstr>01   テキスト ファイルとバイナリ ファイル</vt:lpstr>
      <vt:lpstr>02   文字コード</vt:lpstr>
      <vt:lpstr>03   データの圧縮と解凍</vt:lpstr>
      <vt:lpstr>04   文字のデータ量</vt:lpstr>
      <vt:lpstr>05   画像のデータ量</vt:lpstr>
      <vt:lpstr>06   音声のデータ量</vt:lpstr>
      <vt:lpstr>07   動画のデータ量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2006-08-22T06:54:28Z</dcterms:created>
  <dcterms:modified xsi:type="dcterms:W3CDTF">2015-09-09T10:48:50Z</dcterms:modified>
</cp:coreProperties>
</file>