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5"/>
  </p:handoutMasterIdLst>
  <p:sldIdLst>
    <p:sldId id="256" r:id="rId2"/>
    <p:sldId id="283" r:id="rId3"/>
    <p:sldId id="281" r:id="rId4"/>
    <p:sldId id="288" r:id="rId5"/>
    <p:sldId id="290" r:id="rId6"/>
    <p:sldId id="282" r:id="rId7"/>
    <p:sldId id="259" r:id="rId8"/>
    <p:sldId id="275" r:id="rId9"/>
    <p:sldId id="280" r:id="rId10"/>
    <p:sldId id="279" r:id="rId11"/>
    <p:sldId id="261" r:id="rId12"/>
    <p:sldId id="286" r:id="rId13"/>
    <p:sldId id="273" r:id="rId14"/>
  </p:sldIdLst>
  <p:sldSz cx="4679950" cy="360045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900" kern="1200">
        <a:solidFill>
          <a:schemeClr val="tx1"/>
        </a:solidFill>
        <a:latin typeface="Arial" panose="020B0604020202020204" pitchFamily="34" charset="0"/>
        <a:ea typeface="HGPｺﾞｼｯｸE" panose="020B0900000000000000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900" kern="1200">
        <a:solidFill>
          <a:schemeClr val="tx1"/>
        </a:solidFill>
        <a:latin typeface="Arial" panose="020B0604020202020204" pitchFamily="34" charset="0"/>
        <a:ea typeface="HGPｺﾞｼｯｸE" panose="020B0900000000000000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900" kern="1200">
        <a:solidFill>
          <a:schemeClr val="tx1"/>
        </a:solidFill>
        <a:latin typeface="Arial" panose="020B0604020202020204" pitchFamily="34" charset="0"/>
        <a:ea typeface="HGPｺﾞｼｯｸE" panose="020B0900000000000000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900" kern="1200">
        <a:solidFill>
          <a:schemeClr val="tx1"/>
        </a:solidFill>
        <a:latin typeface="Arial" panose="020B0604020202020204" pitchFamily="34" charset="0"/>
        <a:ea typeface="HGPｺﾞｼｯｸE" panose="020B0900000000000000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900" kern="1200">
        <a:solidFill>
          <a:schemeClr val="tx1"/>
        </a:solidFill>
        <a:latin typeface="Arial" panose="020B0604020202020204" pitchFamily="34" charset="0"/>
        <a:ea typeface="HGPｺﾞｼｯｸE" panose="020B0900000000000000" pitchFamily="50" charset="-128"/>
        <a:cs typeface="+mn-cs"/>
      </a:defRPr>
    </a:lvl5pPr>
    <a:lvl6pPr marL="2286000" algn="l" defTabSz="914400" rtl="0" eaLnBrk="1" latinLnBrk="0" hangingPunct="1">
      <a:defRPr kumimoji="1" sz="900" kern="1200">
        <a:solidFill>
          <a:schemeClr val="tx1"/>
        </a:solidFill>
        <a:latin typeface="Arial" panose="020B0604020202020204" pitchFamily="34" charset="0"/>
        <a:ea typeface="HGPｺﾞｼｯｸE" panose="020B0900000000000000" pitchFamily="50" charset="-128"/>
        <a:cs typeface="+mn-cs"/>
      </a:defRPr>
    </a:lvl6pPr>
    <a:lvl7pPr marL="2743200" algn="l" defTabSz="914400" rtl="0" eaLnBrk="1" latinLnBrk="0" hangingPunct="1">
      <a:defRPr kumimoji="1" sz="900" kern="1200">
        <a:solidFill>
          <a:schemeClr val="tx1"/>
        </a:solidFill>
        <a:latin typeface="Arial" panose="020B0604020202020204" pitchFamily="34" charset="0"/>
        <a:ea typeface="HGPｺﾞｼｯｸE" panose="020B0900000000000000" pitchFamily="50" charset="-128"/>
        <a:cs typeface="+mn-cs"/>
      </a:defRPr>
    </a:lvl7pPr>
    <a:lvl8pPr marL="3200400" algn="l" defTabSz="914400" rtl="0" eaLnBrk="1" latinLnBrk="0" hangingPunct="1">
      <a:defRPr kumimoji="1" sz="900" kern="1200">
        <a:solidFill>
          <a:schemeClr val="tx1"/>
        </a:solidFill>
        <a:latin typeface="Arial" panose="020B0604020202020204" pitchFamily="34" charset="0"/>
        <a:ea typeface="HGPｺﾞｼｯｸE" panose="020B0900000000000000" pitchFamily="50" charset="-128"/>
        <a:cs typeface="+mn-cs"/>
      </a:defRPr>
    </a:lvl8pPr>
    <a:lvl9pPr marL="3657600" algn="l" defTabSz="914400" rtl="0" eaLnBrk="1" latinLnBrk="0" hangingPunct="1">
      <a:defRPr kumimoji="1" sz="900" kern="1200">
        <a:solidFill>
          <a:schemeClr val="tx1"/>
        </a:solidFill>
        <a:latin typeface="Arial" panose="020B0604020202020204" pitchFamily="34" charset="0"/>
        <a:ea typeface="HGPｺﾞｼｯｸE" panose="020B0900000000000000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771">
          <p15:clr>
            <a:srgbClr val="A4A3A4"/>
          </p15:clr>
        </p15:guide>
        <p15:guide id="2" pos="147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DDDDDD"/>
    <a:srgbClr val="C0C0C0"/>
    <a:srgbClr val="777777"/>
    <a:srgbClr val="969696"/>
    <a:srgbClr val="4D4D4D"/>
    <a:srgbClr val="000000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7719" autoAdjust="0"/>
  </p:normalViewPr>
  <p:slideViewPr>
    <p:cSldViewPr>
      <p:cViewPr varScale="1">
        <p:scale>
          <a:sx n="184" d="100"/>
          <a:sy n="184" d="100"/>
        </p:scale>
        <p:origin x="330" y="144"/>
      </p:cViewPr>
      <p:guideLst>
        <p:guide orient="horz" pos="771"/>
        <p:guide pos="147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ea typeface="ＭＳ Ｐゴシック" panose="020B0600070205080204" pitchFamily="50" charset="-128"/>
              </a:defRPr>
            </a:lvl1pPr>
          </a:lstStyle>
          <a:p>
            <a:endParaRPr lang="en-US" altLang="ja-JP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a typeface="ＭＳ Ｐゴシック" panose="020B0600070205080204" pitchFamily="50" charset="-128"/>
              </a:defRPr>
            </a:lvl1pPr>
          </a:lstStyle>
          <a:p>
            <a:endParaRPr lang="en-US" altLang="ja-JP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a typeface="ＭＳ Ｐゴシック" panose="020B0600070205080204" pitchFamily="50" charset="-128"/>
              </a:defRPr>
            </a:lvl1pPr>
          </a:lstStyle>
          <a:p>
            <a:endParaRPr lang="en-US" altLang="ja-JP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a typeface="ＭＳ Ｐゴシック" panose="020B0600070205080204" pitchFamily="50" charset="-128"/>
              </a:defRPr>
            </a:lvl1pPr>
          </a:lstStyle>
          <a:p>
            <a:fld id="{848A3C89-B4D1-4296-AB51-3FAE7F5E069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3149635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50838" y="1119188"/>
            <a:ext cx="3978275" cy="771525"/>
          </a:xfrm>
          <a:ln w="9525"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47311" tIns="23656" rIns="47311" bIns="23656" anchorCtr="1"/>
          <a:lstStyle>
            <a:lvl1pPr algn="ctr">
              <a:lnSpc>
                <a:spcPct val="125000"/>
              </a:lnSpc>
              <a:defRPr/>
            </a:lvl1pPr>
          </a:lstStyle>
          <a:p>
            <a:pPr lvl="0"/>
            <a:r>
              <a:rPr lang="ja-JP" altLang="en-US" noProof="0" smtClean="0"/>
              <a:t>マスタ タイトルの書式設定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701675" y="2039938"/>
            <a:ext cx="3276600" cy="920750"/>
          </a:xfrm>
        </p:spPr>
        <p:txBody>
          <a:bodyPr anchor="ctr" anchorCtr="1"/>
          <a:lstStyle>
            <a:lvl1pPr marL="0" indent="0" algn="ctr" defTabSz="914400">
              <a:lnSpc>
                <a:spcPct val="125000"/>
              </a:lnSpc>
              <a:spcBef>
                <a:spcPct val="0"/>
              </a:spcBef>
              <a:buFont typeface="Wingdings" panose="05000000000000000000" pitchFamily="2" charset="2"/>
              <a:buNone/>
              <a:defRPr sz="1200">
                <a:solidFill>
                  <a:schemeClr val="tx2"/>
                </a:solidFill>
                <a:latin typeface="Arial Black" panose="020B0A04020102020204" pitchFamily="34" charset="0"/>
                <a:ea typeface="HGPｺﾞｼｯｸE" panose="020B0900000000000000" pitchFamily="50" charset="-128"/>
              </a:defRPr>
            </a:lvl1pPr>
          </a:lstStyle>
          <a:p>
            <a:pPr lvl="0"/>
            <a:r>
              <a:rPr lang="ja-JP" altLang="en-US" noProof="0" smtClean="0"/>
              <a:t>マスタ サブタイトルの書式設定</a:t>
            </a:r>
          </a:p>
        </p:txBody>
      </p:sp>
      <p:sp>
        <p:nvSpPr>
          <p:cNvPr id="4111" name="Rectangle 15"/>
          <p:cNvSpPr>
            <a:spLocks noChangeAspect="1" noChangeArrowheads="1"/>
          </p:cNvSpPr>
          <p:nvPr userDrawn="1"/>
        </p:nvSpPr>
        <p:spPr bwMode="auto">
          <a:xfrm>
            <a:off x="107950" y="1079500"/>
            <a:ext cx="2840038" cy="36513"/>
          </a:xfrm>
          <a:prstGeom prst="rect">
            <a:avLst/>
          </a:prstGeom>
          <a:gradFill rotWithShape="1">
            <a:gsLst>
              <a:gs pos="0">
                <a:srgbClr val="0000FF"/>
              </a:gs>
              <a:gs pos="100000">
                <a:srgbClr val="0000FF">
                  <a:gamma/>
                  <a:tint val="0"/>
                  <a:invGamma/>
                </a:srgbClr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4295" tIns="8890" rIns="74295" bIns="8890"/>
          <a:lstStyle/>
          <a:p>
            <a:endParaRPr lang="ja-JP" altLang="en-US"/>
          </a:p>
        </p:txBody>
      </p:sp>
      <p:sp>
        <p:nvSpPr>
          <p:cNvPr id="4112" name="Rectangle 16"/>
          <p:cNvSpPr>
            <a:spLocks noChangeAspect="1" noChangeArrowheads="1"/>
          </p:cNvSpPr>
          <p:nvPr userDrawn="1"/>
        </p:nvSpPr>
        <p:spPr bwMode="auto">
          <a:xfrm rot="5400000">
            <a:off x="-383381" y="1715294"/>
            <a:ext cx="1450975" cy="36513"/>
          </a:xfrm>
          <a:prstGeom prst="rect">
            <a:avLst/>
          </a:prstGeom>
          <a:gradFill rotWithShape="1">
            <a:gsLst>
              <a:gs pos="0">
                <a:srgbClr val="0000FF"/>
              </a:gs>
              <a:gs pos="100000">
                <a:srgbClr val="0000FF">
                  <a:gamma/>
                  <a:tint val="0"/>
                  <a:invGamma/>
                </a:srgbClr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4295" tIns="8890" rIns="74295" bIns="8890"/>
          <a:lstStyle/>
          <a:p>
            <a:endParaRPr lang="ja-JP" altLang="en-US"/>
          </a:p>
        </p:txBody>
      </p:sp>
      <p:sp>
        <p:nvSpPr>
          <p:cNvPr id="4113" name="Oval 17"/>
          <p:cNvSpPr>
            <a:spLocks noChangeAspect="1" noChangeArrowheads="1"/>
          </p:cNvSpPr>
          <p:nvPr userDrawn="1"/>
        </p:nvSpPr>
        <p:spPr bwMode="auto">
          <a:xfrm>
            <a:off x="252413" y="1368425"/>
            <a:ext cx="287337" cy="287338"/>
          </a:xfrm>
          <a:prstGeom prst="ellipse">
            <a:avLst/>
          </a:prstGeom>
          <a:gradFill rotWithShape="1">
            <a:gsLst>
              <a:gs pos="0">
                <a:srgbClr val="0000FF"/>
              </a:gs>
              <a:gs pos="100000">
                <a:srgbClr val="0000FF">
                  <a:gamma/>
                  <a:tint val="41961"/>
                  <a:invGamma/>
                  <a:alpha val="69000"/>
                </a:srgbClr>
              </a:gs>
            </a:gsLst>
            <a:lin ang="27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114" name="Rectangle 18"/>
          <p:cNvSpPr>
            <a:spLocks noChangeAspect="1" noChangeArrowheads="1"/>
          </p:cNvSpPr>
          <p:nvPr userDrawn="1"/>
        </p:nvSpPr>
        <p:spPr bwMode="auto">
          <a:xfrm rot="10800000">
            <a:off x="1547813" y="1871663"/>
            <a:ext cx="2900362" cy="36512"/>
          </a:xfrm>
          <a:prstGeom prst="rect">
            <a:avLst/>
          </a:prstGeom>
          <a:gradFill rotWithShape="1">
            <a:gsLst>
              <a:gs pos="0">
                <a:srgbClr val="0000FF"/>
              </a:gs>
              <a:gs pos="100000">
                <a:srgbClr val="0000FF">
                  <a:gamma/>
                  <a:tint val="0"/>
                  <a:invGamma/>
                </a:srgbClr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4295" tIns="8890" rIns="74295" bIns="8890"/>
          <a:lstStyle/>
          <a:p>
            <a:endParaRPr lang="ja-JP" altLang="en-US"/>
          </a:p>
        </p:txBody>
      </p:sp>
      <p:sp>
        <p:nvSpPr>
          <p:cNvPr id="4115" name="Rectangle 19"/>
          <p:cNvSpPr>
            <a:spLocks noChangeAspect="1" noChangeArrowheads="1"/>
          </p:cNvSpPr>
          <p:nvPr userDrawn="1"/>
        </p:nvSpPr>
        <p:spPr bwMode="auto">
          <a:xfrm rot="16200000">
            <a:off x="3884612" y="1514476"/>
            <a:ext cx="906463" cy="36512"/>
          </a:xfrm>
          <a:prstGeom prst="rect">
            <a:avLst/>
          </a:prstGeom>
          <a:gradFill rotWithShape="1">
            <a:gsLst>
              <a:gs pos="0">
                <a:srgbClr val="0000FF"/>
              </a:gs>
              <a:gs pos="100000">
                <a:srgbClr val="0000FF">
                  <a:gamma/>
                  <a:tint val="0"/>
                  <a:invGamma/>
                </a:srgbClr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4295" tIns="8890" rIns="74295" bIns="8890"/>
          <a:lstStyle/>
          <a:p>
            <a:endParaRPr lang="ja-JP" altLang="en-US"/>
          </a:p>
        </p:txBody>
      </p:sp>
      <p:sp>
        <p:nvSpPr>
          <p:cNvPr id="4116" name="Rectangle 20"/>
          <p:cNvSpPr>
            <a:spLocks noChangeAspect="1" noChangeArrowheads="1"/>
          </p:cNvSpPr>
          <p:nvPr userDrawn="1"/>
        </p:nvSpPr>
        <p:spPr bwMode="auto">
          <a:xfrm>
            <a:off x="684213" y="2952750"/>
            <a:ext cx="3627437" cy="36513"/>
          </a:xfrm>
          <a:prstGeom prst="rect">
            <a:avLst/>
          </a:prstGeom>
          <a:gradFill rotWithShape="1">
            <a:gsLst>
              <a:gs pos="0">
                <a:srgbClr val="0000FF"/>
              </a:gs>
              <a:gs pos="100000">
                <a:srgbClr val="0000FF">
                  <a:gamma/>
                  <a:tint val="0"/>
                  <a:invGamma/>
                </a:srgbClr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4295" tIns="8890" rIns="74295" bIns="8890"/>
          <a:lstStyle/>
          <a:p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F1A6B5-5500-45C5-9EFE-582FC35187D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527006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513138" y="252413"/>
            <a:ext cx="1092200" cy="2963862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33363" y="252413"/>
            <a:ext cx="3127375" cy="2963862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55E30D7-64D7-454A-83A0-1EE6EE190C1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950609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F3EB94-1BFF-43E2-9A4D-9E2A7354061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632460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19088" y="896938"/>
            <a:ext cx="4037012" cy="1498600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19088" y="2409825"/>
            <a:ext cx="4037012" cy="787400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C4D8C36-9D64-42AF-A153-11998C9A23D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721195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33363" y="839788"/>
            <a:ext cx="2030412" cy="237648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416175" y="839788"/>
            <a:ext cx="2030413" cy="237648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C8FBC2-BA9D-4B92-B257-061380969F5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753860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2263" y="192088"/>
            <a:ext cx="4037012" cy="6953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22263" y="882650"/>
            <a:ext cx="1979612" cy="4318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2263" y="1314450"/>
            <a:ext cx="1979612" cy="193516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2368550" y="882650"/>
            <a:ext cx="1990725" cy="4318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2368550" y="1314450"/>
            <a:ext cx="1990725" cy="193516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53EF04-1E52-473A-9C6A-6860E3B9071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426142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BEEBCE-AE3D-4576-B5D4-45DE66971E9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18716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170238-68FB-475C-A43B-ECF7887D13D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539129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2263" y="239713"/>
            <a:ext cx="1509712" cy="839787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989138" y="519113"/>
            <a:ext cx="2370137" cy="25574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22263" y="1079500"/>
            <a:ext cx="1509712" cy="200183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981DB9-0737-4939-A7CA-E3F16373E44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484067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2263" y="239713"/>
            <a:ext cx="1509712" cy="839787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89138" y="519113"/>
            <a:ext cx="2370137" cy="25574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22263" y="1079500"/>
            <a:ext cx="1509712" cy="200183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2DB2CE-B903-4004-81BA-E480BBBE1A0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713084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33363" y="839788"/>
            <a:ext cx="4213225" cy="23764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47311" tIns="23656" rIns="47311" bIns="2365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33363" y="3278188"/>
            <a:ext cx="1092200" cy="250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47311" tIns="23656" rIns="47311" bIns="23656" numCol="1" anchor="t" anchorCtr="0" compatLnSpc="1">
            <a:prstTxWarp prst="textNoShape">
              <a:avLst/>
            </a:prstTxWarp>
          </a:bodyPr>
          <a:lstStyle>
            <a:lvl1pPr defTabSz="473075">
              <a:defRPr sz="700">
                <a:ea typeface="+mn-ea"/>
              </a:defRPr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598613" y="3278188"/>
            <a:ext cx="1482725" cy="250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47311" tIns="23656" rIns="47311" bIns="23656" numCol="1" anchor="t" anchorCtr="0" compatLnSpc="1">
            <a:prstTxWarp prst="textNoShape">
              <a:avLst/>
            </a:prstTxWarp>
          </a:bodyPr>
          <a:lstStyle>
            <a:lvl1pPr algn="ctr" defTabSz="473075">
              <a:defRPr sz="700">
                <a:ea typeface="+mn-ea"/>
              </a:defRPr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3354388" y="3278188"/>
            <a:ext cx="1092200" cy="250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47311" tIns="23656" rIns="47311" bIns="23656" numCol="1" anchor="t" anchorCtr="0" compatLnSpc="1">
            <a:prstTxWarp prst="textNoShape">
              <a:avLst/>
            </a:prstTxWarp>
          </a:bodyPr>
          <a:lstStyle>
            <a:lvl1pPr algn="r" defTabSz="473075">
              <a:defRPr sz="700">
                <a:ea typeface="+mn-ea"/>
              </a:defRPr>
            </a:lvl1pPr>
          </a:lstStyle>
          <a:p>
            <a:fld id="{D3E8A721-F20C-4DED-AB20-5ABAF56EC92F}" type="slidenum">
              <a:rPr lang="en-US" altLang="ja-JP"/>
              <a:pPr/>
              <a:t>‹#›</a:t>
            </a:fld>
            <a:endParaRPr lang="en-US" altLang="ja-JP"/>
          </a:p>
        </p:txBody>
      </p:sp>
      <p:grpSp>
        <p:nvGrpSpPr>
          <p:cNvPr id="1070" name="Group 46"/>
          <p:cNvGrpSpPr>
            <a:grpSpLocks/>
          </p:cNvGrpSpPr>
          <p:nvPr userDrawn="1"/>
        </p:nvGrpSpPr>
        <p:grpSpPr bwMode="auto">
          <a:xfrm>
            <a:off x="144463" y="217488"/>
            <a:ext cx="4416425" cy="3022600"/>
            <a:chOff x="91" y="137"/>
            <a:chExt cx="2782" cy="1904"/>
          </a:xfrm>
        </p:grpSpPr>
        <p:sp>
          <p:nvSpPr>
            <p:cNvPr id="1032" name="Rectangle 8"/>
            <p:cNvSpPr>
              <a:spLocks noChangeArrowheads="1"/>
            </p:cNvSpPr>
            <p:nvPr userDrawn="1"/>
          </p:nvSpPr>
          <p:spPr bwMode="auto">
            <a:xfrm flipH="1">
              <a:off x="547" y="356"/>
              <a:ext cx="2326" cy="7"/>
            </a:xfrm>
            <a:prstGeom prst="rect">
              <a:avLst/>
            </a:prstGeom>
            <a:gradFill rotWithShape="1">
              <a:gsLst>
                <a:gs pos="0">
                  <a:srgbClr val="0000FF"/>
                </a:gs>
                <a:gs pos="100000">
                  <a:srgbClr val="0000FF">
                    <a:gamma/>
                    <a:tint val="392"/>
                    <a:invGamma/>
                  </a:srgbClr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74295" tIns="8890" rIns="74295" bIns="8890"/>
            <a:lstStyle/>
            <a:p>
              <a:endParaRPr lang="ja-JP" altLang="en-US"/>
            </a:p>
          </p:txBody>
        </p:sp>
        <p:sp>
          <p:nvSpPr>
            <p:cNvPr id="1033" name="Oval 9"/>
            <p:cNvSpPr>
              <a:spLocks noChangeArrowheads="1"/>
            </p:cNvSpPr>
            <p:nvPr userDrawn="1"/>
          </p:nvSpPr>
          <p:spPr bwMode="auto">
            <a:xfrm>
              <a:off x="91" y="137"/>
              <a:ext cx="227" cy="226"/>
            </a:xfrm>
            <a:prstGeom prst="ellipse">
              <a:avLst/>
            </a:prstGeom>
            <a:solidFill>
              <a:srgbClr val="0000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lIns="3600" tIns="10800" rIns="3600" bIns="3600" anchor="ctr"/>
            <a:lstStyle/>
            <a:p>
              <a:pPr algn="ctr"/>
              <a:endParaRPr lang="ja-JP" altLang="ja-JP" sz="1800">
                <a:ea typeface="ＭＳ Ｐゴシック" panose="020B0600070205080204" pitchFamily="50" charset="-128"/>
              </a:endParaRPr>
            </a:p>
          </p:txBody>
        </p:sp>
        <p:sp>
          <p:nvSpPr>
            <p:cNvPr id="1034" name="Rectangle 10"/>
            <p:cNvSpPr>
              <a:spLocks noChangeArrowheads="1"/>
            </p:cNvSpPr>
            <p:nvPr userDrawn="1"/>
          </p:nvSpPr>
          <p:spPr bwMode="auto">
            <a:xfrm>
              <a:off x="204" y="137"/>
              <a:ext cx="340" cy="227"/>
            </a:xfrm>
            <a:prstGeom prst="rect">
              <a:avLst/>
            </a:prstGeom>
            <a:gradFill rotWithShape="1">
              <a:gsLst>
                <a:gs pos="0">
                  <a:srgbClr val="0000FF"/>
                </a:gs>
                <a:gs pos="100000">
                  <a:srgbClr val="0000FF">
                    <a:gamma/>
                    <a:tint val="43922"/>
                    <a:invGamma/>
                  </a:srgbClr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3600" tIns="3600" rIns="3600" bIns="3600"/>
            <a:lstStyle/>
            <a:p>
              <a:endParaRPr lang="ja-JP" altLang="ja-JP" sz="1800">
                <a:ea typeface="ＭＳ Ｐゴシック" panose="020B0600070205080204" pitchFamily="50" charset="-128"/>
              </a:endParaRPr>
            </a:p>
          </p:txBody>
        </p:sp>
        <p:sp>
          <p:nvSpPr>
            <p:cNvPr id="1035" name="Text Box 11"/>
            <p:cNvSpPr txBox="1">
              <a:spLocks noChangeArrowheads="1"/>
            </p:cNvSpPr>
            <p:nvPr userDrawn="1"/>
          </p:nvSpPr>
          <p:spPr bwMode="auto">
            <a:xfrm>
              <a:off x="159" y="182"/>
              <a:ext cx="115" cy="11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3600" tIns="14400" rIns="3600" bIns="3600"/>
            <a:lstStyle/>
            <a:p>
              <a:pPr algn="just"/>
              <a:r>
                <a:rPr lang="en-US" altLang="ja-JP" sz="1000">
                  <a:solidFill>
                    <a:srgbClr val="FFFFFF"/>
                  </a:solidFill>
                  <a:latin typeface="Arial Black" panose="020B0A04020102020204" pitchFamily="34" charset="0"/>
                  <a:ea typeface="ＭＳ 明朝" panose="02020609040205080304" pitchFamily="17" charset="-128"/>
                </a:rPr>
                <a:t>09</a:t>
              </a:r>
              <a:endParaRPr lang="en-US" altLang="ja-JP" sz="1800">
                <a:ea typeface="ＭＳ Ｐゴシック" panose="020B0600070205080204" pitchFamily="50" charset="-128"/>
              </a:endParaRPr>
            </a:p>
          </p:txBody>
        </p:sp>
        <p:grpSp>
          <p:nvGrpSpPr>
            <p:cNvPr id="1036" name="Group 12"/>
            <p:cNvGrpSpPr>
              <a:grpSpLocks/>
            </p:cNvGrpSpPr>
            <p:nvPr userDrawn="1"/>
          </p:nvGrpSpPr>
          <p:grpSpPr bwMode="auto">
            <a:xfrm>
              <a:off x="114" y="2018"/>
              <a:ext cx="2758" cy="23"/>
              <a:chOff x="2423" y="7925"/>
              <a:chExt cx="6897" cy="58"/>
            </a:xfrm>
          </p:grpSpPr>
          <p:sp>
            <p:nvSpPr>
              <p:cNvPr id="1037" name="Freeform 13"/>
              <p:cNvSpPr>
                <a:spLocks/>
              </p:cNvSpPr>
              <p:nvPr/>
            </p:nvSpPr>
            <p:spPr bwMode="auto">
              <a:xfrm>
                <a:off x="2423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38" name="Freeform 14"/>
              <p:cNvSpPr>
                <a:spLocks/>
              </p:cNvSpPr>
              <p:nvPr/>
            </p:nvSpPr>
            <p:spPr bwMode="auto">
              <a:xfrm>
                <a:off x="2651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39" name="Freeform 15"/>
              <p:cNvSpPr>
                <a:spLocks/>
              </p:cNvSpPr>
              <p:nvPr/>
            </p:nvSpPr>
            <p:spPr bwMode="auto">
              <a:xfrm>
                <a:off x="2879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0" name="Freeform 16"/>
              <p:cNvSpPr>
                <a:spLocks/>
              </p:cNvSpPr>
              <p:nvPr/>
            </p:nvSpPr>
            <p:spPr bwMode="auto">
              <a:xfrm>
                <a:off x="3107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1" name="Freeform 17"/>
              <p:cNvSpPr>
                <a:spLocks/>
              </p:cNvSpPr>
              <p:nvPr/>
            </p:nvSpPr>
            <p:spPr bwMode="auto">
              <a:xfrm>
                <a:off x="3335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2" name="Freeform 18"/>
              <p:cNvSpPr>
                <a:spLocks/>
              </p:cNvSpPr>
              <p:nvPr/>
            </p:nvSpPr>
            <p:spPr bwMode="auto">
              <a:xfrm>
                <a:off x="3563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3" name="Freeform 19"/>
              <p:cNvSpPr>
                <a:spLocks/>
              </p:cNvSpPr>
              <p:nvPr/>
            </p:nvSpPr>
            <p:spPr bwMode="auto">
              <a:xfrm>
                <a:off x="3791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4" name="Freeform 20"/>
              <p:cNvSpPr>
                <a:spLocks/>
              </p:cNvSpPr>
              <p:nvPr/>
            </p:nvSpPr>
            <p:spPr bwMode="auto">
              <a:xfrm>
                <a:off x="4019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5" name="Freeform 21"/>
              <p:cNvSpPr>
                <a:spLocks/>
              </p:cNvSpPr>
              <p:nvPr/>
            </p:nvSpPr>
            <p:spPr bwMode="auto">
              <a:xfrm>
                <a:off x="4247" y="7925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6" name="Freeform 22"/>
              <p:cNvSpPr>
                <a:spLocks/>
              </p:cNvSpPr>
              <p:nvPr/>
            </p:nvSpPr>
            <p:spPr bwMode="auto">
              <a:xfrm>
                <a:off x="4475" y="7925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7" name="Freeform 23"/>
              <p:cNvSpPr>
                <a:spLocks/>
              </p:cNvSpPr>
              <p:nvPr/>
            </p:nvSpPr>
            <p:spPr bwMode="auto">
              <a:xfrm>
                <a:off x="4703" y="7925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8" name="Freeform 24"/>
              <p:cNvSpPr>
                <a:spLocks/>
              </p:cNvSpPr>
              <p:nvPr/>
            </p:nvSpPr>
            <p:spPr bwMode="auto">
              <a:xfrm>
                <a:off x="4931" y="7925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49" name="Freeform 25"/>
              <p:cNvSpPr>
                <a:spLocks/>
              </p:cNvSpPr>
              <p:nvPr/>
            </p:nvSpPr>
            <p:spPr bwMode="auto">
              <a:xfrm>
                <a:off x="5159" y="7925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0" name="Freeform 26"/>
              <p:cNvSpPr>
                <a:spLocks/>
              </p:cNvSpPr>
              <p:nvPr/>
            </p:nvSpPr>
            <p:spPr bwMode="auto">
              <a:xfrm>
                <a:off x="5387" y="7925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1" name="Freeform 27"/>
              <p:cNvSpPr>
                <a:spLocks/>
              </p:cNvSpPr>
              <p:nvPr/>
            </p:nvSpPr>
            <p:spPr bwMode="auto">
              <a:xfrm>
                <a:off x="5615" y="7925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2" name="Freeform 28"/>
              <p:cNvSpPr>
                <a:spLocks/>
              </p:cNvSpPr>
              <p:nvPr/>
            </p:nvSpPr>
            <p:spPr bwMode="auto">
              <a:xfrm>
                <a:off x="5843" y="7925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3" name="Freeform 29"/>
              <p:cNvSpPr>
                <a:spLocks/>
              </p:cNvSpPr>
              <p:nvPr/>
            </p:nvSpPr>
            <p:spPr bwMode="auto">
              <a:xfrm>
                <a:off x="6071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4" name="Freeform 30"/>
              <p:cNvSpPr>
                <a:spLocks/>
              </p:cNvSpPr>
              <p:nvPr/>
            </p:nvSpPr>
            <p:spPr bwMode="auto">
              <a:xfrm>
                <a:off x="6299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5" name="Freeform 31"/>
              <p:cNvSpPr>
                <a:spLocks/>
              </p:cNvSpPr>
              <p:nvPr/>
            </p:nvSpPr>
            <p:spPr bwMode="auto">
              <a:xfrm>
                <a:off x="6527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6" name="Freeform 32"/>
              <p:cNvSpPr>
                <a:spLocks/>
              </p:cNvSpPr>
              <p:nvPr/>
            </p:nvSpPr>
            <p:spPr bwMode="auto">
              <a:xfrm>
                <a:off x="6755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7" name="Freeform 33"/>
              <p:cNvSpPr>
                <a:spLocks/>
              </p:cNvSpPr>
              <p:nvPr/>
            </p:nvSpPr>
            <p:spPr bwMode="auto">
              <a:xfrm>
                <a:off x="6983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8" name="Freeform 34"/>
              <p:cNvSpPr>
                <a:spLocks/>
              </p:cNvSpPr>
              <p:nvPr/>
            </p:nvSpPr>
            <p:spPr bwMode="auto">
              <a:xfrm>
                <a:off x="7211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59" name="Freeform 35"/>
              <p:cNvSpPr>
                <a:spLocks/>
              </p:cNvSpPr>
              <p:nvPr/>
            </p:nvSpPr>
            <p:spPr bwMode="auto">
              <a:xfrm>
                <a:off x="7439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60" name="Freeform 36"/>
              <p:cNvSpPr>
                <a:spLocks/>
              </p:cNvSpPr>
              <p:nvPr/>
            </p:nvSpPr>
            <p:spPr bwMode="auto">
              <a:xfrm>
                <a:off x="7667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61" name="Freeform 37"/>
              <p:cNvSpPr>
                <a:spLocks/>
              </p:cNvSpPr>
              <p:nvPr/>
            </p:nvSpPr>
            <p:spPr bwMode="auto">
              <a:xfrm>
                <a:off x="7895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62" name="Freeform 38"/>
              <p:cNvSpPr>
                <a:spLocks/>
              </p:cNvSpPr>
              <p:nvPr/>
            </p:nvSpPr>
            <p:spPr bwMode="auto">
              <a:xfrm>
                <a:off x="8123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63" name="Freeform 39"/>
              <p:cNvSpPr>
                <a:spLocks/>
              </p:cNvSpPr>
              <p:nvPr/>
            </p:nvSpPr>
            <p:spPr bwMode="auto">
              <a:xfrm>
                <a:off x="8351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64" name="Freeform 40"/>
              <p:cNvSpPr>
                <a:spLocks/>
              </p:cNvSpPr>
              <p:nvPr/>
            </p:nvSpPr>
            <p:spPr bwMode="auto">
              <a:xfrm>
                <a:off x="8579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65" name="Freeform 41"/>
              <p:cNvSpPr>
                <a:spLocks/>
              </p:cNvSpPr>
              <p:nvPr/>
            </p:nvSpPr>
            <p:spPr bwMode="auto">
              <a:xfrm>
                <a:off x="8807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66" name="Freeform 42"/>
              <p:cNvSpPr>
                <a:spLocks/>
              </p:cNvSpPr>
              <p:nvPr/>
            </p:nvSpPr>
            <p:spPr bwMode="auto">
              <a:xfrm>
                <a:off x="9035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  <p:sp>
            <p:nvSpPr>
              <p:cNvPr id="1067" name="Freeform 43"/>
              <p:cNvSpPr>
                <a:spLocks/>
              </p:cNvSpPr>
              <p:nvPr/>
            </p:nvSpPr>
            <p:spPr bwMode="auto">
              <a:xfrm>
                <a:off x="9263" y="7926"/>
                <a:ext cx="57" cy="57"/>
              </a:xfrm>
              <a:custGeom>
                <a:avLst/>
                <a:gdLst>
                  <a:gd name="T0" fmla="*/ 0 w 114"/>
                  <a:gd name="T1" fmla="*/ 112 h 112"/>
                  <a:gd name="T2" fmla="*/ 114 w 114"/>
                  <a:gd name="T3" fmla="*/ 112 h 112"/>
                  <a:gd name="T4" fmla="*/ 114 w 114"/>
                  <a:gd name="T5" fmla="*/ 0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4" h="112">
                    <a:moveTo>
                      <a:pt x="0" y="112"/>
                    </a:moveTo>
                    <a:lnTo>
                      <a:pt x="114" y="112"/>
                    </a:lnTo>
                    <a:lnTo>
                      <a:pt x="114" y="0"/>
                    </a:lnTo>
                  </a:path>
                </a:pathLst>
              </a:custGeom>
              <a:noFill/>
              <a:ln w="3175" cmpd="sng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0000FF"/>
                    </a:solidFill>
                  </a14:hiddenFill>
                </a:ext>
              </a:extLst>
            </p:spPr>
            <p:txBody>
              <a:bodyPr lIns="74295" tIns="8890" rIns="74295" bIns="8890"/>
              <a:lstStyle/>
              <a:p>
                <a:endParaRPr lang="ja-JP" altLang="en-US"/>
              </a:p>
            </p:txBody>
          </p:sp>
        </p:grpSp>
        <p:sp>
          <p:nvSpPr>
            <p:cNvPr id="1068" name="Rectangle 44"/>
            <p:cNvSpPr>
              <a:spLocks noChangeArrowheads="1"/>
            </p:cNvSpPr>
            <p:nvPr userDrawn="1"/>
          </p:nvSpPr>
          <p:spPr bwMode="auto">
            <a:xfrm flipH="1">
              <a:off x="547" y="137"/>
              <a:ext cx="2326" cy="22"/>
            </a:xfrm>
            <a:prstGeom prst="rect">
              <a:avLst/>
            </a:prstGeom>
            <a:gradFill rotWithShape="1">
              <a:gsLst>
                <a:gs pos="0">
                  <a:srgbClr val="0000FF"/>
                </a:gs>
                <a:gs pos="100000">
                  <a:srgbClr val="0000FF">
                    <a:gamma/>
                    <a:tint val="392"/>
                    <a:invGamma/>
                  </a:srgbClr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74295" tIns="8890" rIns="74295" bIns="8890"/>
            <a:lstStyle/>
            <a:p>
              <a:endParaRPr lang="ja-JP" altLang="en-US"/>
            </a:p>
          </p:txBody>
        </p:sp>
      </p:grp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66725" y="252413"/>
            <a:ext cx="4138613" cy="287337"/>
          </a:xfrm>
          <a:prstGeom prst="rect">
            <a:avLst/>
          </a:prstGeom>
          <a:noFill/>
          <a:ln w="12700" algn="ctr">
            <a:solidFill>
              <a:schemeClr val="bg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BBE0E3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6000" tIns="0" rIns="360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ja-JP" smtClean="0"/>
              <a:t>01   </a:t>
            </a:r>
            <a:r>
              <a:rPr lang="ja-JP" altLang="en-US" smtClean="0"/>
              <a:t>マスタ タイトルの書式設定</a:t>
            </a:r>
          </a:p>
        </p:txBody>
      </p:sp>
      <p:sp>
        <p:nvSpPr>
          <p:cNvPr id="45" name="Text Box 49"/>
          <p:cNvSpPr txBox="1">
            <a:spLocks noChangeArrowheads="1"/>
          </p:cNvSpPr>
          <p:nvPr userDrawn="1"/>
        </p:nvSpPr>
        <p:spPr bwMode="auto">
          <a:xfrm>
            <a:off x="900135" y="3420695"/>
            <a:ext cx="2880000" cy="10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0" tIns="0" rIns="0" bIns="0" anchor="ctr" anchorCtr="1"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altLang="ja-JP" sz="700" dirty="0">
                <a:solidFill>
                  <a:schemeClr val="bg1">
                    <a:lumMod val="75000"/>
                  </a:schemeClr>
                </a:solidFill>
                <a:latin typeface="Tahoma" pitchFamily="34" charset="0"/>
              </a:rPr>
              <a:t>Copyright, </a:t>
            </a:r>
            <a:r>
              <a:rPr lang="en-US" altLang="ja-JP" sz="700" dirty="0" smtClean="0">
                <a:solidFill>
                  <a:schemeClr val="bg1">
                    <a:lumMod val="75000"/>
                  </a:schemeClr>
                </a:solidFill>
                <a:latin typeface="Tahoma" pitchFamily="34" charset="0"/>
              </a:rPr>
              <a:t>2007-2015 </a:t>
            </a:r>
            <a:r>
              <a:rPr lang="en-US" altLang="ja-JP" sz="700" dirty="0">
                <a:solidFill>
                  <a:schemeClr val="bg1">
                    <a:lumMod val="75000"/>
                  </a:schemeClr>
                </a:solidFill>
                <a:latin typeface="Tahoma" pitchFamily="34" charset="0"/>
              </a:rPr>
              <a:t>© N.Kusanagi  Osaka University of Economics</a:t>
            </a:r>
            <a:endParaRPr lang="en-US" altLang="ja-JP" sz="1000" dirty="0">
              <a:solidFill>
                <a:schemeClr val="bg1">
                  <a:lumMod val="75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just" rtl="0" fontAlgn="base">
        <a:spcBef>
          <a:spcPct val="0"/>
        </a:spcBef>
        <a:spcAft>
          <a:spcPct val="0"/>
        </a:spcAft>
        <a:defRPr kumimoji="1" sz="1600" kern="1200">
          <a:solidFill>
            <a:srgbClr val="0000FF"/>
          </a:solidFill>
          <a:latin typeface="+mj-lt"/>
          <a:ea typeface="+mj-ea"/>
          <a:cs typeface="+mj-cs"/>
        </a:defRPr>
      </a:lvl1pPr>
      <a:lvl2pPr algn="just" rtl="0" fontAlgn="base">
        <a:spcBef>
          <a:spcPct val="0"/>
        </a:spcBef>
        <a:spcAft>
          <a:spcPct val="0"/>
        </a:spcAft>
        <a:defRPr kumimoji="1" sz="1600">
          <a:solidFill>
            <a:srgbClr val="0000FF"/>
          </a:solidFill>
          <a:latin typeface="Arial Black" panose="020B0A04020102020204" pitchFamily="34" charset="0"/>
          <a:ea typeface="HGPｺﾞｼｯｸE" panose="020B0900000000000000" pitchFamily="50" charset="-128"/>
        </a:defRPr>
      </a:lvl2pPr>
      <a:lvl3pPr algn="just" rtl="0" fontAlgn="base">
        <a:spcBef>
          <a:spcPct val="0"/>
        </a:spcBef>
        <a:spcAft>
          <a:spcPct val="0"/>
        </a:spcAft>
        <a:defRPr kumimoji="1" sz="1600">
          <a:solidFill>
            <a:srgbClr val="0000FF"/>
          </a:solidFill>
          <a:latin typeface="Arial Black" panose="020B0A04020102020204" pitchFamily="34" charset="0"/>
          <a:ea typeface="HGPｺﾞｼｯｸE" panose="020B0900000000000000" pitchFamily="50" charset="-128"/>
        </a:defRPr>
      </a:lvl3pPr>
      <a:lvl4pPr algn="just" rtl="0" fontAlgn="base">
        <a:spcBef>
          <a:spcPct val="0"/>
        </a:spcBef>
        <a:spcAft>
          <a:spcPct val="0"/>
        </a:spcAft>
        <a:defRPr kumimoji="1" sz="1600">
          <a:solidFill>
            <a:srgbClr val="0000FF"/>
          </a:solidFill>
          <a:latin typeface="Arial Black" panose="020B0A04020102020204" pitchFamily="34" charset="0"/>
          <a:ea typeface="HGPｺﾞｼｯｸE" panose="020B0900000000000000" pitchFamily="50" charset="-128"/>
        </a:defRPr>
      </a:lvl4pPr>
      <a:lvl5pPr algn="just" rtl="0" fontAlgn="base">
        <a:spcBef>
          <a:spcPct val="0"/>
        </a:spcBef>
        <a:spcAft>
          <a:spcPct val="0"/>
        </a:spcAft>
        <a:defRPr kumimoji="1" sz="1600">
          <a:solidFill>
            <a:srgbClr val="0000FF"/>
          </a:solidFill>
          <a:latin typeface="Arial Black" panose="020B0A04020102020204" pitchFamily="34" charset="0"/>
          <a:ea typeface="HGPｺﾞｼｯｸE" panose="020B0900000000000000" pitchFamily="50" charset="-128"/>
        </a:defRPr>
      </a:lvl5pPr>
      <a:lvl6pPr marL="457200" algn="just" rtl="0" fontAlgn="base">
        <a:spcBef>
          <a:spcPct val="0"/>
        </a:spcBef>
        <a:spcAft>
          <a:spcPct val="0"/>
        </a:spcAft>
        <a:defRPr kumimoji="1" sz="1600">
          <a:solidFill>
            <a:srgbClr val="0000FF"/>
          </a:solidFill>
          <a:latin typeface="Arial Black" panose="020B0A04020102020204" pitchFamily="34" charset="0"/>
          <a:ea typeface="HGPｺﾞｼｯｸE" panose="020B0900000000000000" pitchFamily="50" charset="-128"/>
        </a:defRPr>
      </a:lvl6pPr>
      <a:lvl7pPr marL="914400" algn="just" rtl="0" fontAlgn="base">
        <a:spcBef>
          <a:spcPct val="0"/>
        </a:spcBef>
        <a:spcAft>
          <a:spcPct val="0"/>
        </a:spcAft>
        <a:defRPr kumimoji="1" sz="1600">
          <a:solidFill>
            <a:srgbClr val="0000FF"/>
          </a:solidFill>
          <a:latin typeface="Arial Black" panose="020B0A04020102020204" pitchFamily="34" charset="0"/>
          <a:ea typeface="HGPｺﾞｼｯｸE" panose="020B0900000000000000" pitchFamily="50" charset="-128"/>
        </a:defRPr>
      </a:lvl7pPr>
      <a:lvl8pPr marL="1371600" algn="just" rtl="0" fontAlgn="base">
        <a:spcBef>
          <a:spcPct val="0"/>
        </a:spcBef>
        <a:spcAft>
          <a:spcPct val="0"/>
        </a:spcAft>
        <a:defRPr kumimoji="1" sz="1600">
          <a:solidFill>
            <a:srgbClr val="0000FF"/>
          </a:solidFill>
          <a:latin typeface="Arial Black" panose="020B0A04020102020204" pitchFamily="34" charset="0"/>
          <a:ea typeface="HGPｺﾞｼｯｸE" panose="020B0900000000000000" pitchFamily="50" charset="-128"/>
        </a:defRPr>
      </a:lvl8pPr>
      <a:lvl9pPr marL="1828800" algn="just" rtl="0" fontAlgn="base">
        <a:spcBef>
          <a:spcPct val="0"/>
        </a:spcBef>
        <a:spcAft>
          <a:spcPct val="0"/>
        </a:spcAft>
        <a:defRPr kumimoji="1" sz="1600">
          <a:solidFill>
            <a:srgbClr val="0000FF"/>
          </a:solidFill>
          <a:latin typeface="Arial Black" panose="020B0A04020102020204" pitchFamily="34" charset="0"/>
          <a:ea typeface="HGPｺﾞｼｯｸE" panose="020B0900000000000000" pitchFamily="50" charset="-128"/>
        </a:defRPr>
      </a:lvl9pPr>
    </p:titleStyle>
    <p:bodyStyle>
      <a:lvl1pPr marL="177800" indent="-177800" algn="l" defTabSz="473075" rtl="0" fontAlgn="base">
        <a:spcBef>
          <a:spcPct val="20000"/>
        </a:spcBef>
        <a:spcAft>
          <a:spcPct val="0"/>
        </a:spcAft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1pPr>
      <a:lvl2pPr marL="384175" indent="-147638" algn="l" defTabSz="473075" rtl="0" fontAlgn="base">
        <a:spcBef>
          <a:spcPct val="20000"/>
        </a:spcBef>
        <a:spcAft>
          <a:spcPct val="0"/>
        </a:spcAft>
        <a:buChar char="–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592138" indent="-119063" algn="l" defTabSz="473075" rtl="0" fontAlgn="base">
        <a:spcBef>
          <a:spcPct val="20000"/>
        </a:spcBef>
        <a:spcAft>
          <a:spcPct val="0"/>
        </a:spcAft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828675" indent="-119063" algn="l" defTabSz="473075" rtl="0" fontAlgn="base">
        <a:spcBef>
          <a:spcPct val="20000"/>
        </a:spcBef>
        <a:spcAft>
          <a:spcPct val="0"/>
        </a:spcAft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65213" indent="-119063" algn="l" defTabSz="473075" rtl="0" fontAlgn="base">
        <a:spcBef>
          <a:spcPct val="20000"/>
        </a:spcBef>
        <a:spcAft>
          <a:spcPct val="0"/>
        </a:spcAft>
        <a:buChar char="»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1200" dirty="0" smtClean="0"/>
              <a:t>コンピュータ</a:t>
            </a:r>
            <a:r>
              <a:rPr lang="ja-JP" altLang="en-US" sz="1200" dirty="0"/>
              <a:t>と情報</a:t>
            </a:r>
            <a:r>
              <a:rPr lang="ja-JP" altLang="en-US" sz="1200" dirty="0" smtClean="0"/>
              <a:t>システム </a:t>
            </a:r>
            <a:r>
              <a:rPr lang="en-US" altLang="ja-JP" sz="1200" dirty="0" smtClean="0"/>
              <a:t>[</a:t>
            </a:r>
            <a:r>
              <a:rPr lang="ja-JP" altLang="en-US" sz="1200" dirty="0" smtClean="0"/>
              <a:t>第</a:t>
            </a:r>
            <a:r>
              <a:rPr lang="en-US" altLang="ja-JP" sz="1200" dirty="0" smtClean="0"/>
              <a:t>2</a:t>
            </a:r>
            <a:r>
              <a:rPr lang="ja-JP" altLang="en-US" sz="1200" dirty="0" smtClean="0"/>
              <a:t>版</a:t>
            </a:r>
            <a:r>
              <a:rPr lang="en-US" altLang="ja-JP" sz="1200" dirty="0" smtClean="0"/>
              <a:t>]</a:t>
            </a:r>
            <a:r>
              <a:rPr lang="ja-JP" altLang="en-US" sz="1200" dirty="0"/>
              <a:t/>
            </a:r>
            <a:br>
              <a:rPr lang="ja-JP" altLang="en-US" sz="1200" dirty="0"/>
            </a:br>
            <a:r>
              <a:rPr lang="en-US" altLang="ja-JP" sz="2000" dirty="0"/>
              <a:t>09</a:t>
            </a:r>
            <a:r>
              <a:rPr lang="ja-JP" altLang="en-US" dirty="0"/>
              <a:t>章　システムの設計と開発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sz="1400">
                <a:solidFill>
                  <a:srgbClr val="4D4D4D"/>
                </a:solidFill>
              </a:rPr>
              <a:t>大阪経済大学</a:t>
            </a:r>
          </a:p>
          <a:p>
            <a:r>
              <a:rPr lang="en-US" altLang="ja-JP" sz="1000">
                <a:solidFill>
                  <a:srgbClr val="4D4D4D"/>
                </a:solidFill>
              </a:rPr>
              <a:t>N.Kusanagi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08</a:t>
            </a:r>
            <a:r>
              <a:rPr lang="en-US" altLang="ja-JP" dirty="0" smtClean="0"/>
              <a:t>   </a:t>
            </a:r>
            <a:r>
              <a:rPr lang="ja-JP" altLang="en-US" dirty="0"/>
              <a:t>内部設計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539750" y="936625"/>
            <a:ext cx="3744913" cy="2016125"/>
            <a:chOff x="539750" y="936625"/>
            <a:chExt cx="3744913" cy="2016125"/>
          </a:xfrm>
        </p:grpSpPr>
        <p:sp>
          <p:nvSpPr>
            <p:cNvPr id="42045" name="Oval 61"/>
            <p:cNvSpPr>
              <a:spLocks noChangeArrowheads="1"/>
            </p:cNvSpPr>
            <p:nvPr/>
          </p:nvSpPr>
          <p:spPr bwMode="auto">
            <a:xfrm>
              <a:off x="1476375" y="936625"/>
              <a:ext cx="1727200" cy="172720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2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42046" name="Oval 62"/>
            <p:cNvSpPr>
              <a:spLocks noChangeArrowheads="1"/>
            </p:cNvSpPr>
            <p:nvPr/>
          </p:nvSpPr>
          <p:spPr bwMode="auto">
            <a:xfrm>
              <a:off x="539750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 algn="ctr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外部設計</a:t>
              </a:r>
            </a:p>
          </p:txBody>
        </p:sp>
        <p:sp>
          <p:nvSpPr>
            <p:cNvPr id="42047" name="Oval 63"/>
            <p:cNvSpPr>
              <a:spLocks noChangeArrowheads="1"/>
            </p:cNvSpPr>
            <p:nvPr/>
          </p:nvSpPr>
          <p:spPr bwMode="auto">
            <a:xfrm>
              <a:off x="3708400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 algn="ctr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プログラム</a:t>
              </a:r>
            </a:p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設計</a:t>
              </a:r>
            </a:p>
          </p:txBody>
        </p:sp>
        <p:sp>
          <p:nvSpPr>
            <p:cNvPr id="42048" name="Line 64"/>
            <p:cNvSpPr>
              <a:spLocks noChangeShapeType="1"/>
            </p:cNvSpPr>
            <p:nvPr/>
          </p:nvSpPr>
          <p:spPr bwMode="auto">
            <a:xfrm rot="-5400000">
              <a:off x="3528219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2049" name="Line 65"/>
            <p:cNvSpPr>
              <a:spLocks noChangeShapeType="1"/>
            </p:cNvSpPr>
            <p:nvPr/>
          </p:nvSpPr>
          <p:spPr bwMode="auto">
            <a:xfrm rot="-5400000">
              <a:off x="1296194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2050" name="Rectangle 66"/>
            <p:cNvSpPr>
              <a:spLocks noChangeArrowheads="1"/>
            </p:cNvSpPr>
            <p:nvPr/>
          </p:nvSpPr>
          <p:spPr bwMode="auto">
            <a:xfrm>
              <a:off x="2052638" y="1690824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物理データ設計</a:t>
              </a:r>
              <a:r>
                <a:rPr lang="ja-JP" altLang="en-US" sz="6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（ファイル設計）</a:t>
              </a:r>
            </a:p>
          </p:txBody>
        </p:sp>
        <p:sp>
          <p:nvSpPr>
            <p:cNvPr id="42051" name="Rectangle 67"/>
            <p:cNvSpPr>
              <a:spLocks noChangeArrowheads="1"/>
            </p:cNvSpPr>
            <p:nvPr/>
          </p:nvSpPr>
          <p:spPr bwMode="auto">
            <a:xfrm>
              <a:off x="2052638" y="1981336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入出力詳細設計</a:t>
              </a:r>
            </a:p>
          </p:txBody>
        </p:sp>
        <p:sp>
          <p:nvSpPr>
            <p:cNvPr id="42052" name="Rectangle 68"/>
            <p:cNvSpPr>
              <a:spLocks noChangeArrowheads="1"/>
            </p:cNvSpPr>
            <p:nvPr/>
          </p:nvSpPr>
          <p:spPr bwMode="auto">
            <a:xfrm>
              <a:off x="2052638" y="2268674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内部設計書の作成</a:t>
              </a:r>
            </a:p>
          </p:txBody>
        </p:sp>
        <p:sp>
          <p:nvSpPr>
            <p:cNvPr id="42053" name="Rectangle 69"/>
            <p:cNvSpPr>
              <a:spLocks noChangeArrowheads="1"/>
            </p:cNvSpPr>
            <p:nvPr/>
          </p:nvSpPr>
          <p:spPr bwMode="auto">
            <a:xfrm>
              <a:off x="2051050" y="1405074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機能分割・構造化</a:t>
              </a:r>
            </a:p>
          </p:txBody>
        </p:sp>
        <p:sp>
          <p:nvSpPr>
            <p:cNvPr id="42054" name="Rectangle 70"/>
            <p:cNvSpPr>
              <a:spLocks noChangeArrowheads="1"/>
            </p:cNvSpPr>
            <p:nvPr/>
          </p:nvSpPr>
          <p:spPr bwMode="auto">
            <a:xfrm>
              <a:off x="2052638" y="1116149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外部設計書の確認</a:t>
              </a:r>
            </a:p>
          </p:txBody>
        </p:sp>
        <p:sp>
          <p:nvSpPr>
            <p:cNvPr id="42055" name="Line 71"/>
            <p:cNvSpPr>
              <a:spLocks noChangeShapeType="1"/>
            </p:cNvSpPr>
            <p:nvPr/>
          </p:nvSpPr>
          <p:spPr bwMode="auto">
            <a:xfrm rot="-5400000" flipH="1" flipV="1">
              <a:off x="1331382" y="1799504"/>
              <a:ext cx="1152000" cy="1587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2056" name="Rectangle 72"/>
            <p:cNvSpPr>
              <a:spLocks noChangeArrowheads="1"/>
            </p:cNvSpPr>
            <p:nvPr/>
          </p:nvSpPr>
          <p:spPr bwMode="auto">
            <a:xfrm>
              <a:off x="2052638" y="2736850"/>
              <a:ext cx="576262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2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内部設計</a:t>
              </a: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09   </a:t>
            </a:r>
            <a:r>
              <a:rPr lang="ja-JP" altLang="en-US" dirty="0"/>
              <a:t>プログラム設計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539750" y="936625"/>
            <a:ext cx="3744913" cy="2016125"/>
            <a:chOff x="539750" y="936625"/>
            <a:chExt cx="3744913" cy="2016125"/>
          </a:xfrm>
        </p:grpSpPr>
        <p:sp>
          <p:nvSpPr>
            <p:cNvPr id="15589" name="Oval 229"/>
            <p:cNvSpPr>
              <a:spLocks noChangeArrowheads="1"/>
            </p:cNvSpPr>
            <p:nvPr/>
          </p:nvSpPr>
          <p:spPr bwMode="auto">
            <a:xfrm>
              <a:off x="1476375" y="936625"/>
              <a:ext cx="1727200" cy="172720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2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15592" name="Rectangle 232"/>
            <p:cNvSpPr>
              <a:spLocks noChangeArrowheads="1"/>
            </p:cNvSpPr>
            <p:nvPr/>
          </p:nvSpPr>
          <p:spPr bwMode="auto">
            <a:xfrm>
              <a:off x="2054225" y="1798638"/>
              <a:ext cx="1295400" cy="649287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Ctr="1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プログラム設計書の作成</a:t>
              </a:r>
            </a:p>
          </p:txBody>
        </p:sp>
        <p:sp>
          <p:nvSpPr>
            <p:cNvPr id="15593" name="Rectangle 233"/>
            <p:cNvSpPr>
              <a:spLocks noChangeArrowheads="1"/>
            </p:cNvSpPr>
            <p:nvPr/>
          </p:nvSpPr>
          <p:spPr bwMode="auto">
            <a:xfrm>
              <a:off x="2052638" y="1474788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モジュール分割と評価</a:t>
              </a:r>
            </a:p>
          </p:txBody>
        </p:sp>
        <p:sp>
          <p:nvSpPr>
            <p:cNvPr id="15594" name="Rectangle 234"/>
            <p:cNvSpPr>
              <a:spLocks noChangeArrowheads="1"/>
            </p:cNvSpPr>
            <p:nvPr/>
          </p:nvSpPr>
          <p:spPr bwMode="auto">
            <a:xfrm>
              <a:off x="2052638" y="1150938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内部設計書の確認</a:t>
              </a:r>
            </a:p>
          </p:txBody>
        </p:sp>
        <p:sp>
          <p:nvSpPr>
            <p:cNvPr id="15596" name="Rectangle 236"/>
            <p:cNvSpPr>
              <a:spLocks noChangeArrowheads="1"/>
            </p:cNvSpPr>
            <p:nvPr/>
          </p:nvSpPr>
          <p:spPr bwMode="auto">
            <a:xfrm>
              <a:off x="1908175" y="2736850"/>
              <a:ext cx="8636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2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プログラム設計</a:t>
              </a:r>
            </a:p>
          </p:txBody>
        </p:sp>
        <p:sp>
          <p:nvSpPr>
            <p:cNvPr id="15597" name="Rectangle 237"/>
            <p:cNvSpPr>
              <a:spLocks noChangeArrowheads="1"/>
            </p:cNvSpPr>
            <p:nvPr/>
          </p:nvSpPr>
          <p:spPr bwMode="auto">
            <a:xfrm>
              <a:off x="2233613" y="1978025"/>
              <a:ext cx="935037" cy="4318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r>
                <a:rPr lang="en-US" altLang="ja-JP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</a:t>
              </a:r>
              <a:r>
                <a:rPr lang="ja-JP" altLang="en-US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プログラム設計方針</a:t>
              </a:r>
            </a:p>
            <a:p>
              <a:r>
                <a:rPr lang="ja-JP" altLang="en-US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■モジュール構造図</a:t>
              </a:r>
            </a:p>
            <a:p>
              <a:r>
                <a:rPr lang="ja-JP" altLang="en-US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■入出力関連図</a:t>
              </a:r>
            </a:p>
            <a:p>
              <a:r>
                <a:rPr lang="ja-JP" altLang="en-US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■処理概要</a:t>
              </a:r>
            </a:p>
          </p:txBody>
        </p:sp>
        <p:sp>
          <p:nvSpPr>
            <p:cNvPr id="15605" name="Line 245"/>
            <p:cNvSpPr>
              <a:spLocks noChangeShapeType="1"/>
            </p:cNvSpPr>
            <p:nvPr/>
          </p:nvSpPr>
          <p:spPr bwMode="auto">
            <a:xfrm rot="-5400000" flipH="1" flipV="1">
              <a:off x="1331913" y="1800225"/>
              <a:ext cx="1150938" cy="1587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08" name="Oval 248"/>
            <p:cNvSpPr>
              <a:spLocks noChangeArrowheads="1"/>
            </p:cNvSpPr>
            <p:nvPr/>
          </p:nvSpPr>
          <p:spPr bwMode="auto">
            <a:xfrm>
              <a:off x="539750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 algn="ctr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内部設計</a:t>
              </a:r>
            </a:p>
          </p:txBody>
        </p:sp>
        <p:sp>
          <p:nvSpPr>
            <p:cNvPr id="15609" name="Oval 249"/>
            <p:cNvSpPr>
              <a:spLocks noChangeArrowheads="1"/>
            </p:cNvSpPr>
            <p:nvPr/>
          </p:nvSpPr>
          <p:spPr bwMode="auto">
            <a:xfrm>
              <a:off x="3708400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 algn="ctr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プログラ</a:t>
              </a:r>
              <a:b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</a:br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ミング</a:t>
              </a:r>
            </a:p>
          </p:txBody>
        </p:sp>
        <p:sp>
          <p:nvSpPr>
            <p:cNvPr id="15610" name="Line 250"/>
            <p:cNvSpPr>
              <a:spLocks noChangeShapeType="1"/>
            </p:cNvSpPr>
            <p:nvPr/>
          </p:nvSpPr>
          <p:spPr bwMode="auto">
            <a:xfrm rot="-5400000">
              <a:off x="3528219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5611" name="Line 251"/>
            <p:cNvSpPr>
              <a:spLocks noChangeShapeType="1"/>
            </p:cNvSpPr>
            <p:nvPr/>
          </p:nvSpPr>
          <p:spPr bwMode="auto">
            <a:xfrm rot="-5400000">
              <a:off x="1296194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10   </a:t>
            </a:r>
            <a:r>
              <a:rPr lang="ja-JP" altLang="en-US" dirty="0"/>
              <a:t>プログラミング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539750" y="936625"/>
            <a:ext cx="3744913" cy="2016125"/>
            <a:chOff x="539750" y="936625"/>
            <a:chExt cx="3744913" cy="2016125"/>
          </a:xfrm>
        </p:grpSpPr>
        <p:sp>
          <p:nvSpPr>
            <p:cNvPr id="51218" name="Oval 18"/>
            <p:cNvSpPr>
              <a:spLocks noChangeArrowheads="1"/>
            </p:cNvSpPr>
            <p:nvPr/>
          </p:nvSpPr>
          <p:spPr bwMode="auto">
            <a:xfrm>
              <a:off x="1476375" y="936625"/>
              <a:ext cx="1727200" cy="172720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2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51224" name="Line 24"/>
            <p:cNvSpPr>
              <a:spLocks noChangeShapeType="1"/>
            </p:cNvSpPr>
            <p:nvPr/>
          </p:nvSpPr>
          <p:spPr bwMode="auto">
            <a:xfrm rot="-5400000" flipH="1" flipV="1">
              <a:off x="1331913" y="1800225"/>
              <a:ext cx="1150938" cy="1587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225" name="Oval 25"/>
            <p:cNvSpPr>
              <a:spLocks noChangeArrowheads="1"/>
            </p:cNvSpPr>
            <p:nvPr/>
          </p:nvSpPr>
          <p:spPr bwMode="auto">
            <a:xfrm>
              <a:off x="539750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 algn="ctr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プログラム</a:t>
              </a:r>
              <a:b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</a:br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設計</a:t>
              </a:r>
            </a:p>
          </p:txBody>
        </p:sp>
        <p:sp>
          <p:nvSpPr>
            <p:cNvPr id="51226" name="Oval 26"/>
            <p:cNvSpPr>
              <a:spLocks noChangeArrowheads="1"/>
            </p:cNvSpPr>
            <p:nvPr/>
          </p:nvSpPr>
          <p:spPr bwMode="auto">
            <a:xfrm>
              <a:off x="3708400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 algn="ctr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テスト</a:t>
              </a:r>
              <a:b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</a:br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検収</a:t>
              </a:r>
            </a:p>
          </p:txBody>
        </p:sp>
        <p:sp>
          <p:nvSpPr>
            <p:cNvPr id="51227" name="Line 27"/>
            <p:cNvSpPr>
              <a:spLocks noChangeShapeType="1"/>
            </p:cNvSpPr>
            <p:nvPr/>
          </p:nvSpPr>
          <p:spPr bwMode="auto">
            <a:xfrm rot="-5400000">
              <a:off x="3528219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228" name="Line 28"/>
            <p:cNvSpPr>
              <a:spLocks noChangeShapeType="1"/>
            </p:cNvSpPr>
            <p:nvPr/>
          </p:nvSpPr>
          <p:spPr bwMode="auto">
            <a:xfrm rot="-5400000">
              <a:off x="1296194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1210" name="Rectangle 10"/>
            <p:cNvSpPr>
              <a:spLocks noChangeArrowheads="1"/>
            </p:cNvSpPr>
            <p:nvPr/>
          </p:nvSpPr>
          <p:spPr bwMode="auto">
            <a:xfrm>
              <a:off x="2054225" y="1152525"/>
              <a:ext cx="1295400" cy="6477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Ctr="1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モジュール設計</a:t>
              </a:r>
            </a:p>
          </p:txBody>
        </p:sp>
        <p:sp>
          <p:nvSpPr>
            <p:cNvPr id="51211" name="Rectangle 11"/>
            <p:cNvSpPr>
              <a:spLocks noChangeArrowheads="1"/>
            </p:cNvSpPr>
            <p:nvPr/>
          </p:nvSpPr>
          <p:spPr bwMode="auto">
            <a:xfrm>
              <a:off x="2052638" y="1906588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コーディング</a:t>
              </a:r>
            </a:p>
          </p:txBody>
        </p:sp>
        <p:sp>
          <p:nvSpPr>
            <p:cNvPr id="51214" name="Rectangle 14"/>
            <p:cNvSpPr>
              <a:spLocks noChangeArrowheads="1"/>
            </p:cNvSpPr>
            <p:nvPr/>
          </p:nvSpPr>
          <p:spPr bwMode="auto">
            <a:xfrm>
              <a:off x="2233613" y="1331913"/>
              <a:ext cx="935037" cy="4318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r>
                <a:rPr lang="en-US" altLang="ja-JP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</a:t>
              </a:r>
              <a:r>
                <a:rPr lang="ja-JP" altLang="en-US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データ構造の決定</a:t>
              </a:r>
            </a:p>
            <a:p>
              <a:r>
                <a:rPr lang="ja-JP" altLang="en-US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■制御構造の決定</a:t>
              </a:r>
            </a:p>
            <a:p>
              <a:r>
                <a:rPr lang="ja-JP" altLang="en-US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■論理の組立て</a:t>
              </a:r>
            </a:p>
            <a:p>
              <a:r>
                <a:rPr lang="ja-JP" altLang="en-US" sz="7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■モジュール設計書</a:t>
              </a:r>
            </a:p>
          </p:txBody>
        </p:sp>
        <p:sp>
          <p:nvSpPr>
            <p:cNvPr id="51216" name="Rectangle 16"/>
            <p:cNvSpPr>
              <a:spLocks noChangeArrowheads="1"/>
            </p:cNvSpPr>
            <p:nvPr/>
          </p:nvSpPr>
          <p:spPr bwMode="auto">
            <a:xfrm>
              <a:off x="2052638" y="2232025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デバッグ（単体テスト）</a:t>
              </a:r>
            </a:p>
          </p:txBody>
        </p:sp>
        <p:sp>
          <p:nvSpPr>
            <p:cNvPr id="51229" name="Rectangle 29"/>
            <p:cNvSpPr>
              <a:spLocks noChangeArrowheads="1"/>
            </p:cNvSpPr>
            <p:nvPr/>
          </p:nvSpPr>
          <p:spPr bwMode="auto">
            <a:xfrm>
              <a:off x="1908175" y="2736850"/>
              <a:ext cx="8636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2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プログラミング</a:t>
              </a: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11</a:t>
            </a:r>
            <a:r>
              <a:rPr lang="en-US" altLang="ja-JP" dirty="0" smtClean="0"/>
              <a:t>   </a:t>
            </a:r>
            <a:r>
              <a:rPr lang="ja-JP" altLang="en-US" dirty="0"/>
              <a:t>テストと検収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539750" y="936625"/>
            <a:ext cx="3744913" cy="2016125"/>
            <a:chOff x="539750" y="936625"/>
            <a:chExt cx="3744913" cy="2016125"/>
          </a:xfrm>
        </p:grpSpPr>
        <p:sp>
          <p:nvSpPr>
            <p:cNvPr id="33895" name="Oval 103"/>
            <p:cNvSpPr>
              <a:spLocks noChangeArrowheads="1"/>
            </p:cNvSpPr>
            <p:nvPr/>
          </p:nvSpPr>
          <p:spPr bwMode="auto">
            <a:xfrm>
              <a:off x="1477963" y="936625"/>
              <a:ext cx="1727200" cy="1727200"/>
            </a:xfrm>
            <a:prstGeom prst="ellipse">
              <a:avLst/>
            </a:prstGeom>
            <a:solidFill>
              <a:schemeClr val="bg1"/>
            </a:solidFill>
            <a:ln w="38100" algn="ctr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2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33896" name="Oval 104"/>
            <p:cNvSpPr>
              <a:spLocks noChangeArrowheads="1"/>
            </p:cNvSpPr>
            <p:nvPr/>
          </p:nvSpPr>
          <p:spPr bwMode="auto">
            <a:xfrm>
              <a:off x="539750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 algn="ctr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開発工程</a:t>
              </a:r>
            </a:p>
          </p:txBody>
        </p:sp>
        <p:sp>
          <p:nvSpPr>
            <p:cNvPr id="33897" name="Oval 105"/>
            <p:cNvSpPr>
              <a:spLocks noChangeArrowheads="1"/>
            </p:cNvSpPr>
            <p:nvPr/>
          </p:nvSpPr>
          <p:spPr bwMode="auto">
            <a:xfrm>
              <a:off x="3708400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 algn="ctr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導入・運用</a:t>
              </a:r>
            </a:p>
          </p:txBody>
        </p:sp>
        <p:sp>
          <p:nvSpPr>
            <p:cNvPr id="33898" name="Line 106"/>
            <p:cNvSpPr>
              <a:spLocks noChangeShapeType="1"/>
            </p:cNvSpPr>
            <p:nvPr/>
          </p:nvSpPr>
          <p:spPr bwMode="auto">
            <a:xfrm rot="-5400000">
              <a:off x="3528219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3899" name="Line 107"/>
            <p:cNvSpPr>
              <a:spLocks noChangeShapeType="1"/>
            </p:cNvSpPr>
            <p:nvPr/>
          </p:nvSpPr>
          <p:spPr bwMode="auto">
            <a:xfrm rot="-5400000">
              <a:off x="1296194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3901" name="Rectangle 109"/>
            <p:cNvSpPr>
              <a:spLocks noChangeArrowheads="1"/>
            </p:cNvSpPr>
            <p:nvPr/>
          </p:nvSpPr>
          <p:spPr bwMode="auto">
            <a:xfrm>
              <a:off x="2052638" y="1908175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テストの実施</a:t>
              </a:r>
            </a:p>
          </p:txBody>
        </p:sp>
        <p:sp>
          <p:nvSpPr>
            <p:cNvPr id="33902" name="Rectangle 110"/>
            <p:cNvSpPr>
              <a:spLocks noChangeArrowheads="1"/>
            </p:cNvSpPr>
            <p:nvPr/>
          </p:nvSpPr>
          <p:spPr bwMode="auto">
            <a:xfrm>
              <a:off x="2052638" y="2232025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検収（テスト結果の評価）</a:t>
              </a:r>
            </a:p>
          </p:txBody>
        </p:sp>
        <p:sp>
          <p:nvSpPr>
            <p:cNvPr id="33904" name="Rectangle 112"/>
            <p:cNvSpPr>
              <a:spLocks noChangeArrowheads="1"/>
            </p:cNvSpPr>
            <p:nvPr/>
          </p:nvSpPr>
          <p:spPr bwMode="auto">
            <a:xfrm>
              <a:off x="2052638" y="1152525"/>
              <a:ext cx="1295400" cy="646113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Ctr="1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テスト計画</a:t>
              </a:r>
            </a:p>
          </p:txBody>
        </p:sp>
        <p:sp>
          <p:nvSpPr>
            <p:cNvPr id="33905" name="Line 113"/>
            <p:cNvSpPr>
              <a:spLocks noChangeShapeType="1"/>
            </p:cNvSpPr>
            <p:nvPr/>
          </p:nvSpPr>
          <p:spPr bwMode="auto">
            <a:xfrm rot="-5400000" flipH="1" flipV="1">
              <a:off x="1333500" y="1800026"/>
              <a:ext cx="1150938" cy="1588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3906" name="Rectangle 114"/>
            <p:cNvSpPr>
              <a:spLocks noChangeArrowheads="1"/>
            </p:cNvSpPr>
            <p:nvPr/>
          </p:nvSpPr>
          <p:spPr bwMode="auto">
            <a:xfrm>
              <a:off x="2016125" y="2736850"/>
              <a:ext cx="6477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2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テスト・検収</a:t>
              </a:r>
            </a:p>
          </p:txBody>
        </p:sp>
        <p:sp>
          <p:nvSpPr>
            <p:cNvPr id="33907" name="Rectangle 115"/>
            <p:cNvSpPr>
              <a:spLocks noChangeArrowheads="1"/>
            </p:cNvSpPr>
            <p:nvPr/>
          </p:nvSpPr>
          <p:spPr bwMode="auto">
            <a:xfrm>
              <a:off x="2233613" y="1331913"/>
              <a:ext cx="935037" cy="39528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r>
                <a:rPr lang="en-US" altLang="ja-JP" sz="700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</a:t>
              </a:r>
              <a:r>
                <a:rPr lang="ja-JP" altLang="en-US" sz="700" dirty="0" smtClean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テスト ケース</a:t>
              </a:r>
              <a:r>
                <a:rPr lang="ja-JP" altLang="en-US" sz="700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の設計</a:t>
              </a:r>
            </a:p>
            <a:p>
              <a:r>
                <a:rPr lang="ja-JP" altLang="en-US" sz="700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■テスト順序の決定</a:t>
              </a:r>
            </a:p>
            <a:p>
              <a:r>
                <a:rPr lang="ja-JP" altLang="en-US" sz="700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</a:t>
              </a:r>
              <a:r>
                <a:rPr lang="ja-JP" altLang="en-US" sz="700" dirty="0" smtClean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テスト データ</a:t>
              </a:r>
              <a:r>
                <a:rPr lang="ja-JP" altLang="en-US" sz="700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の作成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>
                <a:solidFill>
                  <a:schemeClr val="bg1"/>
                </a:solidFill>
              </a:rPr>
              <a:t>01</a:t>
            </a:r>
            <a:r>
              <a:rPr lang="en-US" altLang="ja-JP"/>
              <a:t>   </a:t>
            </a:r>
            <a:r>
              <a:rPr lang="ja-JP" altLang="en-US"/>
              <a:t>システムのライフサイクル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252511" y="755650"/>
            <a:ext cx="4103688" cy="2268538"/>
            <a:chOff x="252511" y="755650"/>
            <a:chExt cx="4103688" cy="2268538"/>
          </a:xfrm>
        </p:grpSpPr>
        <p:sp>
          <p:nvSpPr>
            <p:cNvPr id="48131" name="Oval 3"/>
            <p:cNvSpPr>
              <a:spLocks noChangeArrowheads="1"/>
            </p:cNvSpPr>
            <p:nvPr/>
          </p:nvSpPr>
          <p:spPr bwMode="auto">
            <a:xfrm>
              <a:off x="468411" y="1476375"/>
              <a:ext cx="647700" cy="647700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rgbClr val="4D4D4D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4D4D4D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計画</a:t>
              </a:r>
            </a:p>
          </p:txBody>
        </p:sp>
        <p:sp>
          <p:nvSpPr>
            <p:cNvPr id="48132" name="Oval 4"/>
            <p:cNvSpPr>
              <a:spLocks noChangeArrowheads="1"/>
            </p:cNvSpPr>
            <p:nvPr/>
          </p:nvSpPr>
          <p:spPr bwMode="auto">
            <a:xfrm>
              <a:off x="2484536" y="1368425"/>
              <a:ext cx="863600" cy="86360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4D4D4D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4D4D4D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運用</a:t>
              </a:r>
            </a:p>
          </p:txBody>
        </p:sp>
        <p:sp>
          <p:nvSpPr>
            <p:cNvPr id="48133" name="Line 5"/>
            <p:cNvSpPr>
              <a:spLocks noChangeShapeType="1"/>
            </p:cNvSpPr>
            <p:nvPr/>
          </p:nvSpPr>
          <p:spPr bwMode="auto">
            <a:xfrm rot="5400000" flipH="1">
              <a:off x="3528318" y="1658144"/>
              <a:ext cx="0" cy="287337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134" name="Line 6"/>
            <p:cNvSpPr>
              <a:spLocks noChangeShapeType="1"/>
            </p:cNvSpPr>
            <p:nvPr/>
          </p:nvSpPr>
          <p:spPr bwMode="auto">
            <a:xfrm rot="-5400000">
              <a:off x="2302768" y="1658144"/>
              <a:ext cx="0" cy="287337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135" name="Oval 7"/>
            <p:cNvSpPr>
              <a:spLocks noChangeArrowheads="1"/>
            </p:cNvSpPr>
            <p:nvPr/>
          </p:nvSpPr>
          <p:spPr bwMode="auto">
            <a:xfrm>
              <a:off x="3708499" y="1477963"/>
              <a:ext cx="647700" cy="647700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rgbClr val="4D4D4D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4D4D4D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保守</a:t>
              </a:r>
            </a:p>
          </p:txBody>
        </p:sp>
        <p:sp>
          <p:nvSpPr>
            <p:cNvPr id="48136" name="Oval 8"/>
            <p:cNvSpPr>
              <a:spLocks noChangeArrowheads="1"/>
            </p:cNvSpPr>
            <p:nvPr/>
          </p:nvSpPr>
          <p:spPr bwMode="auto">
            <a:xfrm>
              <a:off x="1476474" y="1477963"/>
              <a:ext cx="647700" cy="647700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rgbClr val="4D4D4D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4D4D4D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開発</a:t>
              </a:r>
            </a:p>
          </p:txBody>
        </p:sp>
        <p:sp>
          <p:nvSpPr>
            <p:cNvPr id="48138" name="Rectangle 10"/>
            <p:cNvSpPr>
              <a:spLocks noChangeArrowheads="1"/>
            </p:cNvSpPr>
            <p:nvPr/>
          </p:nvSpPr>
          <p:spPr bwMode="auto">
            <a:xfrm>
              <a:off x="2916336" y="1042988"/>
              <a:ext cx="1116013" cy="28892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>
                <a:lnSpc>
                  <a:spcPct val="120000"/>
                </a:lnSpc>
              </a:pPr>
              <a:r>
                <a:rPr lang="en-US" altLang="ja-JP" sz="800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</a:t>
              </a:r>
              <a:r>
                <a:rPr lang="ja-JP" altLang="en-US" sz="800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内部事情の変化</a:t>
              </a:r>
            </a:p>
            <a:p>
              <a:pPr algn="ctr">
                <a:lnSpc>
                  <a:spcPct val="120000"/>
                </a:lnSpc>
              </a:pPr>
              <a:r>
                <a:rPr lang="ja-JP" altLang="en-US" sz="800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■外部環境の変化</a:t>
              </a:r>
            </a:p>
          </p:txBody>
        </p:sp>
        <p:sp>
          <p:nvSpPr>
            <p:cNvPr id="48140" name="Rectangle 12"/>
            <p:cNvSpPr>
              <a:spLocks noChangeArrowheads="1"/>
            </p:cNvSpPr>
            <p:nvPr/>
          </p:nvSpPr>
          <p:spPr bwMode="auto">
            <a:xfrm>
              <a:off x="2916336" y="755650"/>
              <a:ext cx="1116013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修正の必要性</a:t>
              </a:r>
              <a:endParaRPr lang="ja-JP" altLang="en-US" sz="800">
                <a:solidFill>
                  <a:srgbClr val="4D4D4D"/>
                </a:solidFill>
                <a:ea typeface="HGPｺﾞｼｯｸE" panose="020B0900000000000000" pitchFamily="50" charset="-128"/>
              </a:endParaRPr>
            </a:p>
          </p:txBody>
        </p:sp>
        <p:sp>
          <p:nvSpPr>
            <p:cNvPr id="48141" name="Freeform 13"/>
            <p:cNvSpPr>
              <a:spLocks/>
            </p:cNvSpPr>
            <p:nvPr/>
          </p:nvSpPr>
          <p:spPr bwMode="auto">
            <a:xfrm>
              <a:off x="2916336" y="1008063"/>
              <a:ext cx="1116013" cy="433387"/>
            </a:xfrm>
            <a:custGeom>
              <a:avLst/>
              <a:gdLst>
                <a:gd name="T0" fmla="*/ 0 w 725"/>
                <a:gd name="T1" fmla="*/ 181 h 272"/>
                <a:gd name="T2" fmla="*/ 0 w 725"/>
                <a:gd name="T3" fmla="*/ 0 h 272"/>
                <a:gd name="T4" fmla="*/ 725 w 725"/>
                <a:gd name="T5" fmla="*/ 0 h 272"/>
                <a:gd name="T6" fmla="*/ 725 w 725"/>
                <a:gd name="T7" fmla="*/ 272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25" h="272">
                  <a:moveTo>
                    <a:pt x="0" y="181"/>
                  </a:moveTo>
                  <a:lnTo>
                    <a:pt x="0" y="0"/>
                  </a:lnTo>
                  <a:lnTo>
                    <a:pt x="725" y="0"/>
                  </a:lnTo>
                  <a:lnTo>
                    <a:pt x="725" y="272"/>
                  </a:lnTo>
                </a:path>
              </a:pathLst>
            </a:custGeom>
            <a:noFill/>
            <a:ln w="28575" cap="flat" cmpd="sng">
              <a:solidFill>
                <a:srgbClr val="969696"/>
              </a:solidFill>
              <a:prstDash val="solid"/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142" name="Line 14"/>
            <p:cNvSpPr>
              <a:spLocks noChangeShapeType="1"/>
            </p:cNvSpPr>
            <p:nvPr/>
          </p:nvSpPr>
          <p:spPr bwMode="auto">
            <a:xfrm rot="-5400000">
              <a:off x="1296293" y="1658144"/>
              <a:ext cx="0" cy="287337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143" name="Line 15"/>
            <p:cNvSpPr>
              <a:spLocks noChangeShapeType="1"/>
            </p:cNvSpPr>
            <p:nvPr/>
          </p:nvSpPr>
          <p:spPr bwMode="auto">
            <a:xfrm>
              <a:off x="2916336" y="2268538"/>
              <a:ext cx="0" cy="287337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144" name="Oval 16"/>
            <p:cNvSpPr>
              <a:spLocks noChangeArrowheads="1"/>
            </p:cNvSpPr>
            <p:nvPr/>
          </p:nvSpPr>
          <p:spPr bwMode="auto">
            <a:xfrm>
              <a:off x="2700436" y="2592388"/>
              <a:ext cx="431800" cy="431800"/>
            </a:xfrm>
            <a:prstGeom prst="ellipse">
              <a:avLst/>
            </a:prstGeom>
            <a:solidFill>
              <a:schemeClr val="bg1"/>
            </a:solidFill>
            <a:ln w="28575" algn="ctr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4D4D4D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廃棄</a:t>
              </a:r>
            </a:p>
          </p:txBody>
        </p:sp>
        <p:sp>
          <p:nvSpPr>
            <p:cNvPr id="48145" name="Freeform 17"/>
            <p:cNvSpPr>
              <a:spLocks/>
            </p:cNvSpPr>
            <p:nvPr/>
          </p:nvSpPr>
          <p:spPr bwMode="auto">
            <a:xfrm>
              <a:off x="792261" y="2160588"/>
              <a:ext cx="1871663" cy="684212"/>
            </a:xfrm>
            <a:custGeom>
              <a:avLst/>
              <a:gdLst>
                <a:gd name="T0" fmla="*/ 0 w 1179"/>
                <a:gd name="T1" fmla="*/ 0 h 453"/>
                <a:gd name="T2" fmla="*/ 0 w 1179"/>
                <a:gd name="T3" fmla="*/ 453 h 453"/>
                <a:gd name="T4" fmla="*/ 1179 w 1179"/>
                <a:gd name="T5" fmla="*/ 453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179" h="453">
                  <a:moveTo>
                    <a:pt x="0" y="0"/>
                  </a:moveTo>
                  <a:lnTo>
                    <a:pt x="0" y="453"/>
                  </a:lnTo>
                  <a:lnTo>
                    <a:pt x="1179" y="453"/>
                  </a:lnTo>
                </a:path>
              </a:pathLst>
            </a:custGeom>
            <a:noFill/>
            <a:ln w="28575" cap="rnd" cmpd="sng">
              <a:solidFill>
                <a:srgbClr val="777777"/>
              </a:solidFill>
              <a:prstDash val="sysDot"/>
              <a:round/>
              <a:headEnd type="arrow" w="lg" len="med"/>
              <a:tailEnd type="none" w="lg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8146" name="Rectangle 18"/>
            <p:cNvSpPr>
              <a:spLocks noChangeArrowheads="1"/>
            </p:cNvSpPr>
            <p:nvPr/>
          </p:nvSpPr>
          <p:spPr bwMode="auto">
            <a:xfrm>
              <a:off x="3060799" y="2339975"/>
              <a:ext cx="1116012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（保守の限界）</a:t>
              </a:r>
              <a:endParaRPr lang="ja-JP" altLang="en-US" sz="800">
                <a:solidFill>
                  <a:srgbClr val="4D4D4D"/>
                </a:solidFill>
                <a:ea typeface="HGPｺﾞｼｯｸE" panose="020B0900000000000000" pitchFamily="50" charset="-128"/>
              </a:endParaRPr>
            </a:p>
          </p:txBody>
        </p:sp>
        <p:sp>
          <p:nvSpPr>
            <p:cNvPr id="48148" name="Rectangle 20"/>
            <p:cNvSpPr>
              <a:spLocks noChangeArrowheads="1"/>
            </p:cNvSpPr>
            <p:nvPr/>
          </p:nvSpPr>
          <p:spPr bwMode="auto">
            <a:xfrm>
              <a:off x="252511" y="1042988"/>
              <a:ext cx="1116013" cy="28892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>
                <a:lnSpc>
                  <a:spcPct val="120000"/>
                </a:lnSpc>
              </a:pPr>
              <a:r>
                <a:rPr lang="en-US" altLang="ja-JP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</a:t>
              </a:r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現行業務の問題点の解消</a:t>
              </a:r>
            </a:p>
            <a:p>
              <a:pPr>
                <a:lnSpc>
                  <a:spcPct val="120000"/>
                </a:lnSpc>
              </a:pPr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■新たな経営目標の実現</a:t>
              </a:r>
            </a:p>
          </p:txBody>
        </p:sp>
        <p:sp>
          <p:nvSpPr>
            <p:cNvPr id="48149" name="Rectangle 21"/>
            <p:cNvSpPr>
              <a:spLocks noChangeArrowheads="1"/>
            </p:cNvSpPr>
            <p:nvPr/>
          </p:nvSpPr>
          <p:spPr bwMode="auto">
            <a:xfrm>
              <a:off x="252511" y="828675"/>
              <a:ext cx="1116013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システム導入の必要性</a:t>
              </a:r>
              <a:endParaRPr lang="ja-JP" altLang="en-US" sz="800">
                <a:solidFill>
                  <a:srgbClr val="4D4D4D"/>
                </a:solidFill>
                <a:ea typeface="HGPｺﾞｼｯｸE" panose="020B0900000000000000" pitchFamily="50" charset="-128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>
                <a:solidFill>
                  <a:schemeClr val="bg1"/>
                </a:solidFill>
              </a:rPr>
              <a:t>02</a:t>
            </a:r>
            <a:r>
              <a:rPr lang="en-US" altLang="ja-JP"/>
              <a:t>   </a:t>
            </a:r>
            <a:r>
              <a:rPr lang="ja-JP" altLang="en-US"/>
              <a:t>システム開発モデル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683642" y="720725"/>
            <a:ext cx="3385121" cy="2231628"/>
            <a:chOff x="683642" y="720725"/>
            <a:chExt cx="3385121" cy="2231628"/>
          </a:xfrm>
        </p:grpSpPr>
        <p:sp>
          <p:nvSpPr>
            <p:cNvPr id="46088" name="Rectangle 8"/>
            <p:cNvSpPr>
              <a:spLocks noChangeArrowheads="1"/>
            </p:cNvSpPr>
            <p:nvPr/>
          </p:nvSpPr>
          <p:spPr bwMode="auto">
            <a:xfrm>
              <a:off x="1906588" y="1692275"/>
              <a:ext cx="8636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プログラム設計</a:t>
              </a:r>
            </a:p>
          </p:txBody>
        </p:sp>
        <p:sp>
          <p:nvSpPr>
            <p:cNvPr id="46089" name="Rectangle 9"/>
            <p:cNvSpPr>
              <a:spLocks noChangeArrowheads="1"/>
            </p:cNvSpPr>
            <p:nvPr/>
          </p:nvSpPr>
          <p:spPr bwMode="auto">
            <a:xfrm>
              <a:off x="2232025" y="1979613"/>
              <a:ext cx="8636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プログラミング</a:t>
              </a:r>
            </a:p>
          </p:txBody>
        </p:sp>
        <p:sp>
          <p:nvSpPr>
            <p:cNvPr id="46090" name="Rectangle 10"/>
            <p:cNvSpPr>
              <a:spLocks noChangeArrowheads="1"/>
            </p:cNvSpPr>
            <p:nvPr/>
          </p:nvSpPr>
          <p:spPr bwMode="auto">
            <a:xfrm>
              <a:off x="2555875" y="2266950"/>
              <a:ext cx="8636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テスト・検収</a:t>
              </a:r>
            </a:p>
          </p:txBody>
        </p:sp>
        <p:sp>
          <p:nvSpPr>
            <p:cNvPr id="46091" name="Rectangle 11"/>
            <p:cNvSpPr>
              <a:spLocks noChangeArrowheads="1"/>
            </p:cNvSpPr>
            <p:nvPr/>
          </p:nvSpPr>
          <p:spPr bwMode="auto">
            <a:xfrm>
              <a:off x="1582738" y="1403350"/>
              <a:ext cx="8636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内部設計</a:t>
              </a:r>
            </a:p>
          </p:txBody>
        </p:sp>
        <p:sp>
          <p:nvSpPr>
            <p:cNvPr id="46092" name="Rectangle 12"/>
            <p:cNvSpPr>
              <a:spLocks noChangeArrowheads="1"/>
            </p:cNvSpPr>
            <p:nvPr/>
          </p:nvSpPr>
          <p:spPr bwMode="auto">
            <a:xfrm>
              <a:off x="1260475" y="1116013"/>
              <a:ext cx="8636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外部設計</a:t>
              </a:r>
            </a:p>
          </p:txBody>
        </p:sp>
        <p:sp>
          <p:nvSpPr>
            <p:cNvPr id="46095" name="Rectangle 15"/>
            <p:cNvSpPr>
              <a:spLocks noChangeArrowheads="1"/>
            </p:cNvSpPr>
            <p:nvPr/>
          </p:nvSpPr>
          <p:spPr bwMode="auto">
            <a:xfrm>
              <a:off x="755650" y="720725"/>
              <a:ext cx="935038" cy="287338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solidFill>
                <a:srgbClr val="4D4D4D"/>
              </a:solidFill>
              <a:miter lim="800000"/>
              <a:headEnd/>
              <a:tailEnd/>
            </a:ln>
            <a:effectLst/>
            <a:extLst/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chemeClr val="bg1"/>
                  </a:solidFill>
                  <a:ea typeface="HGPｺﾞｼｯｸE" panose="020B0900000000000000" pitchFamily="50" charset="-128"/>
                </a:rPr>
                <a:t>計画（基本設計）</a:t>
              </a:r>
            </a:p>
          </p:txBody>
        </p:sp>
        <p:sp>
          <p:nvSpPr>
            <p:cNvPr id="46096" name="Rectangle 16"/>
            <p:cNvSpPr>
              <a:spLocks noChangeArrowheads="1"/>
            </p:cNvSpPr>
            <p:nvPr/>
          </p:nvSpPr>
          <p:spPr bwMode="auto">
            <a:xfrm>
              <a:off x="3024188" y="2628900"/>
              <a:ext cx="935037" cy="287338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 w="28575">
              <a:solidFill>
                <a:srgbClr val="4D4D4D"/>
              </a:solidFill>
              <a:miter lim="800000"/>
              <a:headEnd/>
              <a:tailEnd/>
            </a:ln>
            <a:effectLst/>
            <a:extLst/>
          </p:spPr>
          <p:txBody>
            <a:bodyPr wrap="none" lIns="36000" tIns="36000" rIns="36000" bIns="36000" anchor="ctr"/>
            <a:lstStyle/>
            <a:p>
              <a:pPr algn="ctr" defTabSz="473075"/>
              <a:r>
                <a:rPr lang="ja-JP" altLang="en-US">
                  <a:solidFill>
                    <a:schemeClr val="bg1"/>
                  </a:solidFill>
                </a:rPr>
                <a:t>運用・保守</a:t>
              </a:r>
            </a:p>
          </p:txBody>
        </p:sp>
        <p:sp>
          <p:nvSpPr>
            <p:cNvPr id="46098" name="Arc 18"/>
            <p:cNvSpPr>
              <a:spLocks/>
            </p:cNvSpPr>
            <p:nvPr/>
          </p:nvSpPr>
          <p:spPr bwMode="auto">
            <a:xfrm>
              <a:off x="1727200" y="863600"/>
              <a:ext cx="288925" cy="215900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1600"/>
                <a:gd name="T2" fmla="*/ 21600 w 21600"/>
                <a:gd name="T3" fmla="*/ 21600 h 21600"/>
                <a:gd name="T4" fmla="*/ 0 w 21600"/>
                <a:gd name="T5" fmla="*/ 216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1600" fill="none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</a:path>
                <a:path w="21600" h="21600" stroke="0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rgbClr val="4D4D4D"/>
              </a:solidFill>
              <a:round/>
              <a:headEnd type="none" w="lg" len="med"/>
              <a:tailEnd type="stealth" w="lg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6099" name="Arc 19"/>
            <p:cNvSpPr>
              <a:spLocks/>
            </p:cNvSpPr>
            <p:nvPr/>
          </p:nvSpPr>
          <p:spPr bwMode="auto">
            <a:xfrm>
              <a:off x="3455988" y="2376488"/>
              <a:ext cx="288925" cy="215900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1600"/>
                <a:gd name="T2" fmla="*/ 21600 w 21600"/>
                <a:gd name="T3" fmla="*/ 21600 h 21600"/>
                <a:gd name="T4" fmla="*/ 0 w 21600"/>
                <a:gd name="T5" fmla="*/ 216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1600" fill="none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</a:path>
                <a:path w="21600" h="21600" stroke="0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rgbClr val="4D4D4D"/>
              </a:solidFill>
              <a:round/>
              <a:headEnd type="none" w="lg" len="med"/>
              <a:tailEnd type="stealth" w="lg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6100" name="Arc 20"/>
            <p:cNvSpPr>
              <a:spLocks/>
            </p:cNvSpPr>
            <p:nvPr/>
          </p:nvSpPr>
          <p:spPr bwMode="auto">
            <a:xfrm>
              <a:off x="2159000" y="1222375"/>
              <a:ext cx="144463" cy="14446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1600"/>
                <a:gd name="T2" fmla="*/ 21600 w 21600"/>
                <a:gd name="T3" fmla="*/ 21600 h 21600"/>
                <a:gd name="T4" fmla="*/ 0 w 21600"/>
                <a:gd name="T5" fmla="*/ 216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1600" fill="none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</a:path>
                <a:path w="21600" h="21600" stroke="0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rgbClr val="4D4D4D"/>
              </a:solidFill>
              <a:round/>
              <a:headEnd type="none" w="lg" len="med"/>
              <a:tailEnd type="stealth" w="lg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6101" name="Arc 21"/>
            <p:cNvSpPr>
              <a:spLocks/>
            </p:cNvSpPr>
            <p:nvPr/>
          </p:nvSpPr>
          <p:spPr bwMode="auto">
            <a:xfrm>
              <a:off x="2482850" y="1511300"/>
              <a:ext cx="144463" cy="14446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1600"/>
                <a:gd name="T2" fmla="*/ 21600 w 21600"/>
                <a:gd name="T3" fmla="*/ 21600 h 21600"/>
                <a:gd name="T4" fmla="*/ 0 w 21600"/>
                <a:gd name="T5" fmla="*/ 216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1600" fill="none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</a:path>
                <a:path w="21600" h="21600" stroke="0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rgbClr val="4D4D4D"/>
              </a:solidFill>
              <a:round/>
              <a:headEnd type="none" w="lg" len="med"/>
              <a:tailEnd type="stealth" w="lg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6102" name="Arc 22"/>
            <p:cNvSpPr>
              <a:spLocks/>
            </p:cNvSpPr>
            <p:nvPr/>
          </p:nvSpPr>
          <p:spPr bwMode="auto">
            <a:xfrm>
              <a:off x="2808288" y="1800225"/>
              <a:ext cx="144462" cy="14446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1600"/>
                <a:gd name="T2" fmla="*/ 21600 w 21600"/>
                <a:gd name="T3" fmla="*/ 21600 h 21600"/>
                <a:gd name="T4" fmla="*/ 0 w 21600"/>
                <a:gd name="T5" fmla="*/ 216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1600" fill="none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</a:path>
                <a:path w="21600" h="21600" stroke="0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rgbClr val="4D4D4D"/>
              </a:solidFill>
              <a:round/>
              <a:headEnd type="none" w="lg" len="med"/>
              <a:tailEnd type="stealth" w="lg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6103" name="Arc 23"/>
            <p:cNvSpPr>
              <a:spLocks/>
            </p:cNvSpPr>
            <p:nvPr/>
          </p:nvSpPr>
          <p:spPr bwMode="auto">
            <a:xfrm>
              <a:off x="3132138" y="2087563"/>
              <a:ext cx="144462" cy="144462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1600"/>
                <a:gd name="T2" fmla="*/ 21600 w 21600"/>
                <a:gd name="T3" fmla="*/ 21600 h 21600"/>
                <a:gd name="T4" fmla="*/ 0 w 21600"/>
                <a:gd name="T5" fmla="*/ 216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1600" fill="none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</a:path>
                <a:path w="21600" h="21600" stroke="0" extrusionOk="0">
                  <a:moveTo>
                    <a:pt x="0" y="0"/>
                  </a:moveTo>
                  <a:cubicBezTo>
                    <a:pt x="11929" y="0"/>
                    <a:pt x="21600" y="9670"/>
                    <a:pt x="21600" y="21600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rgbClr val="4D4D4D"/>
              </a:solidFill>
              <a:round/>
              <a:headEnd type="none" w="lg" len="med"/>
              <a:tailEnd type="stealth" w="lg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6104" name="Line 24"/>
            <p:cNvSpPr>
              <a:spLocks noChangeShapeType="1"/>
            </p:cNvSpPr>
            <p:nvPr/>
          </p:nvSpPr>
          <p:spPr bwMode="auto">
            <a:xfrm>
              <a:off x="2663825" y="1030288"/>
              <a:ext cx="1116013" cy="985837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6105" name="Rectangle 25"/>
            <p:cNvSpPr>
              <a:spLocks noChangeArrowheads="1"/>
            </p:cNvSpPr>
            <p:nvPr/>
          </p:nvSpPr>
          <p:spPr bwMode="auto">
            <a:xfrm>
              <a:off x="2376488" y="755650"/>
              <a:ext cx="4318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777777"/>
                  </a:solidFill>
                  <a:ea typeface="HGPｺﾞｼｯｸE" panose="020B0900000000000000" pitchFamily="50" charset="-128"/>
                </a:rPr>
                <a:t>上流工程</a:t>
              </a:r>
            </a:p>
          </p:txBody>
        </p:sp>
        <p:sp>
          <p:nvSpPr>
            <p:cNvPr id="46106" name="Rectangle 26"/>
            <p:cNvSpPr>
              <a:spLocks noChangeArrowheads="1"/>
            </p:cNvSpPr>
            <p:nvPr/>
          </p:nvSpPr>
          <p:spPr bwMode="auto">
            <a:xfrm>
              <a:off x="3636963" y="2052638"/>
              <a:ext cx="4318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777777"/>
                  </a:solidFill>
                  <a:ea typeface="HGPｺﾞｼｯｸE" panose="020B0900000000000000" pitchFamily="50" charset="-128"/>
                </a:rPr>
                <a:t>下流工程</a:t>
              </a:r>
            </a:p>
          </p:txBody>
        </p:sp>
        <p:sp>
          <p:nvSpPr>
            <p:cNvPr id="46107" name="Rectangle 27"/>
            <p:cNvSpPr>
              <a:spLocks noChangeArrowheads="1"/>
            </p:cNvSpPr>
            <p:nvPr/>
          </p:nvSpPr>
          <p:spPr bwMode="auto">
            <a:xfrm>
              <a:off x="683642" y="2591990"/>
              <a:ext cx="1584325" cy="36036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just">
                <a:lnSpc>
                  <a:spcPct val="120000"/>
                </a:lnSpc>
              </a:pPr>
              <a:r>
                <a:rPr lang="en-US" altLang="ja-JP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</a:t>
              </a:r>
              <a:r>
                <a:rPr lang="ja-JP" altLang="en-US" dirty="0" smtClean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ウォーターフォール モデル</a:t>
              </a:r>
              <a:r>
                <a:rPr lang="ja-JP" altLang="en-US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による</a:t>
              </a:r>
              <a:br>
                <a:rPr lang="ja-JP" altLang="en-US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</a:br>
              <a:r>
                <a:rPr lang="ja-JP" altLang="en-US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　</a:t>
              </a:r>
              <a:r>
                <a:rPr lang="ja-JP" altLang="en-US" dirty="0" smtClean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 システム</a:t>
              </a:r>
              <a:r>
                <a:rPr lang="ja-JP" altLang="en-US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開発の手順　　　　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03</a:t>
            </a:r>
            <a:r>
              <a:rPr lang="en-US" altLang="ja-JP" dirty="0" smtClean="0"/>
              <a:t>   </a:t>
            </a:r>
            <a:r>
              <a:rPr lang="ja-JP" altLang="en-US" dirty="0" smtClean="0"/>
              <a:t>システム開発手法と開発環境</a:t>
            </a:r>
            <a:endParaRPr lang="ja-JP" altLang="en-US" dirty="0"/>
          </a:p>
        </p:txBody>
      </p:sp>
      <p:grpSp>
        <p:nvGrpSpPr>
          <p:cNvPr id="4" name="グループ化 3"/>
          <p:cNvGrpSpPr/>
          <p:nvPr/>
        </p:nvGrpSpPr>
        <p:grpSpPr>
          <a:xfrm>
            <a:off x="176213" y="757238"/>
            <a:ext cx="4071937" cy="2303462"/>
            <a:chOff x="176213" y="757238"/>
            <a:chExt cx="4071937" cy="2303462"/>
          </a:xfrm>
        </p:grpSpPr>
        <p:grpSp>
          <p:nvGrpSpPr>
            <p:cNvPr id="2" name="グループ化 1"/>
            <p:cNvGrpSpPr/>
            <p:nvPr/>
          </p:nvGrpSpPr>
          <p:grpSpPr>
            <a:xfrm>
              <a:off x="176213" y="757238"/>
              <a:ext cx="4071937" cy="1079500"/>
              <a:chOff x="176213" y="757238"/>
              <a:chExt cx="4071937" cy="1079500"/>
            </a:xfrm>
          </p:grpSpPr>
          <p:sp>
            <p:nvSpPr>
              <p:cNvPr id="49172" name="Oval 20"/>
              <p:cNvSpPr>
                <a:spLocks noChangeArrowheads="1"/>
              </p:cNvSpPr>
              <p:nvPr/>
            </p:nvSpPr>
            <p:spPr bwMode="auto">
              <a:xfrm>
                <a:off x="1800225" y="828675"/>
                <a:ext cx="935038" cy="935038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bg1">
                    <a:lumMod val="50000"/>
                  </a:schemeClr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36000" rIns="36000" bIns="36000" anchor="ctr" anchorCtr="1"/>
              <a:lstStyle>
                <a:lvl1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 algn="ctr">
                  <a:lnSpc>
                    <a:spcPct val="110000"/>
                  </a:lnSpc>
                </a:pPr>
                <a:r>
                  <a:rPr lang="ja-JP" altLang="en-US" sz="100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データ中心</a:t>
                </a:r>
                <a:br>
                  <a:rPr lang="ja-JP" altLang="en-US" sz="100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</a:br>
                <a:r>
                  <a:rPr lang="ja-JP" altLang="en-US" sz="100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アプローチ</a:t>
                </a:r>
              </a:p>
            </p:txBody>
          </p:sp>
          <p:sp>
            <p:nvSpPr>
              <p:cNvPr id="49173" name="Oval 21"/>
              <p:cNvSpPr>
                <a:spLocks noChangeArrowheads="1"/>
              </p:cNvSpPr>
              <p:nvPr/>
            </p:nvSpPr>
            <p:spPr bwMode="auto">
              <a:xfrm>
                <a:off x="576263" y="900113"/>
                <a:ext cx="792162" cy="79216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bg1">
                    <a:lumMod val="50000"/>
                  </a:schemeClr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36000" rIns="36000" bIns="36000" anchor="ctr" anchorCtr="1"/>
              <a:lstStyle>
                <a:lvl1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 algn="ctr">
                  <a:lnSpc>
                    <a:spcPct val="110000"/>
                  </a:lnSpc>
                </a:pPr>
                <a:r>
                  <a:rPr lang="ja-JP" altLang="en-US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プロセス中心</a:t>
                </a:r>
                <a:br>
                  <a:rPr lang="ja-JP" altLang="en-US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</a:br>
                <a:r>
                  <a:rPr lang="ja-JP" altLang="en-US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アプローチ</a:t>
                </a:r>
              </a:p>
            </p:txBody>
          </p:sp>
          <p:sp>
            <p:nvSpPr>
              <p:cNvPr id="49174" name="Oval 22"/>
              <p:cNvSpPr>
                <a:spLocks noChangeArrowheads="1"/>
              </p:cNvSpPr>
              <p:nvPr/>
            </p:nvSpPr>
            <p:spPr bwMode="auto">
              <a:xfrm>
                <a:off x="3168650" y="757238"/>
                <a:ext cx="1079500" cy="1079500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bg1">
                    <a:lumMod val="50000"/>
                  </a:schemeClr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72000" rIns="36000" bIns="36000" anchor="ctr" anchorCtr="1"/>
              <a:lstStyle>
                <a:lvl1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 algn="ctr">
                  <a:lnSpc>
                    <a:spcPct val="110000"/>
                  </a:lnSpc>
                </a:pPr>
                <a:r>
                  <a:rPr lang="ja-JP" altLang="en-US" sz="1100" dirty="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オブジェクト指向</a:t>
                </a:r>
                <a:br>
                  <a:rPr lang="ja-JP" altLang="en-US" sz="1100" dirty="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</a:br>
                <a:r>
                  <a:rPr lang="ja-JP" altLang="en-US" sz="1100" dirty="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アプローチ</a:t>
                </a:r>
              </a:p>
            </p:txBody>
          </p:sp>
          <p:sp>
            <p:nvSpPr>
              <p:cNvPr id="49184" name="AutoShape 32"/>
              <p:cNvSpPr>
                <a:spLocks noChangeArrowheads="1"/>
              </p:cNvSpPr>
              <p:nvPr/>
            </p:nvSpPr>
            <p:spPr bwMode="auto">
              <a:xfrm flipH="1">
                <a:off x="2809875" y="1150938"/>
                <a:ext cx="287338" cy="287337"/>
              </a:xfrm>
              <a:prstGeom prst="leftArrow">
                <a:avLst>
                  <a:gd name="adj1" fmla="val 47139"/>
                  <a:gd name="adj2" fmla="val 50736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4D4D4D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36000" rIns="36000" bIns="36000" anchor="ctr"/>
              <a:lstStyle/>
              <a:p>
                <a:endParaRPr lang="ja-JP" altLang="en-US"/>
              </a:p>
            </p:txBody>
          </p:sp>
          <p:sp>
            <p:nvSpPr>
              <p:cNvPr id="49185" name="AutoShape 33"/>
              <p:cNvSpPr>
                <a:spLocks noChangeArrowheads="1"/>
              </p:cNvSpPr>
              <p:nvPr/>
            </p:nvSpPr>
            <p:spPr bwMode="auto">
              <a:xfrm flipH="1">
                <a:off x="1441450" y="1150938"/>
                <a:ext cx="287338" cy="287337"/>
              </a:xfrm>
              <a:prstGeom prst="leftArrow">
                <a:avLst>
                  <a:gd name="adj1" fmla="val 47139"/>
                  <a:gd name="adj2" fmla="val 50736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4D4D4D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36000" rIns="36000" bIns="36000" anchor="ctr"/>
              <a:lstStyle/>
              <a:p>
                <a:endParaRPr lang="ja-JP" altLang="en-US"/>
              </a:p>
            </p:txBody>
          </p:sp>
          <p:sp>
            <p:nvSpPr>
              <p:cNvPr id="49191" name="Text Box 39"/>
              <p:cNvSpPr txBox="1">
                <a:spLocks noChangeArrowheads="1"/>
              </p:cNvSpPr>
              <p:nvPr/>
            </p:nvSpPr>
            <p:spPr bwMode="auto">
              <a:xfrm>
                <a:off x="176213" y="936625"/>
                <a:ext cx="287337" cy="719138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bg1"/>
                    </a:solidFill>
                  </a14:hiddenFill>
                </a:ext>
                <a:ext uri="{91240B29-F687-4F45-9708-019B960494DF}">
                  <a14:hiddenLine xmlns:a14="http://schemas.microsoft.com/office/drawing/2010/main" w="15875">
                    <a:solidFill>
                      <a:srgbClr val="0000FF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lIns="36000" tIns="36000" rIns="36000" bIns="36000" anchorCtr="1"/>
              <a:lstStyle>
                <a:lvl1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</a:pPr>
                <a:r>
                  <a:rPr lang="ja-JP" altLang="en-US" sz="1200" dirty="0">
                    <a:solidFill>
                      <a:schemeClr val="bg1">
                        <a:lumMod val="50000"/>
                      </a:schemeClr>
                    </a:solidFill>
                    <a:ea typeface="HGPｺﾞｼｯｸE" panose="020B0900000000000000" pitchFamily="50" charset="-128"/>
                  </a:rPr>
                  <a:t>開発手法</a:t>
                </a:r>
              </a:p>
            </p:txBody>
          </p:sp>
        </p:grpSp>
        <p:grpSp>
          <p:nvGrpSpPr>
            <p:cNvPr id="3" name="グループ化 2"/>
            <p:cNvGrpSpPr/>
            <p:nvPr/>
          </p:nvGrpSpPr>
          <p:grpSpPr>
            <a:xfrm>
              <a:off x="179388" y="1981200"/>
              <a:ext cx="4068762" cy="1079500"/>
              <a:chOff x="179388" y="1981200"/>
              <a:chExt cx="4068762" cy="1079500"/>
            </a:xfrm>
          </p:grpSpPr>
          <p:sp>
            <p:nvSpPr>
              <p:cNvPr id="49186" name="Oval 34"/>
              <p:cNvSpPr>
                <a:spLocks noChangeArrowheads="1"/>
              </p:cNvSpPr>
              <p:nvPr/>
            </p:nvSpPr>
            <p:spPr bwMode="auto">
              <a:xfrm>
                <a:off x="1800225" y="2052638"/>
                <a:ext cx="935038" cy="935037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bg1">
                    <a:lumMod val="50000"/>
                  </a:schemeClr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36000" rIns="36000" bIns="36000" anchor="ctr" anchorCtr="1"/>
              <a:lstStyle>
                <a:lvl1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 algn="ctr">
                  <a:lnSpc>
                    <a:spcPct val="120000"/>
                  </a:lnSpc>
                </a:pPr>
                <a:r>
                  <a:rPr lang="en-US" altLang="ja-JP" sz="100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IDE</a:t>
                </a:r>
              </a:p>
            </p:txBody>
          </p:sp>
          <p:sp>
            <p:nvSpPr>
              <p:cNvPr id="49187" name="Oval 35"/>
              <p:cNvSpPr>
                <a:spLocks noChangeArrowheads="1"/>
              </p:cNvSpPr>
              <p:nvPr/>
            </p:nvSpPr>
            <p:spPr bwMode="auto">
              <a:xfrm>
                <a:off x="576263" y="2124075"/>
                <a:ext cx="792162" cy="792163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bg1">
                    <a:lumMod val="50000"/>
                  </a:schemeClr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36000" rIns="36000" bIns="36000" anchor="ctr" anchorCtr="1"/>
              <a:lstStyle>
                <a:lvl1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 algn="ctr">
                  <a:lnSpc>
                    <a:spcPct val="120000"/>
                  </a:lnSpc>
                </a:pPr>
                <a:r>
                  <a:rPr lang="ja-JP" altLang="en-US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開発ツール</a:t>
                </a:r>
              </a:p>
            </p:txBody>
          </p:sp>
          <p:sp>
            <p:nvSpPr>
              <p:cNvPr id="49188" name="Oval 36"/>
              <p:cNvSpPr>
                <a:spLocks noChangeArrowheads="1"/>
              </p:cNvSpPr>
              <p:nvPr/>
            </p:nvSpPr>
            <p:spPr bwMode="auto">
              <a:xfrm>
                <a:off x="3168650" y="1981200"/>
                <a:ext cx="1079500" cy="1079500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bg1">
                    <a:lumMod val="50000"/>
                  </a:schemeClr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36000" rIns="36000" bIns="36000" anchor="ctr" anchorCtr="1"/>
              <a:lstStyle>
                <a:lvl1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 algn="ctr">
                  <a:lnSpc>
                    <a:spcPct val="110000"/>
                  </a:lnSpc>
                </a:pPr>
                <a:r>
                  <a:rPr lang="en-US" altLang="ja-JP" sz="110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CASE</a:t>
                </a:r>
                <a:br>
                  <a:rPr lang="en-US" altLang="ja-JP" sz="110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</a:br>
                <a:r>
                  <a:rPr lang="ja-JP" altLang="en-US" sz="1100">
                    <a:solidFill>
                      <a:srgbClr val="4D4D4D"/>
                    </a:solidFill>
                    <a:latin typeface="Arial Black" panose="020B0A04020102020204" pitchFamily="34" charset="0"/>
                    <a:ea typeface="HGPｺﾞｼｯｸE" panose="020B0900000000000000" pitchFamily="50" charset="-128"/>
                  </a:rPr>
                  <a:t>ツール</a:t>
                </a:r>
              </a:p>
            </p:txBody>
          </p:sp>
          <p:sp>
            <p:nvSpPr>
              <p:cNvPr id="49189" name="AutoShape 37"/>
              <p:cNvSpPr>
                <a:spLocks noChangeArrowheads="1"/>
              </p:cNvSpPr>
              <p:nvPr/>
            </p:nvSpPr>
            <p:spPr bwMode="auto">
              <a:xfrm flipH="1">
                <a:off x="2809875" y="2374900"/>
                <a:ext cx="287338" cy="287338"/>
              </a:xfrm>
              <a:prstGeom prst="leftArrow">
                <a:avLst>
                  <a:gd name="adj1" fmla="val 47139"/>
                  <a:gd name="adj2" fmla="val 50736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4D4D4D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36000" rIns="36000" bIns="36000" anchor="ctr"/>
              <a:lstStyle/>
              <a:p>
                <a:endParaRPr lang="ja-JP" altLang="en-US"/>
              </a:p>
            </p:txBody>
          </p:sp>
          <p:sp>
            <p:nvSpPr>
              <p:cNvPr id="49190" name="AutoShape 38"/>
              <p:cNvSpPr>
                <a:spLocks noChangeArrowheads="1"/>
              </p:cNvSpPr>
              <p:nvPr/>
            </p:nvSpPr>
            <p:spPr bwMode="auto">
              <a:xfrm flipH="1">
                <a:off x="1441450" y="2374900"/>
                <a:ext cx="287338" cy="287338"/>
              </a:xfrm>
              <a:prstGeom prst="leftArrow">
                <a:avLst>
                  <a:gd name="adj1" fmla="val 47139"/>
                  <a:gd name="adj2" fmla="val 50736"/>
                </a:avLst>
              </a:prstGeom>
              <a:solidFill>
                <a:srgbClr val="969696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rgbClr val="4D4D4D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36000" tIns="36000" rIns="36000" bIns="36000" anchor="ctr"/>
              <a:lstStyle/>
              <a:p>
                <a:endParaRPr lang="ja-JP" altLang="en-US"/>
              </a:p>
            </p:txBody>
          </p:sp>
          <p:sp>
            <p:nvSpPr>
              <p:cNvPr id="49192" name="Text Box 40"/>
              <p:cNvSpPr txBox="1">
                <a:spLocks noChangeArrowheads="1"/>
              </p:cNvSpPr>
              <p:nvPr/>
            </p:nvSpPr>
            <p:spPr bwMode="auto">
              <a:xfrm>
                <a:off x="179388" y="2160588"/>
                <a:ext cx="287337" cy="71913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bg1"/>
                    </a:solidFill>
                  </a14:hiddenFill>
                </a:ext>
                <a:ext uri="{91240B29-F687-4F45-9708-019B960494DF}">
                  <a14:hiddenLine xmlns:a14="http://schemas.microsoft.com/office/drawing/2010/main" w="15875">
                    <a:solidFill>
                      <a:srgbClr val="0000FF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eaVert" lIns="36000" tIns="36000" rIns="36000" bIns="36000" anchorCtr="1"/>
              <a:lstStyle>
                <a:lvl1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1pPr>
                <a:lvl2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2pPr>
                <a:lvl3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3pPr>
                <a:lvl4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4pPr>
                <a:lvl5pPr defTabSz="473075"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5pPr>
                <a:lvl6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6pPr>
                <a:lvl7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7pPr>
                <a:lvl8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8pPr>
                <a:lvl9pPr defTabSz="473075" fontAlgn="base">
                  <a:spcBef>
                    <a:spcPct val="0"/>
                  </a:spcBef>
                  <a:spcAft>
                    <a:spcPct val="0"/>
                  </a:spcAft>
                  <a:defRPr kumimoji="1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defRPr>
                </a:lvl9pPr>
              </a:lstStyle>
              <a:p>
                <a:pPr>
                  <a:spcBef>
                    <a:spcPct val="50000"/>
                  </a:spcBef>
                </a:pPr>
                <a:r>
                  <a:rPr lang="ja-JP" altLang="en-US" sz="1200">
                    <a:solidFill>
                      <a:schemeClr val="bg1">
                        <a:lumMod val="50000"/>
                      </a:schemeClr>
                    </a:solidFill>
                    <a:ea typeface="HGPｺﾞｼｯｸE" panose="020B0900000000000000" pitchFamily="50" charset="-128"/>
                  </a:rPr>
                  <a:t>開発環境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795143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03</a:t>
            </a:r>
            <a:r>
              <a:rPr lang="en-US" altLang="ja-JP" dirty="0" smtClean="0"/>
              <a:t>   </a:t>
            </a:r>
            <a:r>
              <a:rPr lang="ja-JP" altLang="en-US" sz="1100" dirty="0" smtClean="0"/>
              <a:t>（オブジェクト</a:t>
            </a:r>
            <a:r>
              <a:rPr lang="ja-JP" altLang="en-US" sz="1100" dirty="0"/>
              <a:t>指向の</a:t>
            </a:r>
            <a:r>
              <a:rPr lang="ja-JP" altLang="en-US" sz="1100" dirty="0" smtClean="0"/>
              <a:t>考え方）</a:t>
            </a:r>
            <a:r>
              <a:rPr lang="ja-JP" altLang="en-US" dirty="0" smtClean="0"/>
              <a:t>　</a:t>
            </a:r>
            <a:r>
              <a:rPr lang="en-US" altLang="ja-JP" dirty="0" smtClean="0">
                <a:solidFill>
                  <a:srgbClr val="FF3300"/>
                </a:solidFill>
              </a:rPr>
              <a:t>※</a:t>
            </a:r>
            <a:r>
              <a:rPr lang="ja-JP" altLang="en-US" dirty="0" smtClean="0">
                <a:solidFill>
                  <a:srgbClr val="FF3300"/>
                </a:solidFill>
              </a:rPr>
              <a:t>本文中で使用</a:t>
            </a:r>
            <a:endParaRPr lang="ja-JP" altLang="en-US" dirty="0">
              <a:solidFill>
                <a:srgbClr val="FF3300"/>
              </a:solidFill>
            </a:endParaRPr>
          </a:p>
        </p:txBody>
      </p:sp>
      <p:grpSp>
        <p:nvGrpSpPr>
          <p:cNvPr id="2" name="グループ化 1"/>
          <p:cNvGrpSpPr/>
          <p:nvPr/>
        </p:nvGrpSpPr>
        <p:grpSpPr>
          <a:xfrm>
            <a:off x="863600" y="1079500"/>
            <a:ext cx="3635375" cy="2017713"/>
            <a:chOff x="863600" y="1079500"/>
            <a:chExt cx="3635375" cy="2017713"/>
          </a:xfrm>
        </p:grpSpPr>
        <p:sp>
          <p:nvSpPr>
            <p:cNvPr id="52227" name="Oval 3"/>
            <p:cNvSpPr>
              <a:spLocks noChangeArrowheads="1"/>
            </p:cNvSpPr>
            <p:nvPr/>
          </p:nvSpPr>
          <p:spPr bwMode="auto">
            <a:xfrm>
              <a:off x="863600" y="1368425"/>
              <a:ext cx="863600" cy="863600"/>
            </a:xfrm>
            <a:prstGeom prst="ellipse">
              <a:avLst/>
            </a:prstGeom>
            <a:solidFill>
              <a:schemeClr val="bg1"/>
            </a:solidFill>
            <a:ln w="38100" cap="rnd">
              <a:solidFill>
                <a:srgbClr val="969696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 anchorCtr="1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r>
                <a:rPr lang="ja-JP" altLang="en-US" sz="1000">
                  <a:solidFill>
                    <a:srgbClr val="4D4D4D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実体や概念</a:t>
              </a:r>
            </a:p>
          </p:txBody>
        </p:sp>
        <p:sp>
          <p:nvSpPr>
            <p:cNvPr id="52228" name="Oval 4"/>
            <p:cNvSpPr>
              <a:spLocks noChangeArrowheads="1"/>
            </p:cNvSpPr>
            <p:nvPr/>
          </p:nvSpPr>
          <p:spPr bwMode="auto">
            <a:xfrm>
              <a:off x="2339975" y="1079500"/>
              <a:ext cx="1439863" cy="1439863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 anchorCtr="1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0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52229" name="Line 5"/>
            <p:cNvSpPr>
              <a:spLocks noChangeShapeType="1"/>
            </p:cNvSpPr>
            <p:nvPr/>
          </p:nvSpPr>
          <p:spPr bwMode="auto">
            <a:xfrm rot="-5400000">
              <a:off x="2050257" y="1656556"/>
              <a:ext cx="0" cy="287337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230" name="Rectangle 6"/>
            <p:cNvSpPr>
              <a:spLocks noChangeArrowheads="1"/>
            </p:cNvSpPr>
            <p:nvPr/>
          </p:nvSpPr>
          <p:spPr bwMode="auto">
            <a:xfrm>
              <a:off x="1008063" y="1079500"/>
              <a:ext cx="576262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2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実世界</a:t>
              </a:r>
            </a:p>
          </p:txBody>
        </p:sp>
        <p:sp>
          <p:nvSpPr>
            <p:cNvPr id="52231" name="Rectangle 7"/>
            <p:cNvSpPr>
              <a:spLocks noChangeArrowheads="1"/>
            </p:cNvSpPr>
            <p:nvPr/>
          </p:nvSpPr>
          <p:spPr bwMode="auto">
            <a:xfrm>
              <a:off x="3635375" y="1079500"/>
              <a:ext cx="8636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2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オブジェクト</a:t>
              </a:r>
            </a:p>
          </p:txBody>
        </p:sp>
        <p:sp>
          <p:nvSpPr>
            <p:cNvPr id="52232" name="Rectangle 8"/>
            <p:cNvSpPr>
              <a:spLocks noChangeArrowheads="1"/>
            </p:cNvSpPr>
            <p:nvPr/>
          </p:nvSpPr>
          <p:spPr bwMode="auto">
            <a:xfrm>
              <a:off x="2735263" y="1331913"/>
              <a:ext cx="649287" cy="287337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データ</a:t>
              </a:r>
            </a:p>
          </p:txBody>
        </p:sp>
        <p:sp>
          <p:nvSpPr>
            <p:cNvPr id="52233" name="Rectangle 9"/>
            <p:cNvSpPr>
              <a:spLocks noChangeArrowheads="1"/>
            </p:cNvSpPr>
            <p:nvPr/>
          </p:nvSpPr>
          <p:spPr bwMode="auto">
            <a:xfrm>
              <a:off x="2736850" y="1981200"/>
              <a:ext cx="647700" cy="287338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メソッド</a:t>
              </a:r>
            </a:p>
          </p:txBody>
        </p:sp>
        <p:sp>
          <p:nvSpPr>
            <p:cNvPr id="52236" name="Line 12"/>
            <p:cNvSpPr>
              <a:spLocks noChangeShapeType="1"/>
            </p:cNvSpPr>
            <p:nvPr/>
          </p:nvSpPr>
          <p:spPr bwMode="auto">
            <a:xfrm rot="5400000" flipH="1" flipV="1">
              <a:off x="2772569" y="1801019"/>
              <a:ext cx="287338" cy="0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237" name="Line 13"/>
            <p:cNvSpPr>
              <a:spLocks noChangeShapeType="1"/>
            </p:cNvSpPr>
            <p:nvPr/>
          </p:nvSpPr>
          <p:spPr bwMode="auto">
            <a:xfrm rot="16200000" flipH="1">
              <a:off x="3059906" y="1801019"/>
              <a:ext cx="287338" cy="0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238" name="Rectangle 14"/>
            <p:cNvSpPr>
              <a:spLocks noChangeArrowheads="1"/>
            </p:cNvSpPr>
            <p:nvPr/>
          </p:nvSpPr>
          <p:spPr bwMode="auto">
            <a:xfrm>
              <a:off x="2087563" y="2484438"/>
              <a:ext cx="719137" cy="28733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28575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777777"/>
                  </a:solidFill>
                  <a:ea typeface="HGPｺﾞｼｯｸE" panose="020B0900000000000000" pitchFamily="50" charset="-128"/>
                </a:rPr>
                <a:t>メッセージ</a:t>
              </a:r>
              <a:br>
                <a:rPr lang="ja-JP" altLang="en-US">
                  <a:solidFill>
                    <a:srgbClr val="777777"/>
                  </a:solidFill>
                  <a:ea typeface="HGPｺﾞｼｯｸE" panose="020B0900000000000000" pitchFamily="50" charset="-128"/>
                </a:rPr>
              </a:br>
              <a:r>
                <a:rPr lang="ja-JP" altLang="en-US">
                  <a:solidFill>
                    <a:srgbClr val="777777"/>
                  </a:solidFill>
                  <a:ea typeface="HGPｺﾞｼｯｸE" panose="020B0900000000000000" pitchFamily="50" charset="-128"/>
                </a:rPr>
                <a:t>［操作の指示］</a:t>
              </a:r>
            </a:p>
          </p:txBody>
        </p:sp>
        <p:sp>
          <p:nvSpPr>
            <p:cNvPr id="52239" name="Rectangle 15"/>
            <p:cNvSpPr>
              <a:spLocks noChangeArrowheads="1"/>
            </p:cNvSpPr>
            <p:nvPr/>
          </p:nvSpPr>
          <p:spPr bwMode="auto">
            <a:xfrm>
              <a:off x="3311525" y="2484438"/>
              <a:ext cx="719138" cy="28733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28575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777777"/>
                  </a:solidFill>
                  <a:ea typeface="HGPｺﾞｼｯｸE" panose="020B0900000000000000" pitchFamily="50" charset="-128"/>
                </a:rPr>
                <a:t>メッセージ</a:t>
              </a:r>
              <a:br>
                <a:rPr lang="ja-JP" altLang="en-US">
                  <a:solidFill>
                    <a:srgbClr val="777777"/>
                  </a:solidFill>
                  <a:ea typeface="HGPｺﾞｼｯｸE" panose="020B0900000000000000" pitchFamily="50" charset="-128"/>
                </a:rPr>
              </a:br>
              <a:r>
                <a:rPr lang="ja-JP" altLang="en-US">
                  <a:solidFill>
                    <a:srgbClr val="777777"/>
                  </a:solidFill>
                  <a:ea typeface="HGPｺﾞｼｯｸE" panose="020B0900000000000000" pitchFamily="50" charset="-128"/>
                </a:rPr>
                <a:t>［結果の通知］</a:t>
              </a:r>
            </a:p>
          </p:txBody>
        </p:sp>
        <p:sp>
          <p:nvSpPr>
            <p:cNvPr id="52240" name="Rectangle 16"/>
            <p:cNvSpPr>
              <a:spLocks noChangeArrowheads="1"/>
            </p:cNvSpPr>
            <p:nvPr/>
          </p:nvSpPr>
          <p:spPr bwMode="auto">
            <a:xfrm>
              <a:off x="2519363" y="1800225"/>
              <a:ext cx="360362" cy="14446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28575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777777"/>
                  </a:solidFill>
                  <a:ea typeface="HGPｺﾞｼｯｸE" panose="020B0900000000000000" pitchFamily="50" charset="-128"/>
                </a:rPr>
                <a:t>操作</a:t>
              </a:r>
            </a:p>
          </p:txBody>
        </p:sp>
        <p:sp>
          <p:nvSpPr>
            <p:cNvPr id="52241" name="Rectangle 17"/>
            <p:cNvSpPr>
              <a:spLocks noChangeArrowheads="1"/>
            </p:cNvSpPr>
            <p:nvPr/>
          </p:nvSpPr>
          <p:spPr bwMode="auto">
            <a:xfrm>
              <a:off x="3240088" y="1655763"/>
              <a:ext cx="360362" cy="14446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28575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777777"/>
                  </a:solidFill>
                  <a:ea typeface="HGPｺﾞｼｯｸE" panose="020B0900000000000000" pitchFamily="50" charset="-128"/>
                </a:rPr>
                <a:t>属性</a:t>
              </a:r>
            </a:p>
          </p:txBody>
        </p:sp>
        <p:sp>
          <p:nvSpPr>
            <p:cNvPr id="52244" name="Rectangle 20"/>
            <p:cNvSpPr>
              <a:spLocks noChangeArrowheads="1"/>
            </p:cNvSpPr>
            <p:nvPr/>
          </p:nvSpPr>
          <p:spPr bwMode="auto">
            <a:xfrm>
              <a:off x="1762125" y="1476375"/>
              <a:ext cx="576263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抽象化</a:t>
              </a:r>
            </a:p>
          </p:txBody>
        </p:sp>
        <p:sp>
          <p:nvSpPr>
            <p:cNvPr id="52246" name="Rectangle 22"/>
            <p:cNvSpPr>
              <a:spLocks noChangeArrowheads="1"/>
            </p:cNvSpPr>
            <p:nvPr/>
          </p:nvSpPr>
          <p:spPr bwMode="auto">
            <a:xfrm>
              <a:off x="2627313" y="2952750"/>
              <a:ext cx="863600" cy="14446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28575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他のオブジェクト</a:t>
              </a:r>
            </a:p>
          </p:txBody>
        </p:sp>
        <p:sp>
          <p:nvSpPr>
            <p:cNvPr id="52247" name="Line 23"/>
            <p:cNvSpPr>
              <a:spLocks noChangeShapeType="1"/>
            </p:cNvSpPr>
            <p:nvPr/>
          </p:nvSpPr>
          <p:spPr bwMode="auto">
            <a:xfrm rot="5400000" flipH="1" flipV="1">
              <a:off x="2628106" y="2593182"/>
              <a:ext cx="576263" cy="0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52248" name="Line 24"/>
            <p:cNvSpPr>
              <a:spLocks noChangeShapeType="1"/>
            </p:cNvSpPr>
            <p:nvPr/>
          </p:nvSpPr>
          <p:spPr bwMode="auto">
            <a:xfrm rot="16200000" flipH="1">
              <a:off x="2915443" y="2593182"/>
              <a:ext cx="576263" cy="0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068838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7" name="Rectangle 3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04</a:t>
            </a:r>
            <a:r>
              <a:rPr lang="en-US" altLang="ja-JP" dirty="0" smtClean="0"/>
              <a:t>   </a:t>
            </a:r>
            <a:r>
              <a:rPr lang="ja-JP" altLang="en-US" dirty="0"/>
              <a:t>開発工数とコスト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900113" y="757238"/>
            <a:ext cx="2806700" cy="2159000"/>
            <a:chOff x="900113" y="757238"/>
            <a:chExt cx="2806700" cy="2159000"/>
          </a:xfrm>
        </p:grpSpPr>
        <p:sp>
          <p:nvSpPr>
            <p:cNvPr id="47115" name="Oval 11"/>
            <p:cNvSpPr>
              <a:spLocks noChangeArrowheads="1"/>
            </p:cNvSpPr>
            <p:nvPr/>
          </p:nvSpPr>
          <p:spPr bwMode="auto">
            <a:xfrm>
              <a:off x="1260475" y="757238"/>
              <a:ext cx="2159000" cy="215900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endParaRPr lang="ja-JP" altLang="ja-JP">
                <a:solidFill>
                  <a:srgbClr val="777777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47106" name="Rectangle 2"/>
            <p:cNvSpPr>
              <a:spLocks noChangeArrowheads="1"/>
            </p:cNvSpPr>
            <p:nvPr/>
          </p:nvSpPr>
          <p:spPr bwMode="auto">
            <a:xfrm>
              <a:off x="935038" y="1330325"/>
              <a:ext cx="1079500" cy="140335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endParaRPr lang="ja-JP" altLang="ja-JP">
                <a:solidFill>
                  <a:srgbClr val="4D4D4D"/>
                </a:solidFill>
                <a:ea typeface="HGPｺﾞｼｯｸE" panose="020B0900000000000000" pitchFamily="50" charset="-128"/>
              </a:endParaRPr>
            </a:p>
          </p:txBody>
        </p:sp>
        <p:sp>
          <p:nvSpPr>
            <p:cNvPr id="47108" name="Line 4"/>
            <p:cNvSpPr>
              <a:spLocks noChangeShapeType="1"/>
            </p:cNvSpPr>
            <p:nvPr/>
          </p:nvSpPr>
          <p:spPr bwMode="auto">
            <a:xfrm>
              <a:off x="3132138" y="1620838"/>
              <a:ext cx="0" cy="215900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7113" name="Line 9"/>
            <p:cNvSpPr>
              <a:spLocks noChangeShapeType="1"/>
            </p:cNvSpPr>
            <p:nvPr/>
          </p:nvSpPr>
          <p:spPr bwMode="auto">
            <a:xfrm>
              <a:off x="3132138" y="2197100"/>
              <a:ext cx="0" cy="215900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7116" name="AutoShape 12"/>
            <p:cNvSpPr>
              <a:spLocks noChangeArrowheads="1"/>
            </p:cNvSpPr>
            <p:nvPr/>
          </p:nvSpPr>
          <p:spPr bwMode="auto">
            <a:xfrm flipH="1">
              <a:off x="2159000" y="1296988"/>
              <a:ext cx="287338" cy="287337"/>
            </a:xfrm>
            <a:prstGeom prst="leftArrow">
              <a:avLst>
                <a:gd name="adj1" fmla="val 47139"/>
                <a:gd name="adj2" fmla="val 50736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/>
            <a:p>
              <a:endParaRPr lang="ja-JP" altLang="en-US"/>
            </a:p>
          </p:txBody>
        </p:sp>
        <p:sp>
          <p:nvSpPr>
            <p:cNvPr id="47119" name="AutoShape 15"/>
            <p:cNvSpPr>
              <a:spLocks noChangeArrowheads="1"/>
            </p:cNvSpPr>
            <p:nvPr/>
          </p:nvSpPr>
          <p:spPr bwMode="auto">
            <a:xfrm flipH="1">
              <a:off x="2159000" y="1873250"/>
              <a:ext cx="287338" cy="287338"/>
            </a:xfrm>
            <a:prstGeom prst="leftArrow">
              <a:avLst>
                <a:gd name="adj1" fmla="val 47139"/>
                <a:gd name="adj2" fmla="val 50736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/>
            <a:p>
              <a:endParaRPr lang="ja-JP" altLang="en-US"/>
            </a:p>
          </p:txBody>
        </p:sp>
        <p:sp>
          <p:nvSpPr>
            <p:cNvPr id="47120" name="AutoShape 16"/>
            <p:cNvSpPr>
              <a:spLocks noChangeArrowheads="1"/>
            </p:cNvSpPr>
            <p:nvPr/>
          </p:nvSpPr>
          <p:spPr bwMode="auto">
            <a:xfrm flipH="1">
              <a:off x="2159000" y="2449513"/>
              <a:ext cx="287338" cy="287337"/>
            </a:xfrm>
            <a:prstGeom prst="leftArrow">
              <a:avLst>
                <a:gd name="adj1" fmla="val 47139"/>
                <a:gd name="adj2" fmla="val 50736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/>
            <a:p>
              <a:endParaRPr lang="ja-JP" altLang="en-US"/>
            </a:p>
          </p:txBody>
        </p:sp>
        <p:sp>
          <p:nvSpPr>
            <p:cNvPr id="47109" name="Rectangle 5"/>
            <p:cNvSpPr>
              <a:spLocks noChangeArrowheads="1"/>
            </p:cNvSpPr>
            <p:nvPr/>
          </p:nvSpPr>
          <p:spPr bwMode="auto">
            <a:xfrm>
              <a:off x="900113" y="1295400"/>
              <a:ext cx="1079500" cy="140335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Ctr="1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endParaRPr lang="ja-JP" altLang="ja-JP">
                <a:solidFill>
                  <a:srgbClr val="4D4D4D"/>
                </a:solidFill>
                <a:ea typeface="HGPｺﾞｼｯｸE" panose="020B0900000000000000" pitchFamily="50" charset="-128"/>
              </a:endParaRPr>
            </a:p>
          </p:txBody>
        </p:sp>
        <p:sp>
          <p:nvSpPr>
            <p:cNvPr id="47110" name="AutoShape 6"/>
            <p:cNvSpPr>
              <a:spLocks noChangeArrowheads="1"/>
            </p:cNvSpPr>
            <p:nvPr/>
          </p:nvSpPr>
          <p:spPr bwMode="auto">
            <a:xfrm>
              <a:off x="2555875" y="1295400"/>
              <a:ext cx="1150938" cy="287338"/>
            </a:xfrm>
            <a:prstGeom prst="roundRect">
              <a:avLst>
                <a:gd name="adj" fmla="val 24310"/>
              </a:avLst>
            </a:prstGeom>
            <a:solidFill>
              <a:schemeClr val="bg1"/>
            </a:solidFill>
            <a:ln w="28575">
              <a:solidFill>
                <a:srgbClr val="4D4D4D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開発規模の見積り</a:t>
              </a:r>
            </a:p>
          </p:txBody>
        </p:sp>
        <p:sp>
          <p:nvSpPr>
            <p:cNvPr id="47111" name="AutoShape 7"/>
            <p:cNvSpPr>
              <a:spLocks noChangeArrowheads="1"/>
            </p:cNvSpPr>
            <p:nvPr/>
          </p:nvSpPr>
          <p:spPr bwMode="auto">
            <a:xfrm>
              <a:off x="2555875" y="2449513"/>
              <a:ext cx="1150938" cy="287337"/>
            </a:xfrm>
            <a:prstGeom prst="roundRect">
              <a:avLst>
                <a:gd name="adj" fmla="val 24310"/>
              </a:avLst>
            </a:prstGeom>
            <a:solidFill>
              <a:schemeClr val="bg1"/>
            </a:solidFill>
            <a:ln w="28575">
              <a:solidFill>
                <a:srgbClr val="4D4D4D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開発コストの見積り</a:t>
              </a:r>
            </a:p>
          </p:txBody>
        </p:sp>
        <p:sp>
          <p:nvSpPr>
            <p:cNvPr id="47112" name="AutoShape 8"/>
            <p:cNvSpPr>
              <a:spLocks noChangeArrowheads="1"/>
            </p:cNvSpPr>
            <p:nvPr/>
          </p:nvSpPr>
          <p:spPr bwMode="auto">
            <a:xfrm>
              <a:off x="2555875" y="1871663"/>
              <a:ext cx="1150938" cy="287337"/>
            </a:xfrm>
            <a:prstGeom prst="roundRect">
              <a:avLst>
                <a:gd name="adj" fmla="val 24310"/>
              </a:avLst>
            </a:prstGeom>
            <a:solidFill>
              <a:schemeClr val="bg1"/>
            </a:solidFill>
            <a:ln w="28575">
              <a:solidFill>
                <a:srgbClr val="4D4D4D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開発工数の見積り</a:t>
              </a:r>
            </a:p>
          </p:txBody>
        </p:sp>
        <p:sp>
          <p:nvSpPr>
            <p:cNvPr id="47117" name="Rectangle 13"/>
            <p:cNvSpPr>
              <a:spLocks noChangeArrowheads="1"/>
            </p:cNvSpPr>
            <p:nvPr/>
          </p:nvSpPr>
          <p:spPr bwMode="auto">
            <a:xfrm>
              <a:off x="1008063" y="1584325"/>
              <a:ext cx="865187" cy="100806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969696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>
                <a:lnSpc>
                  <a:spcPct val="120000"/>
                </a:lnSpc>
                <a:buFont typeface="Wingdings" panose="05000000000000000000" pitchFamily="2" charset="2"/>
                <a:buChar char="Ø"/>
              </a:pPr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業務分野</a:t>
              </a:r>
            </a:p>
            <a:p>
              <a:pPr>
                <a:lnSpc>
                  <a:spcPct val="120000"/>
                </a:lnSpc>
                <a:buFont typeface="Wingdings" panose="05000000000000000000" pitchFamily="2" charset="2"/>
                <a:buChar char="Ø"/>
              </a:pPr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要求する性能や</a:t>
              </a:r>
              <a:b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</a:br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   信頼性のレベル</a:t>
              </a:r>
            </a:p>
            <a:p>
              <a:pPr>
                <a:lnSpc>
                  <a:spcPct val="120000"/>
                </a:lnSpc>
                <a:buFont typeface="Wingdings" panose="05000000000000000000" pitchFamily="2" charset="2"/>
                <a:buChar char="Ø"/>
              </a:pPr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開発スケジュール</a:t>
              </a:r>
            </a:p>
            <a:p>
              <a:pPr>
                <a:lnSpc>
                  <a:spcPct val="120000"/>
                </a:lnSpc>
                <a:buFont typeface="Wingdings" panose="05000000000000000000" pitchFamily="2" charset="2"/>
                <a:buChar char="Ø"/>
              </a:pPr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開発経験</a:t>
              </a:r>
            </a:p>
            <a:p>
              <a:pPr>
                <a:lnSpc>
                  <a:spcPct val="120000"/>
                </a:lnSpc>
                <a:buFont typeface="Wingdings" panose="05000000000000000000" pitchFamily="2" charset="2"/>
                <a:buChar char="Ø"/>
              </a:pPr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開発用ツール</a:t>
              </a:r>
              <a:b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</a:br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   など</a:t>
              </a:r>
            </a:p>
          </p:txBody>
        </p:sp>
        <p:sp>
          <p:nvSpPr>
            <p:cNvPr id="47118" name="Rectangle 14"/>
            <p:cNvSpPr>
              <a:spLocks noChangeArrowheads="1"/>
            </p:cNvSpPr>
            <p:nvPr/>
          </p:nvSpPr>
          <p:spPr bwMode="auto">
            <a:xfrm>
              <a:off x="1008063" y="1295400"/>
              <a:ext cx="865187" cy="28733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969696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システムの特徴</a:t>
              </a:r>
            </a:p>
          </p:txBody>
        </p:sp>
        <p:sp>
          <p:nvSpPr>
            <p:cNvPr id="47121" name="Rectangle 17"/>
            <p:cNvSpPr>
              <a:spLocks noChangeArrowheads="1"/>
            </p:cNvSpPr>
            <p:nvPr/>
          </p:nvSpPr>
          <p:spPr bwMode="auto">
            <a:xfrm>
              <a:off x="1908175" y="863600"/>
              <a:ext cx="8636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1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計画</a:t>
              </a:r>
              <a:br>
                <a:rPr lang="ja-JP" altLang="en-US" sz="1100">
                  <a:solidFill>
                    <a:srgbClr val="4D4D4D"/>
                  </a:solidFill>
                  <a:ea typeface="HGPｺﾞｼｯｸE" panose="020B0900000000000000" pitchFamily="50" charset="-128"/>
                </a:rPr>
              </a:br>
              <a:r>
                <a:rPr lang="ja-JP" altLang="en-US" sz="11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（基本設計）</a:t>
              </a: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05</a:t>
            </a:r>
            <a:r>
              <a:rPr lang="en-US" altLang="ja-JP" dirty="0" smtClean="0"/>
              <a:t>   </a:t>
            </a:r>
            <a:r>
              <a:rPr lang="ja-JP" altLang="en-US" dirty="0"/>
              <a:t>構造化手法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323850" y="1296988"/>
            <a:ext cx="4030663" cy="1474787"/>
            <a:chOff x="323850" y="1296988"/>
            <a:chExt cx="4030663" cy="1474787"/>
          </a:xfrm>
        </p:grpSpPr>
        <p:sp>
          <p:nvSpPr>
            <p:cNvPr id="13560" name="Oval 248"/>
            <p:cNvSpPr>
              <a:spLocks noChangeArrowheads="1"/>
            </p:cNvSpPr>
            <p:nvPr/>
          </p:nvSpPr>
          <p:spPr bwMode="auto">
            <a:xfrm>
              <a:off x="1835150" y="1296988"/>
              <a:ext cx="1008063" cy="100806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 anchorCtr="1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0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13582" name="Oval 270"/>
            <p:cNvSpPr>
              <a:spLocks noChangeArrowheads="1"/>
            </p:cNvSpPr>
            <p:nvPr/>
          </p:nvSpPr>
          <p:spPr bwMode="auto">
            <a:xfrm>
              <a:off x="395288" y="1296988"/>
              <a:ext cx="1008062" cy="100806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 anchorCtr="1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0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13583" name="Oval 271"/>
            <p:cNvSpPr>
              <a:spLocks noChangeArrowheads="1"/>
            </p:cNvSpPr>
            <p:nvPr/>
          </p:nvSpPr>
          <p:spPr bwMode="auto">
            <a:xfrm>
              <a:off x="3276600" y="1296988"/>
              <a:ext cx="1008063" cy="100806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 anchorCtr="1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0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13586" name="Rectangle 274"/>
            <p:cNvSpPr>
              <a:spLocks noChangeArrowheads="1"/>
            </p:cNvSpPr>
            <p:nvPr/>
          </p:nvSpPr>
          <p:spPr bwMode="auto">
            <a:xfrm>
              <a:off x="323850" y="1476375"/>
              <a:ext cx="1150938" cy="287338"/>
            </a:xfrm>
            <a:prstGeom prst="rect">
              <a:avLst/>
            </a:prstGeom>
            <a:solidFill>
              <a:schemeClr val="bg1"/>
            </a:solidFill>
            <a:ln w="19050" algn="ctr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段階的詳細化</a:t>
              </a:r>
            </a:p>
          </p:txBody>
        </p:sp>
        <p:sp>
          <p:nvSpPr>
            <p:cNvPr id="13587" name="Rectangle 275"/>
            <p:cNvSpPr>
              <a:spLocks noChangeArrowheads="1"/>
            </p:cNvSpPr>
            <p:nvPr/>
          </p:nvSpPr>
          <p:spPr bwMode="auto">
            <a:xfrm>
              <a:off x="323850" y="1836738"/>
              <a:ext cx="1150938" cy="287337"/>
            </a:xfrm>
            <a:prstGeom prst="rect">
              <a:avLst/>
            </a:prstGeom>
            <a:solidFill>
              <a:schemeClr val="bg1"/>
            </a:solidFill>
            <a:ln w="19050" algn="ctr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表記法に基づく図示</a:t>
              </a:r>
            </a:p>
          </p:txBody>
        </p:sp>
        <p:sp>
          <p:nvSpPr>
            <p:cNvPr id="13588" name="Rectangle 276"/>
            <p:cNvSpPr>
              <a:spLocks noChangeArrowheads="1"/>
            </p:cNvSpPr>
            <p:nvPr/>
          </p:nvSpPr>
          <p:spPr bwMode="auto">
            <a:xfrm>
              <a:off x="1763713" y="1836738"/>
              <a:ext cx="1150937" cy="287337"/>
            </a:xfrm>
            <a:prstGeom prst="rect">
              <a:avLst/>
            </a:prstGeom>
            <a:solidFill>
              <a:schemeClr val="bg1"/>
            </a:solidFill>
            <a:ln w="19050" algn="ctr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モジュール構造図</a:t>
              </a:r>
            </a:p>
          </p:txBody>
        </p:sp>
        <p:sp>
          <p:nvSpPr>
            <p:cNvPr id="13589" name="Rectangle 277"/>
            <p:cNvSpPr>
              <a:spLocks noChangeArrowheads="1"/>
            </p:cNvSpPr>
            <p:nvPr/>
          </p:nvSpPr>
          <p:spPr bwMode="auto">
            <a:xfrm>
              <a:off x="1763713" y="1476375"/>
              <a:ext cx="1150937" cy="287338"/>
            </a:xfrm>
            <a:prstGeom prst="rect">
              <a:avLst/>
            </a:prstGeom>
            <a:solidFill>
              <a:schemeClr val="bg1"/>
            </a:solidFill>
            <a:ln w="19050" algn="ctr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適切なモジュール分割</a:t>
              </a:r>
            </a:p>
          </p:txBody>
        </p:sp>
        <p:sp>
          <p:nvSpPr>
            <p:cNvPr id="13590" name="Rectangle 278"/>
            <p:cNvSpPr>
              <a:spLocks noChangeArrowheads="1"/>
            </p:cNvSpPr>
            <p:nvPr/>
          </p:nvSpPr>
          <p:spPr bwMode="auto">
            <a:xfrm>
              <a:off x="3203575" y="1476375"/>
              <a:ext cx="1150938" cy="647700"/>
            </a:xfrm>
            <a:prstGeom prst="rect">
              <a:avLst/>
            </a:prstGeom>
            <a:solidFill>
              <a:schemeClr val="bg1"/>
            </a:solidFill>
            <a:ln w="19050" algn="ctr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構造化定理</a:t>
              </a:r>
            </a:p>
            <a:p>
              <a:pPr algn="ctr"/>
              <a:endParaRPr lang="ja-JP" altLang="en-US">
                <a:solidFill>
                  <a:srgbClr val="4D4D4D"/>
                </a:solidFill>
                <a:ea typeface="HGPｺﾞｼｯｸE" panose="020B0900000000000000" pitchFamily="50" charset="-128"/>
              </a:endParaRPr>
            </a:p>
            <a:p>
              <a:pPr algn="ctr"/>
              <a:endParaRPr lang="ja-JP" altLang="en-US">
                <a:solidFill>
                  <a:srgbClr val="4D4D4D"/>
                </a:solidFill>
                <a:ea typeface="HGPｺﾞｼｯｸE" panose="020B0900000000000000" pitchFamily="50" charset="-128"/>
              </a:endParaRPr>
            </a:p>
            <a:p>
              <a:pPr algn="ctr"/>
              <a:endParaRPr lang="en-US" altLang="ja-JP">
                <a:solidFill>
                  <a:srgbClr val="4D4D4D"/>
                </a:solidFill>
                <a:ea typeface="HGPｺﾞｼｯｸE" panose="020B0900000000000000" pitchFamily="50" charset="-128"/>
              </a:endParaRPr>
            </a:p>
          </p:txBody>
        </p:sp>
        <p:sp>
          <p:nvSpPr>
            <p:cNvPr id="13591" name="Rectangle 279"/>
            <p:cNvSpPr>
              <a:spLocks noChangeArrowheads="1"/>
            </p:cNvSpPr>
            <p:nvPr/>
          </p:nvSpPr>
          <p:spPr bwMode="auto">
            <a:xfrm>
              <a:off x="3240088" y="1728788"/>
              <a:ext cx="1008062" cy="28733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19050" algn="ctr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>
                <a:lnSpc>
                  <a:spcPct val="120000"/>
                </a:lnSpc>
              </a:pPr>
              <a:r>
                <a:rPr lang="en-US" altLang="ja-JP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</a:t>
              </a:r>
              <a:r>
                <a:rPr lang="ja-JP" altLang="en-US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構造化チャート</a:t>
              </a:r>
            </a:p>
            <a:p>
              <a:pPr>
                <a:lnSpc>
                  <a:spcPct val="120000"/>
                </a:lnSpc>
              </a:pPr>
              <a:r>
                <a:rPr lang="ja-JP" altLang="en-US" dirty="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■構造化コーディング</a:t>
              </a:r>
            </a:p>
          </p:txBody>
        </p:sp>
        <p:sp>
          <p:nvSpPr>
            <p:cNvPr id="13594" name="Rectangle 282"/>
            <p:cNvSpPr>
              <a:spLocks noChangeArrowheads="1"/>
            </p:cNvSpPr>
            <p:nvPr/>
          </p:nvSpPr>
          <p:spPr bwMode="auto">
            <a:xfrm>
              <a:off x="1908175" y="2519363"/>
              <a:ext cx="8636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1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構造化設計</a:t>
              </a:r>
            </a:p>
          </p:txBody>
        </p:sp>
        <p:sp>
          <p:nvSpPr>
            <p:cNvPr id="13595" name="Rectangle 283"/>
            <p:cNvSpPr>
              <a:spLocks noChangeArrowheads="1"/>
            </p:cNvSpPr>
            <p:nvPr/>
          </p:nvSpPr>
          <p:spPr bwMode="auto">
            <a:xfrm>
              <a:off x="3276600" y="2519363"/>
              <a:ext cx="1008063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1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構造化</a:t>
              </a:r>
              <a:br>
                <a:rPr lang="ja-JP" altLang="en-US" sz="1100">
                  <a:solidFill>
                    <a:srgbClr val="4D4D4D"/>
                  </a:solidFill>
                  <a:ea typeface="HGPｺﾞｼｯｸE" panose="020B0900000000000000" pitchFamily="50" charset="-128"/>
                </a:rPr>
              </a:br>
              <a:r>
                <a:rPr lang="ja-JP" altLang="en-US" sz="11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プログラミング</a:t>
              </a:r>
            </a:p>
          </p:txBody>
        </p:sp>
        <p:sp>
          <p:nvSpPr>
            <p:cNvPr id="13596" name="Rectangle 284"/>
            <p:cNvSpPr>
              <a:spLocks noChangeArrowheads="1"/>
            </p:cNvSpPr>
            <p:nvPr/>
          </p:nvSpPr>
          <p:spPr bwMode="auto">
            <a:xfrm>
              <a:off x="468313" y="2519363"/>
              <a:ext cx="8636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1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構造化分析</a:t>
              </a:r>
            </a:p>
          </p:txBody>
        </p:sp>
        <p:sp>
          <p:nvSpPr>
            <p:cNvPr id="13597" name="AutoShape 285"/>
            <p:cNvSpPr>
              <a:spLocks noChangeArrowheads="1"/>
            </p:cNvSpPr>
            <p:nvPr/>
          </p:nvSpPr>
          <p:spPr bwMode="auto">
            <a:xfrm flipH="1">
              <a:off x="2916238" y="2484438"/>
              <a:ext cx="287337" cy="287337"/>
            </a:xfrm>
            <a:prstGeom prst="leftArrow">
              <a:avLst>
                <a:gd name="adj1" fmla="val 47139"/>
                <a:gd name="adj2" fmla="val 50736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/>
            <a:p>
              <a:endParaRPr lang="ja-JP" altLang="en-US"/>
            </a:p>
          </p:txBody>
        </p:sp>
        <p:sp>
          <p:nvSpPr>
            <p:cNvPr id="13598" name="AutoShape 286"/>
            <p:cNvSpPr>
              <a:spLocks noChangeArrowheads="1"/>
            </p:cNvSpPr>
            <p:nvPr/>
          </p:nvSpPr>
          <p:spPr bwMode="auto">
            <a:xfrm flipH="1">
              <a:off x="1476375" y="2484438"/>
              <a:ext cx="287338" cy="287337"/>
            </a:xfrm>
            <a:prstGeom prst="leftArrow">
              <a:avLst>
                <a:gd name="adj1" fmla="val 47139"/>
                <a:gd name="adj2" fmla="val 50736"/>
              </a:avLst>
            </a:prstGeom>
            <a:solidFill>
              <a:srgbClr val="969696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4D4D4D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/>
            <a:p>
              <a:endParaRPr lang="ja-JP" altLang="en-US"/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06</a:t>
            </a:r>
            <a:r>
              <a:rPr lang="en-US" altLang="ja-JP" dirty="0" smtClean="0"/>
              <a:t>   </a:t>
            </a:r>
            <a:r>
              <a:rPr lang="ja-JP" altLang="en-US" dirty="0"/>
              <a:t>外部設計</a:t>
            </a:r>
          </a:p>
        </p:txBody>
      </p:sp>
      <p:grpSp>
        <p:nvGrpSpPr>
          <p:cNvPr id="2" name="グループ化 1"/>
          <p:cNvGrpSpPr/>
          <p:nvPr/>
        </p:nvGrpSpPr>
        <p:grpSpPr>
          <a:xfrm>
            <a:off x="539750" y="936625"/>
            <a:ext cx="3779838" cy="2016125"/>
            <a:chOff x="539750" y="936625"/>
            <a:chExt cx="3779838" cy="2016125"/>
          </a:xfrm>
        </p:grpSpPr>
        <p:sp>
          <p:nvSpPr>
            <p:cNvPr id="35905" name="Oval 65"/>
            <p:cNvSpPr>
              <a:spLocks noChangeArrowheads="1"/>
            </p:cNvSpPr>
            <p:nvPr/>
          </p:nvSpPr>
          <p:spPr bwMode="auto">
            <a:xfrm>
              <a:off x="1476375" y="936625"/>
              <a:ext cx="1727200" cy="172720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2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35906" name="Oval 66"/>
            <p:cNvSpPr>
              <a:spLocks noChangeArrowheads="1"/>
            </p:cNvSpPr>
            <p:nvPr/>
          </p:nvSpPr>
          <p:spPr bwMode="auto">
            <a:xfrm>
              <a:off x="539750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計画</a:t>
              </a:r>
              <a:b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</a:br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（基本設計）</a:t>
              </a:r>
            </a:p>
          </p:txBody>
        </p:sp>
        <p:sp>
          <p:nvSpPr>
            <p:cNvPr id="35907" name="Oval 67"/>
            <p:cNvSpPr>
              <a:spLocks noChangeArrowheads="1"/>
            </p:cNvSpPr>
            <p:nvPr/>
          </p:nvSpPr>
          <p:spPr bwMode="auto">
            <a:xfrm>
              <a:off x="3743325" y="1511300"/>
              <a:ext cx="576263" cy="576263"/>
            </a:xfrm>
            <a:prstGeom prst="ellipse">
              <a:avLst/>
            </a:prstGeom>
            <a:solidFill>
              <a:schemeClr val="bg1"/>
            </a:solidFill>
            <a:ln w="28575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latin typeface="Arial Black" panose="020B0A04020102020204" pitchFamily="34" charset="0"/>
                  <a:ea typeface="HGPｺﾞｼｯｸE" panose="020B0900000000000000" pitchFamily="50" charset="-128"/>
                </a:rPr>
                <a:t>内部設計</a:t>
              </a:r>
            </a:p>
          </p:txBody>
        </p:sp>
        <p:sp>
          <p:nvSpPr>
            <p:cNvPr id="35908" name="Line 68"/>
            <p:cNvSpPr>
              <a:spLocks noChangeShapeType="1"/>
            </p:cNvSpPr>
            <p:nvPr/>
          </p:nvSpPr>
          <p:spPr bwMode="auto">
            <a:xfrm rot="-5400000">
              <a:off x="3563144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5909" name="Line 69"/>
            <p:cNvSpPr>
              <a:spLocks noChangeShapeType="1"/>
            </p:cNvSpPr>
            <p:nvPr/>
          </p:nvSpPr>
          <p:spPr bwMode="auto">
            <a:xfrm rot="-5400000">
              <a:off x="1296194" y="1656556"/>
              <a:ext cx="0" cy="287338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5910" name="Rectangle 70"/>
            <p:cNvSpPr>
              <a:spLocks noChangeArrowheads="1"/>
            </p:cNvSpPr>
            <p:nvPr/>
          </p:nvSpPr>
          <p:spPr bwMode="auto">
            <a:xfrm>
              <a:off x="2054225" y="1562100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画面設計・帳票設計</a:t>
              </a:r>
            </a:p>
          </p:txBody>
        </p:sp>
        <p:sp>
          <p:nvSpPr>
            <p:cNvPr id="35911" name="Rectangle 71"/>
            <p:cNvSpPr>
              <a:spLocks noChangeArrowheads="1"/>
            </p:cNvSpPr>
            <p:nvPr/>
          </p:nvSpPr>
          <p:spPr bwMode="auto">
            <a:xfrm>
              <a:off x="2054225" y="1814513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コード設計</a:t>
              </a:r>
            </a:p>
          </p:txBody>
        </p:sp>
        <p:sp>
          <p:nvSpPr>
            <p:cNvPr id="35912" name="Rectangle 72"/>
            <p:cNvSpPr>
              <a:spLocks noChangeArrowheads="1"/>
            </p:cNvSpPr>
            <p:nvPr/>
          </p:nvSpPr>
          <p:spPr bwMode="auto">
            <a:xfrm>
              <a:off x="2054225" y="2066925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論理データ設計</a:t>
              </a:r>
            </a:p>
          </p:txBody>
        </p:sp>
        <p:sp>
          <p:nvSpPr>
            <p:cNvPr id="35913" name="Rectangle 73"/>
            <p:cNvSpPr>
              <a:spLocks noChangeArrowheads="1"/>
            </p:cNvSpPr>
            <p:nvPr/>
          </p:nvSpPr>
          <p:spPr bwMode="auto">
            <a:xfrm>
              <a:off x="2052638" y="1309688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サブシステムの定義と展開</a:t>
              </a:r>
            </a:p>
          </p:txBody>
        </p:sp>
        <p:sp>
          <p:nvSpPr>
            <p:cNvPr id="35914" name="Rectangle 74"/>
            <p:cNvSpPr>
              <a:spLocks noChangeArrowheads="1"/>
            </p:cNvSpPr>
            <p:nvPr/>
          </p:nvSpPr>
          <p:spPr bwMode="auto">
            <a:xfrm>
              <a:off x="2052638" y="1058863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要求定義の確認</a:t>
              </a:r>
            </a:p>
          </p:txBody>
        </p:sp>
        <p:sp>
          <p:nvSpPr>
            <p:cNvPr id="35915" name="Line 75"/>
            <p:cNvSpPr>
              <a:spLocks noChangeShapeType="1"/>
            </p:cNvSpPr>
            <p:nvPr/>
          </p:nvSpPr>
          <p:spPr bwMode="auto">
            <a:xfrm rot="-5400000" flipH="1" flipV="1">
              <a:off x="1261269" y="1799431"/>
              <a:ext cx="1295400" cy="1588"/>
            </a:xfrm>
            <a:prstGeom prst="line">
              <a:avLst/>
            </a:prstGeom>
            <a:noFill/>
            <a:ln w="28575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5916" name="Rectangle 76"/>
            <p:cNvSpPr>
              <a:spLocks noChangeArrowheads="1"/>
            </p:cNvSpPr>
            <p:nvPr/>
          </p:nvSpPr>
          <p:spPr bwMode="auto">
            <a:xfrm>
              <a:off x="2052638" y="2736850"/>
              <a:ext cx="576262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2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外部設計</a:t>
              </a:r>
            </a:p>
          </p:txBody>
        </p:sp>
        <p:sp>
          <p:nvSpPr>
            <p:cNvPr id="35917" name="Rectangle 77"/>
            <p:cNvSpPr>
              <a:spLocks noChangeArrowheads="1"/>
            </p:cNvSpPr>
            <p:nvPr/>
          </p:nvSpPr>
          <p:spPr bwMode="auto">
            <a:xfrm>
              <a:off x="2052638" y="2319338"/>
              <a:ext cx="1295400" cy="215900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rgbClr val="4D4D4D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外部設計書の作成</a:t>
              </a:r>
            </a:p>
          </p:txBody>
        </p:sp>
        <p:sp>
          <p:nvSpPr>
            <p:cNvPr id="35918" name="Rectangle 78"/>
            <p:cNvSpPr>
              <a:spLocks noChangeArrowheads="1"/>
            </p:cNvSpPr>
            <p:nvPr/>
          </p:nvSpPr>
          <p:spPr bwMode="auto">
            <a:xfrm>
              <a:off x="539750" y="2087563"/>
              <a:ext cx="576263" cy="28733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800">
                  <a:solidFill>
                    <a:srgbClr val="777777"/>
                  </a:solidFill>
                  <a:ea typeface="HGPｺﾞｼｯｸE" panose="020B0900000000000000" pitchFamily="50" charset="-128"/>
                </a:rPr>
                <a:t>要求定義の</a:t>
              </a:r>
            </a:p>
            <a:p>
              <a:pPr algn="ctr"/>
              <a:r>
                <a:rPr lang="ja-JP" altLang="en-US" sz="800">
                  <a:solidFill>
                    <a:srgbClr val="777777"/>
                  </a:solidFill>
                  <a:ea typeface="HGPｺﾞｼｯｸE" panose="020B0900000000000000" pitchFamily="50" charset="-128"/>
                </a:rPr>
                <a:t>とりまとめ</a:t>
              </a: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altLang="ja-JP" dirty="0" smtClean="0">
                <a:solidFill>
                  <a:schemeClr val="bg1"/>
                </a:solidFill>
              </a:rPr>
              <a:t>07</a:t>
            </a:r>
            <a:r>
              <a:rPr lang="en-US" altLang="ja-JP" dirty="0" smtClean="0"/>
              <a:t>   </a:t>
            </a:r>
            <a:r>
              <a:rPr lang="ja-JP" altLang="en-US" dirty="0" smtClean="0"/>
              <a:t>ヒューマン インタフェース</a:t>
            </a:r>
            <a:endParaRPr lang="ja-JP" altLang="en-US" dirty="0"/>
          </a:p>
        </p:txBody>
      </p:sp>
      <p:grpSp>
        <p:nvGrpSpPr>
          <p:cNvPr id="2" name="グループ化 1"/>
          <p:cNvGrpSpPr/>
          <p:nvPr/>
        </p:nvGrpSpPr>
        <p:grpSpPr>
          <a:xfrm>
            <a:off x="827088" y="936625"/>
            <a:ext cx="3024187" cy="1727200"/>
            <a:chOff x="827088" y="936625"/>
            <a:chExt cx="3024187" cy="1727200"/>
          </a:xfrm>
        </p:grpSpPr>
        <p:sp>
          <p:nvSpPr>
            <p:cNvPr id="43037" name="Oval 29"/>
            <p:cNvSpPr>
              <a:spLocks noChangeArrowheads="1"/>
            </p:cNvSpPr>
            <p:nvPr/>
          </p:nvSpPr>
          <p:spPr bwMode="auto">
            <a:xfrm>
              <a:off x="1476375" y="936625"/>
              <a:ext cx="1727200" cy="1727200"/>
            </a:xfrm>
            <a:prstGeom prst="ellipse">
              <a:avLst/>
            </a:prstGeom>
            <a:solidFill>
              <a:schemeClr val="bg1"/>
            </a:solidFill>
            <a:ln w="38100" cap="rnd">
              <a:solidFill>
                <a:srgbClr val="4D4D4D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endParaRPr lang="ja-JP" altLang="ja-JP" sz="1200">
                <a:solidFill>
                  <a:srgbClr val="4D4D4D"/>
                </a:solidFill>
                <a:latin typeface="Arial Black" panose="020B0A04020102020204" pitchFamily="34" charset="0"/>
                <a:ea typeface="HGPｺﾞｼｯｸE" panose="020B0900000000000000" pitchFamily="50" charset="-128"/>
              </a:endParaRPr>
            </a:p>
          </p:txBody>
        </p:sp>
        <p:sp>
          <p:nvSpPr>
            <p:cNvPr id="43038" name="AutoShape 30"/>
            <p:cNvSpPr>
              <a:spLocks noChangeArrowheads="1"/>
            </p:cNvSpPr>
            <p:nvPr/>
          </p:nvSpPr>
          <p:spPr bwMode="auto">
            <a:xfrm>
              <a:off x="827088" y="1368425"/>
              <a:ext cx="863600" cy="863600"/>
            </a:xfrm>
            <a:prstGeom prst="roundRect">
              <a:avLst>
                <a:gd name="adj" fmla="val 11579"/>
              </a:avLst>
            </a:prstGeom>
            <a:solidFill>
              <a:schemeClr val="bg1"/>
            </a:solidFill>
            <a:ln w="38100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777777"/>
                  </a:solidFill>
                  <a:ea typeface="HGPｺﾞｼｯｸE" panose="020B0900000000000000" pitchFamily="50" charset="-128"/>
                </a:rPr>
                <a:t>利用者</a:t>
              </a:r>
            </a:p>
          </p:txBody>
        </p:sp>
        <p:sp>
          <p:nvSpPr>
            <p:cNvPr id="43040" name="Rectangle 32"/>
            <p:cNvSpPr>
              <a:spLocks noChangeArrowheads="1"/>
            </p:cNvSpPr>
            <p:nvPr/>
          </p:nvSpPr>
          <p:spPr bwMode="auto">
            <a:xfrm>
              <a:off x="1908175" y="1152525"/>
              <a:ext cx="863600" cy="2159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200">
                  <a:solidFill>
                    <a:srgbClr val="4D4D4D"/>
                  </a:solidFill>
                  <a:ea typeface="HGPｺﾞｼｯｸE" panose="020B0900000000000000" pitchFamily="50" charset="-128"/>
                </a:rPr>
                <a:t>インタフェース</a:t>
              </a:r>
            </a:p>
          </p:txBody>
        </p:sp>
        <p:sp>
          <p:nvSpPr>
            <p:cNvPr id="43041" name="Line 33"/>
            <p:cNvSpPr>
              <a:spLocks noChangeShapeType="1"/>
            </p:cNvSpPr>
            <p:nvPr/>
          </p:nvSpPr>
          <p:spPr bwMode="auto">
            <a:xfrm rot="-5400000">
              <a:off x="2339665" y="1114425"/>
              <a:ext cx="0" cy="1079500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3042" name="Line 34"/>
            <p:cNvSpPr>
              <a:spLocks noChangeShapeType="1"/>
            </p:cNvSpPr>
            <p:nvPr/>
          </p:nvSpPr>
          <p:spPr bwMode="auto">
            <a:xfrm rot="5400000" flipH="1">
              <a:off x="2327727" y="1404938"/>
              <a:ext cx="0" cy="1079500"/>
            </a:xfrm>
            <a:prstGeom prst="line">
              <a:avLst/>
            </a:prstGeom>
            <a:noFill/>
            <a:ln w="38100">
              <a:solidFill>
                <a:srgbClr val="969696"/>
              </a:solidFill>
              <a:round/>
              <a:headEnd type="none" w="lg" len="med"/>
              <a:tailEnd type="arrow" w="lg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43043" name="Rectangle 35"/>
            <p:cNvSpPr>
              <a:spLocks noChangeArrowheads="1"/>
            </p:cNvSpPr>
            <p:nvPr/>
          </p:nvSpPr>
          <p:spPr bwMode="auto">
            <a:xfrm>
              <a:off x="2195513" y="1584325"/>
              <a:ext cx="287337" cy="144463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入力</a:t>
              </a:r>
            </a:p>
          </p:txBody>
        </p:sp>
        <p:sp>
          <p:nvSpPr>
            <p:cNvPr id="43044" name="Rectangle 36"/>
            <p:cNvSpPr>
              <a:spLocks noChangeArrowheads="1"/>
            </p:cNvSpPr>
            <p:nvPr/>
          </p:nvSpPr>
          <p:spPr bwMode="auto">
            <a:xfrm>
              <a:off x="2195513" y="1871663"/>
              <a:ext cx="287337" cy="14446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>
                  <a:solidFill>
                    <a:srgbClr val="4D4D4D"/>
                  </a:solidFill>
                  <a:ea typeface="HGPｺﾞｼｯｸE" panose="020B0900000000000000" pitchFamily="50" charset="-128"/>
                </a:rPr>
                <a:t>出力</a:t>
              </a:r>
            </a:p>
          </p:txBody>
        </p:sp>
        <p:sp>
          <p:nvSpPr>
            <p:cNvPr id="43045" name="Rectangle 37"/>
            <p:cNvSpPr>
              <a:spLocks noChangeArrowheads="1"/>
            </p:cNvSpPr>
            <p:nvPr/>
          </p:nvSpPr>
          <p:spPr bwMode="auto">
            <a:xfrm>
              <a:off x="1979613" y="2052638"/>
              <a:ext cx="792162" cy="50323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bg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777777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>
                <a:lnSpc>
                  <a:spcPct val="120000"/>
                </a:lnSpc>
                <a:buFont typeface="Wingdings" panose="05000000000000000000" pitchFamily="2" charset="2"/>
                <a:buChar char="n"/>
              </a:pPr>
              <a:r>
                <a:rPr lang="ja-JP" altLang="en-US" sz="800">
                  <a:solidFill>
                    <a:srgbClr val="4D4D4D"/>
                  </a:solidFill>
                  <a:latin typeface="HGPｺﾞｼｯｸE" panose="020B0900000000000000" pitchFamily="50" charset="-128"/>
                  <a:ea typeface="HGPｺﾞｼｯｸE" panose="020B0900000000000000" pitchFamily="50" charset="-128"/>
                </a:rPr>
                <a:t>入出力装置</a:t>
              </a:r>
            </a:p>
            <a:p>
              <a:pPr>
                <a:lnSpc>
                  <a:spcPct val="120000"/>
                </a:lnSpc>
                <a:buFont typeface="Wingdings" panose="05000000000000000000" pitchFamily="2" charset="2"/>
                <a:buChar char="n"/>
              </a:pPr>
              <a:r>
                <a:rPr lang="ja-JP" altLang="en-US" sz="800">
                  <a:solidFill>
                    <a:srgbClr val="4D4D4D"/>
                  </a:solidFill>
                  <a:latin typeface="HGPｺﾞｼｯｸE" panose="020B0900000000000000" pitchFamily="50" charset="-128"/>
                  <a:ea typeface="HGPｺﾞｼｯｸE" panose="020B0900000000000000" pitchFamily="50" charset="-128"/>
                </a:rPr>
                <a:t>入出力画面</a:t>
              </a:r>
            </a:p>
            <a:p>
              <a:pPr>
                <a:lnSpc>
                  <a:spcPct val="120000"/>
                </a:lnSpc>
                <a:buFont typeface="Wingdings" panose="05000000000000000000" pitchFamily="2" charset="2"/>
                <a:buChar char="n"/>
              </a:pPr>
              <a:r>
                <a:rPr lang="ja-JP" altLang="en-US" sz="800">
                  <a:solidFill>
                    <a:srgbClr val="4D4D4D"/>
                  </a:solidFill>
                  <a:latin typeface="HGPｺﾞｼｯｸE" panose="020B0900000000000000" pitchFamily="50" charset="-128"/>
                  <a:ea typeface="HGPｺﾞｼｯｸE" panose="020B0900000000000000" pitchFamily="50" charset="-128"/>
                </a:rPr>
                <a:t>操作手順 など</a:t>
              </a:r>
            </a:p>
          </p:txBody>
        </p:sp>
        <p:sp>
          <p:nvSpPr>
            <p:cNvPr id="43046" name="AutoShape 38"/>
            <p:cNvSpPr>
              <a:spLocks noChangeArrowheads="1"/>
            </p:cNvSpPr>
            <p:nvPr/>
          </p:nvSpPr>
          <p:spPr bwMode="auto">
            <a:xfrm>
              <a:off x="2987675" y="1368425"/>
              <a:ext cx="863600" cy="863600"/>
            </a:xfrm>
            <a:prstGeom prst="roundRect">
              <a:avLst>
                <a:gd name="adj" fmla="val 11579"/>
              </a:avLst>
            </a:prstGeom>
            <a:solidFill>
              <a:schemeClr val="bg1"/>
            </a:solidFill>
            <a:ln w="38100">
              <a:solidFill>
                <a:srgbClr val="777777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/>
            <a:lstStyle>
              <a:lvl1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473075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473075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ctr"/>
              <a:r>
                <a:rPr lang="ja-JP" altLang="en-US" sz="1000">
                  <a:solidFill>
                    <a:srgbClr val="777777"/>
                  </a:solidFill>
                  <a:ea typeface="HGPｺﾞｼｯｸE" panose="020B0900000000000000" pitchFamily="50" charset="-128"/>
                </a:rPr>
                <a:t>システム</a:t>
              </a: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 Black"/>
        <a:ea typeface="HGPｺﾞｼｯｸE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15875" cap="flat" cmpd="sng" algn="ctr">
          <a:solidFill>
            <a:srgbClr val="0000FF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36000" tIns="36000" rIns="36000" bIns="36000" numCol="1" anchor="ctr" anchorCtr="1" compatLnSpc="1">
        <a:prstTxWarp prst="textNoShape">
          <a:avLst/>
        </a:prstTxWarp>
      </a:bodyPr>
      <a:lstStyle>
        <a:defPPr marL="0" marR="0" indent="0" algn="l" defTabSz="47307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HGPｺﾞｼｯｸE" panose="020B0900000000000000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15875" cap="flat" cmpd="sng" algn="ctr">
          <a:solidFill>
            <a:srgbClr val="0000FF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36000" tIns="36000" rIns="36000" bIns="36000" numCol="1" anchor="ctr" anchorCtr="1" compatLnSpc="1">
        <a:prstTxWarp prst="textNoShape">
          <a:avLst/>
        </a:prstTxWarp>
      </a:bodyPr>
      <a:lstStyle>
        <a:defPPr marL="0" marR="0" indent="0" algn="l" defTabSz="47307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HGPｺﾞｼｯｸE" panose="020B0900000000000000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5739</TotalTime>
  <Words>370</Words>
  <Application>Microsoft Office PowerPoint</Application>
  <PresentationFormat>ユーザー設定</PresentationFormat>
  <Paragraphs>134</Paragraphs>
  <Slides>13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13</vt:i4>
      </vt:variant>
    </vt:vector>
  </HeadingPairs>
  <TitlesOfParts>
    <vt:vector size="21" baseType="lpstr">
      <vt:lpstr>HGPｺﾞｼｯｸE</vt:lpstr>
      <vt:lpstr>ＭＳ Ｐゴシック</vt:lpstr>
      <vt:lpstr>ＭＳ 明朝</vt:lpstr>
      <vt:lpstr>Arial</vt:lpstr>
      <vt:lpstr>Arial Black</vt:lpstr>
      <vt:lpstr>Tahoma</vt:lpstr>
      <vt:lpstr>Wingdings</vt:lpstr>
      <vt:lpstr>標準デザイン</vt:lpstr>
      <vt:lpstr>コンピュータと情報システム [第2版] 09章　システムの設計と開発</vt:lpstr>
      <vt:lpstr>01   システムのライフサイクル</vt:lpstr>
      <vt:lpstr>02   システム開発モデル</vt:lpstr>
      <vt:lpstr>03   システム開発手法と開発環境</vt:lpstr>
      <vt:lpstr>03   （オブジェクト指向の考え方）　※本文中で使用</vt:lpstr>
      <vt:lpstr>04   開発工数とコスト</vt:lpstr>
      <vt:lpstr>05   構造化手法</vt:lpstr>
      <vt:lpstr>06   外部設計</vt:lpstr>
      <vt:lpstr>07   ヒューマン インタフェース</vt:lpstr>
      <vt:lpstr>08   内部設計</vt:lpstr>
      <vt:lpstr>09   プログラム設計</vt:lpstr>
      <vt:lpstr>10   プログラミング</vt:lpstr>
      <vt:lpstr>11   テストと検収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2006-08-22T06:54:28Z</dcterms:created>
  <dcterms:modified xsi:type="dcterms:W3CDTF">2015-09-09T10:52:30Z</dcterms:modified>
</cp:coreProperties>
</file>

<file path=docProps/thumbnail.jpeg>
</file>