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72" r:id="rId3"/>
    <p:sldId id="283" r:id="rId4"/>
    <p:sldId id="259" r:id="rId5"/>
    <p:sldId id="275" r:id="rId6"/>
    <p:sldId id="285" r:id="rId7"/>
    <p:sldId id="280" r:id="rId8"/>
    <p:sldId id="279" r:id="rId9"/>
    <p:sldId id="261" r:id="rId10"/>
    <p:sldId id="273" r:id="rId11"/>
  </p:sldIdLst>
  <p:sldSz cx="4679950" cy="36004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4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DDDDDD"/>
    <a:srgbClr val="C0C0C0"/>
    <a:srgbClr val="777777"/>
    <a:srgbClr val="4D4D4D"/>
    <a:srgbClr val="FF3300"/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719" autoAdjust="0"/>
  </p:normalViewPr>
  <p:slideViewPr>
    <p:cSldViewPr>
      <p:cViewPr varScale="1">
        <p:scale>
          <a:sx n="184" d="100"/>
          <a:sy n="184" d="100"/>
        </p:scale>
        <p:origin x="330" y="144"/>
      </p:cViewPr>
      <p:guideLst>
        <p:guide orient="horz" pos="1134"/>
        <p:guide pos="14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fld id="{47B3638E-B5CF-40AA-B3C5-32EAA64BBEE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59204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38" y="1119188"/>
            <a:ext cx="3978275" cy="771525"/>
          </a:xfrm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7311" tIns="23656" rIns="47311" bIns="23656" anchorCtr="1"/>
          <a:lstStyle>
            <a:lvl1pPr algn="ctr">
              <a:lnSpc>
                <a:spcPct val="125000"/>
              </a:lnSpc>
              <a:defRPr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2039938"/>
            <a:ext cx="3276600" cy="920750"/>
          </a:xfrm>
        </p:spPr>
        <p:txBody>
          <a:bodyPr anchor="ctr" anchorCtr="1"/>
          <a:lstStyle>
            <a:lvl1pPr marL="0" indent="0" algn="ctr" defTabSz="914400">
              <a:lnSpc>
                <a:spcPct val="125000"/>
              </a:lnSpc>
              <a:spcBef>
                <a:spcPct val="0"/>
              </a:spcBef>
              <a:buFont typeface="Wingdings" panose="05000000000000000000" pitchFamily="2" charset="2"/>
              <a:buNone/>
              <a:defRPr sz="1200">
                <a:solidFill>
                  <a:schemeClr val="tx2"/>
                </a:solidFill>
                <a:latin typeface="Arial Black" panose="020B0A04020102020204" pitchFamily="34" charset="0"/>
                <a:ea typeface="HGPｺﾞｼｯｸE" panose="020B0900000000000000" pitchFamily="50" charset="-128"/>
              </a:defRPr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4111" name="Rectangle 15"/>
          <p:cNvSpPr>
            <a:spLocks noChangeAspect="1" noChangeArrowheads="1"/>
          </p:cNvSpPr>
          <p:nvPr userDrawn="1"/>
        </p:nvSpPr>
        <p:spPr bwMode="auto">
          <a:xfrm>
            <a:off x="107950" y="1079500"/>
            <a:ext cx="2840038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2" name="Rectangle 16"/>
          <p:cNvSpPr>
            <a:spLocks noChangeAspect="1" noChangeArrowheads="1"/>
          </p:cNvSpPr>
          <p:nvPr userDrawn="1"/>
        </p:nvSpPr>
        <p:spPr bwMode="auto">
          <a:xfrm rot="5400000">
            <a:off x="-383381" y="1715294"/>
            <a:ext cx="1450975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3" name="Oval 17"/>
          <p:cNvSpPr>
            <a:spLocks noChangeAspect="1" noChangeArrowheads="1"/>
          </p:cNvSpPr>
          <p:nvPr userDrawn="1"/>
        </p:nvSpPr>
        <p:spPr bwMode="auto">
          <a:xfrm>
            <a:off x="252413" y="1368425"/>
            <a:ext cx="287337" cy="2873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41961"/>
                  <a:invGamma/>
                  <a:alpha val="69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4" name="Rectangle 18"/>
          <p:cNvSpPr>
            <a:spLocks noChangeAspect="1" noChangeArrowheads="1"/>
          </p:cNvSpPr>
          <p:nvPr userDrawn="1"/>
        </p:nvSpPr>
        <p:spPr bwMode="auto">
          <a:xfrm rot="10800000">
            <a:off x="1547813" y="1871663"/>
            <a:ext cx="2900362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5" name="Rectangle 19"/>
          <p:cNvSpPr>
            <a:spLocks noChangeAspect="1" noChangeArrowheads="1"/>
          </p:cNvSpPr>
          <p:nvPr userDrawn="1"/>
        </p:nvSpPr>
        <p:spPr bwMode="auto">
          <a:xfrm rot="16200000">
            <a:off x="3884612" y="1514476"/>
            <a:ext cx="906463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6" name="Rectangle 20"/>
          <p:cNvSpPr>
            <a:spLocks noChangeAspect="1" noChangeArrowheads="1"/>
          </p:cNvSpPr>
          <p:nvPr userDrawn="1"/>
        </p:nvSpPr>
        <p:spPr bwMode="auto">
          <a:xfrm>
            <a:off x="684213" y="2952750"/>
            <a:ext cx="3627437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B0393-628E-46C1-B942-44FD46AA6C0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26153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13138" y="252413"/>
            <a:ext cx="1092200" cy="296386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3363" y="252413"/>
            <a:ext cx="3127375" cy="29638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337AC2-A47E-4BFB-A41F-5EA8F5D825D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5785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77031E-1E38-4387-9276-17701D8216F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19687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088" y="896938"/>
            <a:ext cx="4037012" cy="1498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9088" y="2409825"/>
            <a:ext cx="4037012" cy="7874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7026BC-579F-4293-B137-47236C48CB9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7663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33363" y="839788"/>
            <a:ext cx="2030412" cy="2376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16175" y="839788"/>
            <a:ext cx="2030413" cy="2376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BBC3B9-7C2B-4C41-B18D-AA762E065A3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97498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192088"/>
            <a:ext cx="4037012" cy="6953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2263" y="882650"/>
            <a:ext cx="1979612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263" y="1314450"/>
            <a:ext cx="1979612" cy="19351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68550" y="882650"/>
            <a:ext cx="1990725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68550" y="1314450"/>
            <a:ext cx="1990725" cy="19351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C1D7D-2107-4693-AB1F-7F9C7600826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3570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31029D-1F92-4973-B988-8E136525B8D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59342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44662-3179-4A92-A74E-9FD9C4FF827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0143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BF173-7367-4543-990F-04FE61B9520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90711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A4DEB-75D6-4AC8-BF30-8F6526D922A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8348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839788"/>
            <a:ext cx="4213225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3363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defTabSz="473075">
              <a:defRPr sz="700"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8613" y="3278188"/>
            <a:ext cx="1482725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ctr" defTabSz="473075">
              <a:defRPr sz="700"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4388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r" defTabSz="473075">
              <a:defRPr sz="700">
                <a:ea typeface="+mn-ea"/>
              </a:defRPr>
            </a:lvl1pPr>
          </a:lstStyle>
          <a:p>
            <a:fld id="{BE5AA04C-B7C8-448D-B39C-FB1958EEBFEC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1070" name="Group 46"/>
          <p:cNvGrpSpPr>
            <a:grpSpLocks/>
          </p:cNvGrpSpPr>
          <p:nvPr userDrawn="1"/>
        </p:nvGrpSpPr>
        <p:grpSpPr bwMode="auto">
          <a:xfrm>
            <a:off x="144463" y="217488"/>
            <a:ext cx="4416425" cy="3022600"/>
            <a:chOff x="91" y="137"/>
            <a:chExt cx="2782" cy="1904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 flipH="1">
              <a:off x="547" y="356"/>
              <a:ext cx="2326" cy="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  <p:sp>
          <p:nvSpPr>
            <p:cNvPr id="1033" name="Oval 9"/>
            <p:cNvSpPr>
              <a:spLocks noChangeArrowheads="1"/>
            </p:cNvSpPr>
            <p:nvPr userDrawn="1"/>
          </p:nvSpPr>
          <p:spPr bwMode="auto">
            <a:xfrm>
              <a:off x="91" y="137"/>
              <a:ext cx="227" cy="22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600" tIns="10800" rIns="3600" bIns="3600" anchor="ctr"/>
            <a:lstStyle/>
            <a:p>
              <a:pPr algn="ctr"/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204" y="137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4392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3600" rIns="3600" bIns="3600"/>
            <a:lstStyle/>
            <a:p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 userDrawn="1"/>
          </p:nvSpPr>
          <p:spPr bwMode="auto">
            <a:xfrm>
              <a:off x="159" y="182"/>
              <a:ext cx="11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14400" rIns="3600" bIns="3600"/>
            <a:lstStyle/>
            <a:p>
              <a:pPr algn="just"/>
              <a:r>
                <a:rPr lang="en-US" altLang="ja-JP" sz="1000">
                  <a:solidFill>
                    <a:srgbClr val="FFFFFF"/>
                  </a:solidFill>
                  <a:latin typeface="Arial Black" panose="020B0A04020102020204" pitchFamily="34" charset="0"/>
                  <a:ea typeface="ＭＳ 明朝" panose="02020609040205080304" pitchFamily="17" charset="-128"/>
                </a:rPr>
                <a:t>08</a:t>
              </a:r>
              <a:endParaRPr lang="en-US" altLang="ja-JP" sz="1800">
                <a:ea typeface="ＭＳ Ｐゴシック" panose="020B0600070205080204" pitchFamily="50" charset="-128"/>
              </a:endParaRPr>
            </a:p>
          </p:txBody>
        </p:sp>
        <p:grpSp>
          <p:nvGrpSpPr>
            <p:cNvPr id="1036" name="Group 12"/>
            <p:cNvGrpSpPr>
              <a:grpSpLocks/>
            </p:cNvGrpSpPr>
            <p:nvPr userDrawn="1"/>
          </p:nvGrpSpPr>
          <p:grpSpPr bwMode="auto">
            <a:xfrm>
              <a:off x="114" y="2018"/>
              <a:ext cx="2758" cy="23"/>
              <a:chOff x="2423" y="7925"/>
              <a:chExt cx="6897" cy="58"/>
            </a:xfrm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4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6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31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33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5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79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401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424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447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470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4931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5159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538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561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584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607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629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652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675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698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21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43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66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89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81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83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85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88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90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92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</p:grp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 flipH="1">
              <a:off x="547" y="137"/>
              <a:ext cx="2326" cy="22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252413"/>
            <a:ext cx="4138613" cy="287337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000" tIns="0" rIns="3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01   </a:t>
            </a:r>
            <a:r>
              <a:rPr lang="ja-JP" altLang="en-US" smtClean="0"/>
              <a:t>マスタ タイトルの書式設定</a:t>
            </a:r>
          </a:p>
        </p:txBody>
      </p:sp>
      <p:sp>
        <p:nvSpPr>
          <p:cNvPr id="45" name="Text Box 49"/>
          <p:cNvSpPr txBox="1">
            <a:spLocks noChangeArrowheads="1"/>
          </p:cNvSpPr>
          <p:nvPr userDrawn="1"/>
        </p:nvSpPr>
        <p:spPr bwMode="auto">
          <a:xfrm>
            <a:off x="900135" y="3420695"/>
            <a:ext cx="28800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Copyright, </a:t>
            </a:r>
            <a:r>
              <a:rPr lang="en-US" altLang="ja-JP" sz="7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2007-2015 </a:t>
            </a: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© N.Kusanagi  Osaka University of Economics</a:t>
            </a:r>
            <a:endParaRPr lang="en-US" altLang="ja-JP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just" rtl="0" fontAlgn="base">
        <a:spcBef>
          <a:spcPct val="0"/>
        </a:spcBef>
        <a:spcAft>
          <a:spcPct val="0"/>
        </a:spcAft>
        <a:defRPr kumimoji="1" sz="1600" kern="1200">
          <a:solidFill>
            <a:srgbClr val="0000FF"/>
          </a:solidFill>
          <a:latin typeface="+mj-lt"/>
          <a:ea typeface="+mj-ea"/>
          <a:cs typeface="+mj-cs"/>
        </a:defRPr>
      </a:lvl1pPr>
      <a:lvl2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2pPr>
      <a:lvl3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3pPr>
      <a:lvl4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4pPr>
      <a:lvl5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9pPr>
    </p:titleStyle>
    <p:bodyStyle>
      <a:lvl1pPr marL="177800" indent="-177800" algn="l" defTabSz="473075" rtl="0" fontAlgn="base">
        <a:spcBef>
          <a:spcPct val="20000"/>
        </a:spcBef>
        <a:spcAft>
          <a:spcPct val="0"/>
        </a:spcAft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84175" indent="-147638" algn="l" defTabSz="473075" rtl="0" fontAlgn="base">
        <a:spcBef>
          <a:spcPct val="20000"/>
        </a:spcBef>
        <a:spcAft>
          <a:spcPct val="0"/>
        </a:spcAft>
        <a:buChar char="–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92138" indent="-119063" algn="l" defTabSz="473075" rtl="0" fontAlgn="base">
        <a:spcBef>
          <a:spcPct val="20000"/>
        </a:spcBef>
        <a:spcAft>
          <a:spcPct val="0"/>
        </a:spcAft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8675" indent="-119063" algn="l" defTabSz="473075" rtl="0" fontAlgn="base">
        <a:spcBef>
          <a:spcPct val="20000"/>
        </a:spcBef>
        <a:spcAft>
          <a:spcPct val="0"/>
        </a:spcAft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52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1200" dirty="0" smtClean="0"/>
              <a:t>コンピュータ</a:t>
            </a:r>
            <a:r>
              <a:rPr lang="ja-JP" altLang="en-US" sz="1200" dirty="0"/>
              <a:t>と情報</a:t>
            </a:r>
            <a:r>
              <a:rPr lang="ja-JP" altLang="en-US" sz="1200" dirty="0" smtClean="0"/>
              <a:t>システム </a:t>
            </a:r>
            <a:r>
              <a:rPr lang="en-US" altLang="ja-JP" sz="1200" dirty="0" smtClean="0"/>
              <a:t>[</a:t>
            </a:r>
            <a:r>
              <a:rPr lang="ja-JP" altLang="en-US" sz="1200" dirty="0" smtClean="0"/>
              <a:t>第</a:t>
            </a:r>
            <a:r>
              <a:rPr lang="en-US" altLang="ja-JP" sz="1200" dirty="0" smtClean="0"/>
              <a:t>2</a:t>
            </a:r>
            <a:r>
              <a:rPr lang="ja-JP" altLang="en-US" sz="1200" dirty="0" smtClean="0"/>
              <a:t>版</a:t>
            </a:r>
            <a:r>
              <a:rPr lang="en-US" altLang="ja-JP" sz="1200" dirty="0" smtClean="0"/>
              <a:t>]</a:t>
            </a:r>
            <a:r>
              <a:rPr lang="ja-JP" altLang="en-US" sz="1200" dirty="0"/>
              <a:t/>
            </a:r>
            <a:br>
              <a:rPr lang="ja-JP" altLang="en-US" sz="1200" dirty="0"/>
            </a:br>
            <a:r>
              <a:rPr lang="en-US" altLang="ja-JP" sz="2000" dirty="0"/>
              <a:t>08</a:t>
            </a:r>
            <a:r>
              <a:rPr lang="ja-JP" altLang="en-US" dirty="0"/>
              <a:t>章　</a:t>
            </a:r>
            <a:r>
              <a:rPr lang="ja-JP" altLang="en-US" dirty="0" smtClean="0"/>
              <a:t>データベース システム</a:t>
            </a:r>
            <a:endParaRPr lang="ja-JP" alt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z="1400">
                <a:solidFill>
                  <a:srgbClr val="4D4D4D"/>
                </a:solidFill>
              </a:rPr>
              <a:t>大阪経済大学</a:t>
            </a:r>
          </a:p>
          <a:p>
            <a:r>
              <a:rPr lang="en-US" altLang="ja-JP" sz="1000">
                <a:solidFill>
                  <a:srgbClr val="4D4D4D"/>
                </a:solidFill>
              </a:rPr>
              <a:t>N.Kusanagi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08</a:t>
            </a:r>
            <a:r>
              <a:rPr lang="en-US" altLang="ja-JP"/>
              <a:t>   </a:t>
            </a:r>
            <a:r>
              <a:rPr lang="ja-JP" altLang="en-US"/>
              <a:t>データベース言語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719795" y="685465"/>
            <a:ext cx="3527785" cy="2374900"/>
            <a:chOff x="719795" y="685465"/>
            <a:chExt cx="3527785" cy="2374900"/>
          </a:xfrm>
        </p:grpSpPr>
        <p:sp>
          <p:nvSpPr>
            <p:cNvPr id="33889" name="Oval 97"/>
            <p:cNvSpPr>
              <a:spLocks noChangeArrowheads="1"/>
            </p:cNvSpPr>
            <p:nvPr/>
          </p:nvSpPr>
          <p:spPr bwMode="auto">
            <a:xfrm>
              <a:off x="719795" y="1225215"/>
              <a:ext cx="1295400" cy="1295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SQL</a:t>
              </a:r>
            </a:p>
          </p:txBody>
        </p:sp>
        <p:sp>
          <p:nvSpPr>
            <p:cNvPr id="33883" name="Oval 91"/>
            <p:cNvSpPr>
              <a:spLocks noChangeArrowheads="1"/>
            </p:cNvSpPr>
            <p:nvPr/>
          </p:nvSpPr>
          <p:spPr bwMode="auto">
            <a:xfrm>
              <a:off x="1547242" y="937878"/>
              <a:ext cx="863600" cy="8636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DDL</a:t>
              </a:r>
            </a:p>
          </p:txBody>
        </p:sp>
        <p:sp>
          <p:nvSpPr>
            <p:cNvPr id="33884" name="Oval 92"/>
            <p:cNvSpPr>
              <a:spLocks noChangeArrowheads="1"/>
            </p:cNvSpPr>
            <p:nvPr/>
          </p:nvSpPr>
          <p:spPr bwMode="auto">
            <a:xfrm>
              <a:off x="1547242" y="1945940"/>
              <a:ext cx="863600" cy="8636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DML</a:t>
              </a:r>
            </a:p>
          </p:txBody>
        </p:sp>
        <p:sp>
          <p:nvSpPr>
            <p:cNvPr id="33891" name="Rectangle 99"/>
            <p:cNvSpPr>
              <a:spLocks noChangeArrowheads="1"/>
            </p:cNvSpPr>
            <p:nvPr/>
          </p:nvSpPr>
          <p:spPr bwMode="auto">
            <a:xfrm>
              <a:off x="1620267" y="685465"/>
              <a:ext cx="719138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データ定義言語</a:t>
              </a:r>
            </a:p>
          </p:txBody>
        </p:sp>
        <p:sp>
          <p:nvSpPr>
            <p:cNvPr id="33892" name="Rectangle 100"/>
            <p:cNvSpPr>
              <a:spLocks noChangeArrowheads="1"/>
            </p:cNvSpPr>
            <p:nvPr/>
          </p:nvSpPr>
          <p:spPr bwMode="auto">
            <a:xfrm>
              <a:off x="1620267" y="2844465"/>
              <a:ext cx="719138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データ操作言語</a:t>
              </a:r>
            </a:p>
          </p:txBody>
        </p:sp>
        <p:sp>
          <p:nvSpPr>
            <p:cNvPr id="33897" name="Rectangle 105"/>
            <p:cNvSpPr>
              <a:spLocks noChangeArrowheads="1"/>
            </p:cNvSpPr>
            <p:nvPr/>
          </p:nvSpPr>
          <p:spPr bwMode="auto">
            <a:xfrm>
              <a:off x="2231455" y="937878"/>
              <a:ext cx="1008062" cy="17938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CREATE SCHEMA</a:t>
              </a:r>
            </a:p>
          </p:txBody>
        </p:sp>
        <p:sp>
          <p:nvSpPr>
            <p:cNvPr id="33898" name="Rectangle 106"/>
            <p:cNvSpPr>
              <a:spLocks noChangeArrowheads="1"/>
            </p:cNvSpPr>
            <p:nvPr/>
          </p:nvSpPr>
          <p:spPr bwMode="auto">
            <a:xfrm>
              <a:off x="2231455" y="1153778"/>
              <a:ext cx="1008062" cy="17938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CREATE TABLE</a:t>
              </a:r>
            </a:p>
          </p:txBody>
        </p:sp>
        <p:sp>
          <p:nvSpPr>
            <p:cNvPr id="33899" name="Rectangle 107"/>
            <p:cNvSpPr>
              <a:spLocks noChangeArrowheads="1"/>
            </p:cNvSpPr>
            <p:nvPr/>
          </p:nvSpPr>
          <p:spPr bwMode="auto">
            <a:xfrm>
              <a:off x="2231455" y="1369678"/>
              <a:ext cx="1008062" cy="17938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CREATE VIEW</a:t>
              </a:r>
            </a:p>
          </p:txBody>
        </p:sp>
        <p:sp>
          <p:nvSpPr>
            <p:cNvPr id="33900" name="Rectangle 108"/>
            <p:cNvSpPr>
              <a:spLocks noChangeArrowheads="1"/>
            </p:cNvSpPr>
            <p:nvPr/>
          </p:nvSpPr>
          <p:spPr bwMode="auto">
            <a:xfrm>
              <a:off x="2231455" y="1585578"/>
              <a:ext cx="1008062" cy="17938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GRANT</a:t>
              </a:r>
            </a:p>
          </p:txBody>
        </p:sp>
        <p:sp>
          <p:nvSpPr>
            <p:cNvPr id="33901" name="Rectangle 109"/>
            <p:cNvSpPr>
              <a:spLocks noChangeArrowheads="1"/>
            </p:cNvSpPr>
            <p:nvPr/>
          </p:nvSpPr>
          <p:spPr bwMode="auto">
            <a:xfrm>
              <a:off x="2231455" y="1982453"/>
              <a:ext cx="1008062" cy="17938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SELECT</a:t>
              </a:r>
            </a:p>
          </p:txBody>
        </p:sp>
        <p:sp>
          <p:nvSpPr>
            <p:cNvPr id="33902" name="Rectangle 110"/>
            <p:cNvSpPr>
              <a:spLocks noChangeArrowheads="1"/>
            </p:cNvSpPr>
            <p:nvPr/>
          </p:nvSpPr>
          <p:spPr bwMode="auto">
            <a:xfrm>
              <a:off x="2231455" y="2198353"/>
              <a:ext cx="1008062" cy="17938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INSERT</a:t>
              </a:r>
            </a:p>
          </p:txBody>
        </p:sp>
        <p:sp>
          <p:nvSpPr>
            <p:cNvPr id="33903" name="Rectangle 111"/>
            <p:cNvSpPr>
              <a:spLocks noChangeArrowheads="1"/>
            </p:cNvSpPr>
            <p:nvPr/>
          </p:nvSpPr>
          <p:spPr bwMode="auto">
            <a:xfrm>
              <a:off x="2231455" y="2414253"/>
              <a:ext cx="1008062" cy="17938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UPDATE</a:t>
              </a:r>
            </a:p>
          </p:txBody>
        </p:sp>
        <p:sp>
          <p:nvSpPr>
            <p:cNvPr id="33904" name="Rectangle 112"/>
            <p:cNvSpPr>
              <a:spLocks noChangeArrowheads="1"/>
            </p:cNvSpPr>
            <p:nvPr/>
          </p:nvSpPr>
          <p:spPr bwMode="auto">
            <a:xfrm>
              <a:off x="2231455" y="2630153"/>
              <a:ext cx="1008062" cy="17938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DELETE</a:t>
              </a:r>
            </a:p>
          </p:txBody>
        </p:sp>
        <p:sp>
          <p:nvSpPr>
            <p:cNvPr id="33905" name="Rectangle 113"/>
            <p:cNvSpPr>
              <a:spLocks noChangeArrowheads="1"/>
            </p:cNvSpPr>
            <p:nvPr/>
          </p:nvSpPr>
          <p:spPr bwMode="auto">
            <a:xfrm>
              <a:off x="3239517" y="936290"/>
              <a:ext cx="1008063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スキーマの定義</a:t>
              </a:r>
            </a:p>
          </p:txBody>
        </p:sp>
        <p:sp>
          <p:nvSpPr>
            <p:cNvPr id="33906" name="Rectangle 114"/>
            <p:cNvSpPr>
              <a:spLocks noChangeArrowheads="1"/>
            </p:cNvSpPr>
            <p:nvPr/>
          </p:nvSpPr>
          <p:spPr bwMode="auto">
            <a:xfrm>
              <a:off x="3239517" y="1152190"/>
              <a:ext cx="1008063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テーブルの定義</a:t>
              </a:r>
            </a:p>
          </p:txBody>
        </p:sp>
        <p:sp>
          <p:nvSpPr>
            <p:cNvPr id="33907" name="Rectangle 115"/>
            <p:cNvSpPr>
              <a:spLocks noChangeArrowheads="1"/>
            </p:cNvSpPr>
            <p:nvPr/>
          </p:nvSpPr>
          <p:spPr bwMode="auto">
            <a:xfrm>
              <a:off x="3239517" y="1369678"/>
              <a:ext cx="1008063" cy="179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ビュー表の定義</a:t>
              </a:r>
            </a:p>
          </p:txBody>
        </p:sp>
        <p:sp>
          <p:nvSpPr>
            <p:cNvPr id="33908" name="Rectangle 116"/>
            <p:cNvSpPr>
              <a:spLocks noChangeArrowheads="1"/>
            </p:cNvSpPr>
            <p:nvPr/>
          </p:nvSpPr>
          <p:spPr bwMode="auto">
            <a:xfrm>
              <a:off x="3239517" y="1585578"/>
              <a:ext cx="1008063" cy="179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アクセス権の定義</a:t>
              </a:r>
            </a:p>
          </p:txBody>
        </p:sp>
        <p:sp>
          <p:nvSpPr>
            <p:cNvPr id="33909" name="Rectangle 117"/>
            <p:cNvSpPr>
              <a:spLocks noChangeArrowheads="1"/>
            </p:cNvSpPr>
            <p:nvPr/>
          </p:nvSpPr>
          <p:spPr bwMode="auto">
            <a:xfrm>
              <a:off x="3239517" y="1979278"/>
              <a:ext cx="1008063" cy="179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データの抽出</a:t>
              </a:r>
            </a:p>
          </p:txBody>
        </p:sp>
        <p:sp>
          <p:nvSpPr>
            <p:cNvPr id="33910" name="Rectangle 118"/>
            <p:cNvSpPr>
              <a:spLocks noChangeArrowheads="1"/>
            </p:cNvSpPr>
            <p:nvPr/>
          </p:nvSpPr>
          <p:spPr bwMode="auto">
            <a:xfrm>
              <a:off x="3239517" y="2195178"/>
              <a:ext cx="1008063" cy="179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レコードの追加</a:t>
              </a:r>
            </a:p>
          </p:txBody>
        </p:sp>
        <p:sp>
          <p:nvSpPr>
            <p:cNvPr id="33911" name="Rectangle 119"/>
            <p:cNvSpPr>
              <a:spLocks noChangeArrowheads="1"/>
            </p:cNvSpPr>
            <p:nvPr/>
          </p:nvSpPr>
          <p:spPr bwMode="auto">
            <a:xfrm>
              <a:off x="3239517" y="2412665"/>
              <a:ext cx="1008063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レコードの更新</a:t>
              </a:r>
            </a:p>
          </p:txBody>
        </p:sp>
        <p:sp>
          <p:nvSpPr>
            <p:cNvPr id="33912" name="Rectangle 120"/>
            <p:cNvSpPr>
              <a:spLocks noChangeArrowheads="1"/>
            </p:cNvSpPr>
            <p:nvPr/>
          </p:nvSpPr>
          <p:spPr bwMode="auto">
            <a:xfrm>
              <a:off x="3239517" y="2628565"/>
              <a:ext cx="1008063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レコードの削除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01</a:t>
            </a:r>
            <a:r>
              <a:rPr lang="en-US" altLang="ja-JP"/>
              <a:t>   </a:t>
            </a:r>
            <a:r>
              <a:rPr lang="ja-JP" altLang="en-US"/>
              <a:t>データベースとは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719138" y="1008063"/>
            <a:ext cx="3241675" cy="1981200"/>
            <a:chOff x="719138" y="1008063"/>
            <a:chExt cx="3241675" cy="1981200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719138" y="1008063"/>
              <a:ext cx="1368425" cy="1981200"/>
              <a:chOff x="719138" y="1008063"/>
              <a:chExt cx="1368425" cy="1981200"/>
            </a:xfrm>
          </p:grpSpPr>
          <p:sp>
            <p:nvSpPr>
              <p:cNvPr id="32100" name="AutoShape 356"/>
              <p:cNvSpPr>
                <a:spLocks noChangeArrowheads="1"/>
              </p:cNvSpPr>
              <p:nvPr/>
            </p:nvSpPr>
            <p:spPr bwMode="auto">
              <a:xfrm>
                <a:off x="719138" y="2052638"/>
                <a:ext cx="647700" cy="541337"/>
              </a:xfrm>
              <a:prstGeom prst="can">
                <a:avLst>
                  <a:gd name="adj" fmla="val 25000"/>
                </a:avLst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ファイル</a:t>
                </a:r>
                <a:br>
                  <a:rPr lang="ja-JP" altLang="en-US">
                    <a:latin typeface="Arial Black" panose="020B0A04020102020204" pitchFamily="34" charset="0"/>
                    <a:ea typeface="HGPｺﾞｼｯｸE" panose="020B0900000000000000" pitchFamily="50" charset="-128"/>
                  </a:rPr>
                </a:br>
                <a:r>
                  <a:rPr lang="en-US" altLang="ja-JP"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A</a:t>
                </a:r>
              </a:p>
            </p:txBody>
          </p:sp>
          <p:sp>
            <p:nvSpPr>
              <p:cNvPr id="32102" name="AutoShape 358"/>
              <p:cNvSpPr>
                <a:spLocks noChangeArrowheads="1"/>
              </p:cNvSpPr>
              <p:nvPr/>
            </p:nvSpPr>
            <p:spPr bwMode="auto">
              <a:xfrm>
                <a:off x="1438275" y="2052638"/>
                <a:ext cx="647700" cy="541337"/>
              </a:xfrm>
              <a:prstGeom prst="can">
                <a:avLst>
                  <a:gd name="adj" fmla="val 25000"/>
                </a:avLst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ファイル</a:t>
                </a:r>
                <a:br>
                  <a:rPr lang="ja-JP" altLang="en-US">
                    <a:latin typeface="Arial Black" panose="020B0A04020102020204" pitchFamily="34" charset="0"/>
                    <a:ea typeface="HGPｺﾞｼｯｸE" panose="020B0900000000000000" pitchFamily="50" charset="-128"/>
                  </a:rPr>
                </a:br>
                <a:r>
                  <a:rPr lang="en-US" altLang="ja-JP"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B</a:t>
                </a:r>
              </a:p>
            </p:txBody>
          </p:sp>
          <p:sp>
            <p:nvSpPr>
              <p:cNvPr id="32104" name="Rectangle 360"/>
              <p:cNvSpPr>
                <a:spLocks noChangeArrowheads="1"/>
              </p:cNvSpPr>
              <p:nvPr/>
            </p:nvSpPr>
            <p:spPr bwMode="auto">
              <a:xfrm>
                <a:off x="719138" y="1008063"/>
                <a:ext cx="647700" cy="36036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777777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プログラム</a:t>
                </a:r>
                <a:br>
                  <a:rPr lang="ja-JP" altLang="en-US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</a:br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A</a:t>
                </a:r>
              </a:p>
            </p:txBody>
          </p:sp>
          <p:sp>
            <p:nvSpPr>
              <p:cNvPr id="32105" name="Rectangle 361"/>
              <p:cNvSpPr>
                <a:spLocks noChangeArrowheads="1"/>
              </p:cNvSpPr>
              <p:nvPr/>
            </p:nvSpPr>
            <p:spPr bwMode="auto">
              <a:xfrm>
                <a:off x="1438275" y="1009650"/>
                <a:ext cx="647700" cy="360363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solidFill>
                  <a:srgbClr val="777777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プログラム</a:t>
                </a:r>
                <a:br>
                  <a:rPr lang="ja-JP" altLang="en-US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</a:br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B</a:t>
                </a:r>
              </a:p>
            </p:txBody>
          </p:sp>
          <p:sp>
            <p:nvSpPr>
              <p:cNvPr id="32117" name="Line 373"/>
              <p:cNvSpPr>
                <a:spLocks noChangeShapeType="1"/>
              </p:cNvSpPr>
              <p:nvPr/>
            </p:nvSpPr>
            <p:spPr bwMode="auto">
              <a:xfrm rot="-5400000" flipH="1" flipV="1">
                <a:off x="1402556" y="1764507"/>
                <a:ext cx="719137" cy="0"/>
              </a:xfrm>
              <a:prstGeom prst="line">
                <a:avLst/>
              </a:prstGeom>
              <a:noFill/>
              <a:ln w="28575">
                <a:solidFill>
                  <a:srgbClr val="969696"/>
                </a:solidFill>
                <a:round/>
                <a:headEnd type="arrow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118" name="Line 374"/>
              <p:cNvSpPr>
                <a:spLocks noChangeShapeType="1"/>
              </p:cNvSpPr>
              <p:nvPr/>
            </p:nvSpPr>
            <p:spPr bwMode="auto">
              <a:xfrm rot="-5400000" flipH="1" flipV="1">
                <a:off x="683419" y="1764507"/>
                <a:ext cx="719137" cy="0"/>
              </a:xfrm>
              <a:prstGeom prst="line">
                <a:avLst/>
              </a:prstGeom>
              <a:noFill/>
              <a:ln w="28575">
                <a:solidFill>
                  <a:srgbClr val="969696"/>
                </a:solidFill>
                <a:round/>
                <a:headEnd type="arrow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119" name="Rectangle 375"/>
              <p:cNvSpPr>
                <a:spLocks noChangeArrowheads="1"/>
              </p:cNvSpPr>
              <p:nvPr/>
            </p:nvSpPr>
            <p:spPr bwMode="auto">
              <a:xfrm>
                <a:off x="719138" y="2773363"/>
                <a:ext cx="1368425" cy="2159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777777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120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ファイルシステム</a:t>
                </a:r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2592388" y="1008063"/>
              <a:ext cx="1368425" cy="1981200"/>
              <a:chOff x="2592388" y="1008063"/>
              <a:chExt cx="1368425" cy="1981200"/>
            </a:xfrm>
          </p:grpSpPr>
          <p:sp>
            <p:nvSpPr>
              <p:cNvPr id="32103" name="AutoShape 359"/>
              <p:cNvSpPr>
                <a:spLocks noChangeArrowheads="1"/>
              </p:cNvSpPr>
              <p:nvPr/>
            </p:nvSpPr>
            <p:spPr bwMode="auto">
              <a:xfrm>
                <a:off x="2700338" y="2052638"/>
                <a:ext cx="1150937" cy="541337"/>
              </a:xfrm>
              <a:prstGeom prst="can">
                <a:avLst>
                  <a:gd name="adj" fmla="val 25000"/>
                </a:avLst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>
                    <a:ea typeface="HGPｺﾞｼｯｸE" panose="020B0900000000000000" pitchFamily="50" charset="-128"/>
                  </a:rPr>
                  <a:t>データベース</a:t>
                </a:r>
              </a:p>
            </p:txBody>
          </p:sp>
          <p:sp>
            <p:nvSpPr>
              <p:cNvPr id="32112" name="Rectangle 368"/>
              <p:cNvSpPr>
                <a:spLocks noChangeArrowheads="1"/>
              </p:cNvSpPr>
              <p:nvPr/>
            </p:nvSpPr>
            <p:spPr bwMode="auto">
              <a:xfrm>
                <a:off x="2593975" y="1008063"/>
                <a:ext cx="647700" cy="36036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777777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プログラム</a:t>
                </a:r>
                <a:br>
                  <a:rPr lang="ja-JP" altLang="en-US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</a:br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A</a:t>
                </a:r>
              </a:p>
            </p:txBody>
          </p:sp>
          <p:sp>
            <p:nvSpPr>
              <p:cNvPr id="32113" name="Rectangle 369"/>
              <p:cNvSpPr>
                <a:spLocks noChangeArrowheads="1"/>
              </p:cNvSpPr>
              <p:nvPr/>
            </p:nvSpPr>
            <p:spPr bwMode="auto">
              <a:xfrm>
                <a:off x="3313113" y="1009650"/>
                <a:ext cx="647700" cy="360363"/>
              </a:xfrm>
              <a:prstGeom prst="rect">
                <a:avLst/>
              </a:prstGeom>
              <a:solidFill>
                <a:schemeClr val="bg1"/>
              </a:solidFill>
              <a:ln w="19050" algn="ctr">
                <a:solidFill>
                  <a:srgbClr val="777777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プログラム</a:t>
                </a:r>
                <a:br>
                  <a:rPr lang="ja-JP" altLang="en-US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</a:br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B</a:t>
                </a:r>
              </a:p>
            </p:txBody>
          </p:sp>
          <p:sp>
            <p:nvSpPr>
              <p:cNvPr id="32114" name="Line 370"/>
              <p:cNvSpPr>
                <a:spLocks noChangeShapeType="1"/>
              </p:cNvSpPr>
              <p:nvPr/>
            </p:nvSpPr>
            <p:spPr bwMode="auto">
              <a:xfrm rot="-5400000" flipH="1" flipV="1">
                <a:off x="3456781" y="1586707"/>
                <a:ext cx="360363" cy="0"/>
              </a:xfrm>
              <a:prstGeom prst="line">
                <a:avLst/>
              </a:prstGeom>
              <a:noFill/>
              <a:ln w="28575">
                <a:solidFill>
                  <a:srgbClr val="969696"/>
                </a:solidFill>
                <a:round/>
                <a:headEnd type="arrow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115" name="Line 371"/>
              <p:cNvSpPr>
                <a:spLocks noChangeShapeType="1"/>
              </p:cNvSpPr>
              <p:nvPr/>
            </p:nvSpPr>
            <p:spPr bwMode="auto">
              <a:xfrm rot="-5400000" flipH="1" flipV="1">
                <a:off x="2737643" y="1586707"/>
                <a:ext cx="360363" cy="0"/>
              </a:xfrm>
              <a:prstGeom prst="line">
                <a:avLst/>
              </a:prstGeom>
              <a:noFill/>
              <a:ln w="28575">
                <a:solidFill>
                  <a:srgbClr val="969696"/>
                </a:solidFill>
                <a:round/>
                <a:headEnd type="arrow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120" name="Rectangle 376"/>
              <p:cNvSpPr>
                <a:spLocks noChangeArrowheads="1"/>
              </p:cNvSpPr>
              <p:nvPr/>
            </p:nvSpPr>
            <p:spPr bwMode="auto">
              <a:xfrm>
                <a:off x="2592388" y="2773363"/>
                <a:ext cx="1368425" cy="2159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777777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120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データベースシステム</a:t>
                </a:r>
              </a:p>
            </p:txBody>
          </p:sp>
          <p:sp>
            <p:nvSpPr>
              <p:cNvPr id="32121" name="AutoShape 377"/>
              <p:cNvSpPr>
                <a:spLocks noChangeArrowheads="1"/>
              </p:cNvSpPr>
              <p:nvPr/>
            </p:nvSpPr>
            <p:spPr bwMode="auto">
              <a:xfrm>
                <a:off x="2592388" y="1800225"/>
                <a:ext cx="1366837" cy="287338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28575" algn="ctr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>
                    <a:ea typeface="HGPｺﾞｼｯｸE" panose="020B0900000000000000" pitchFamily="50" charset="-128"/>
                  </a:rPr>
                  <a:t>データベース管理システム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02</a:t>
            </a:r>
            <a:r>
              <a:rPr lang="en-US" altLang="ja-JP"/>
              <a:t>   </a:t>
            </a:r>
            <a:r>
              <a:rPr lang="ja-JP" altLang="en-US"/>
              <a:t>データベース管理システムの役割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647700" y="936625"/>
            <a:ext cx="3527425" cy="2016125"/>
            <a:chOff x="647700" y="936625"/>
            <a:chExt cx="3527425" cy="2016125"/>
          </a:xfrm>
        </p:grpSpPr>
        <p:sp>
          <p:nvSpPr>
            <p:cNvPr id="48149" name="Oval 21"/>
            <p:cNvSpPr>
              <a:spLocks noChangeArrowheads="1"/>
            </p:cNvSpPr>
            <p:nvPr/>
          </p:nvSpPr>
          <p:spPr bwMode="auto">
            <a:xfrm>
              <a:off x="1476375" y="936625"/>
              <a:ext cx="1727200" cy="17272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8130" name="Oval 2"/>
            <p:cNvSpPr>
              <a:spLocks noChangeArrowheads="1"/>
            </p:cNvSpPr>
            <p:nvPr/>
          </p:nvSpPr>
          <p:spPr bwMode="auto">
            <a:xfrm>
              <a:off x="647700" y="1260475"/>
              <a:ext cx="1079500" cy="10795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データベース</a:t>
              </a:r>
              <a:b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（データセット）</a:t>
              </a:r>
            </a:p>
          </p:txBody>
        </p:sp>
        <p:sp>
          <p:nvSpPr>
            <p:cNvPr id="48150" name="Rectangle 22"/>
            <p:cNvSpPr>
              <a:spLocks noChangeArrowheads="1"/>
            </p:cNvSpPr>
            <p:nvPr/>
          </p:nvSpPr>
          <p:spPr bwMode="auto">
            <a:xfrm>
              <a:off x="1800225" y="1404938"/>
              <a:ext cx="1044575" cy="755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データベース</a:t>
              </a:r>
            </a:p>
            <a:p>
              <a: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    エンジン</a:t>
              </a:r>
            </a:p>
            <a:p>
              <a:endParaRPr lang="ja-JP" altLang="en-US" sz="110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■言語解析機構</a:t>
              </a:r>
            </a:p>
          </p:txBody>
        </p:sp>
        <p:sp>
          <p:nvSpPr>
            <p:cNvPr id="48151" name="Rectangle 23"/>
            <p:cNvSpPr>
              <a:spLocks noChangeArrowheads="1"/>
            </p:cNvSpPr>
            <p:nvPr/>
          </p:nvSpPr>
          <p:spPr bwMode="auto">
            <a:xfrm>
              <a:off x="1981200" y="2736850"/>
              <a:ext cx="719138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DBMS</a:t>
              </a:r>
            </a:p>
          </p:txBody>
        </p:sp>
        <p:sp>
          <p:nvSpPr>
            <p:cNvPr id="48152" name="AutoShape 24"/>
            <p:cNvSpPr>
              <a:spLocks noChangeArrowheads="1"/>
            </p:cNvSpPr>
            <p:nvPr/>
          </p:nvSpPr>
          <p:spPr bwMode="auto">
            <a:xfrm flipH="1">
              <a:off x="2879725" y="1657350"/>
              <a:ext cx="1295400" cy="287338"/>
            </a:xfrm>
            <a:prstGeom prst="homePlate">
              <a:avLst>
                <a:gd name="adj" fmla="val 0"/>
              </a:avLst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データベース定義機能</a:t>
              </a:r>
            </a:p>
          </p:txBody>
        </p:sp>
        <p:sp>
          <p:nvSpPr>
            <p:cNvPr id="48153" name="AutoShape 25"/>
            <p:cNvSpPr>
              <a:spLocks noChangeArrowheads="1"/>
            </p:cNvSpPr>
            <p:nvPr/>
          </p:nvSpPr>
          <p:spPr bwMode="auto">
            <a:xfrm flipH="1">
              <a:off x="2879725" y="1225550"/>
              <a:ext cx="1295400" cy="287338"/>
            </a:xfrm>
            <a:prstGeom prst="homePlate">
              <a:avLst>
                <a:gd name="adj" fmla="val 0"/>
              </a:avLst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データベース制御機能</a:t>
              </a:r>
            </a:p>
          </p:txBody>
        </p:sp>
        <p:sp>
          <p:nvSpPr>
            <p:cNvPr id="48154" name="AutoShape 26"/>
            <p:cNvSpPr>
              <a:spLocks noChangeArrowheads="1"/>
            </p:cNvSpPr>
            <p:nvPr/>
          </p:nvSpPr>
          <p:spPr bwMode="auto">
            <a:xfrm flipH="1">
              <a:off x="2879725" y="2089150"/>
              <a:ext cx="1295400" cy="287338"/>
            </a:xfrm>
            <a:prstGeom prst="homePlate">
              <a:avLst>
                <a:gd name="adj" fmla="val 0"/>
              </a:avLst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データベース操作機能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03</a:t>
            </a:r>
            <a:r>
              <a:rPr lang="en-US" altLang="ja-JP" dirty="0"/>
              <a:t>   </a:t>
            </a:r>
            <a:r>
              <a:rPr lang="ja-JP" altLang="en-US" dirty="0" smtClean="0"/>
              <a:t>データベース モデル</a:t>
            </a:r>
            <a:endParaRPr lang="ja-JP" altLang="en-US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685800" y="828675"/>
            <a:ext cx="3201988" cy="1944375"/>
            <a:chOff x="685800" y="828675"/>
            <a:chExt cx="3201988" cy="1944375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685800" y="828675"/>
              <a:ext cx="1473200" cy="1944375"/>
              <a:chOff x="685800" y="828675"/>
              <a:chExt cx="1473200" cy="1944375"/>
            </a:xfrm>
          </p:grpSpPr>
          <p:grpSp>
            <p:nvGrpSpPr>
              <p:cNvPr id="13430" name="Group 118"/>
              <p:cNvGrpSpPr>
                <a:grpSpLocks/>
              </p:cNvGrpSpPr>
              <p:nvPr/>
            </p:nvGrpSpPr>
            <p:grpSpPr bwMode="auto">
              <a:xfrm>
                <a:off x="1225550" y="1185863"/>
                <a:ext cx="503238" cy="144462"/>
                <a:chOff x="567" y="771"/>
                <a:chExt cx="317" cy="91"/>
              </a:xfrm>
            </p:grpSpPr>
            <p:sp>
              <p:nvSpPr>
                <p:cNvPr id="13414" name="Rectangle 102"/>
                <p:cNvSpPr>
                  <a:spLocks noChangeArrowheads="1"/>
                </p:cNvSpPr>
                <p:nvPr/>
              </p:nvSpPr>
              <p:spPr bwMode="auto">
                <a:xfrm>
                  <a:off x="567" y="771"/>
                  <a:ext cx="317" cy="9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4D4D4D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endParaRPr lang="ja-JP" altLang="en-US"/>
                </a:p>
              </p:txBody>
            </p:sp>
            <p:sp>
              <p:nvSpPr>
                <p:cNvPr id="13427" name="Rectangle 115"/>
                <p:cNvSpPr>
                  <a:spLocks noChangeArrowheads="1"/>
                </p:cNvSpPr>
                <p:nvPr/>
              </p:nvSpPr>
              <p:spPr bwMode="auto">
                <a:xfrm>
                  <a:off x="567" y="771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4D4D4D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3470" name="Line 158"/>
              <p:cNvSpPr>
                <a:spLocks noChangeShapeType="1"/>
              </p:cNvSpPr>
              <p:nvPr/>
            </p:nvSpPr>
            <p:spPr bwMode="auto">
              <a:xfrm rot="-5400000" flipH="1" flipV="1">
                <a:off x="1044575" y="1366838"/>
                <a:ext cx="180975" cy="180975"/>
              </a:xfrm>
              <a:prstGeom prst="line">
                <a:avLst/>
              </a:prstGeom>
              <a:noFill/>
              <a:ln w="9525">
                <a:solidFill>
                  <a:srgbClr val="4D4D4D"/>
                </a:solidFill>
                <a:round/>
                <a:headEnd type="none" w="lg" len="med"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71" name="Line 159"/>
              <p:cNvSpPr>
                <a:spLocks noChangeShapeType="1"/>
              </p:cNvSpPr>
              <p:nvPr/>
            </p:nvSpPr>
            <p:spPr bwMode="auto">
              <a:xfrm rot="5400000" flipV="1">
                <a:off x="1368425" y="1366838"/>
                <a:ext cx="180975" cy="180975"/>
              </a:xfrm>
              <a:prstGeom prst="line">
                <a:avLst/>
              </a:prstGeom>
              <a:noFill/>
              <a:ln w="9525">
                <a:solidFill>
                  <a:srgbClr val="4D4D4D"/>
                </a:solidFill>
                <a:round/>
                <a:headEnd type="none" w="lg" len="med"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72" name="Line 160"/>
              <p:cNvSpPr>
                <a:spLocks noChangeShapeType="1"/>
              </p:cNvSpPr>
              <p:nvPr/>
            </p:nvSpPr>
            <p:spPr bwMode="auto">
              <a:xfrm rot="-5400000" flipH="1" flipV="1">
                <a:off x="882650" y="1854201"/>
                <a:ext cx="180975" cy="0"/>
              </a:xfrm>
              <a:prstGeom prst="line">
                <a:avLst/>
              </a:prstGeom>
              <a:noFill/>
              <a:ln w="9525">
                <a:solidFill>
                  <a:srgbClr val="4D4D4D"/>
                </a:solidFill>
                <a:round/>
                <a:headEnd type="none" w="lg" len="med"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3478" name="Group 166"/>
              <p:cNvGrpSpPr>
                <a:grpSpLocks/>
              </p:cNvGrpSpPr>
              <p:nvPr/>
            </p:nvGrpSpPr>
            <p:grpSpPr bwMode="auto">
              <a:xfrm>
                <a:off x="1549400" y="1584325"/>
                <a:ext cx="503238" cy="144463"/>
                <a:chOff x="567" y="771"/>
                <a:chExt cx="317" cy="91"/>
              </a:xfrm>
            </p:grpSpPr>
            <p:sp>
              <p:nvSpPr>
                <p:cNvPr id="13479" name="Rectangle 167"/>
                <p:cNvSpPr>
                  <a:spLocks noChangeArrowheads="1"/>
                </p:cNvSpPr>
                <p:nvPr/>
              </p:nvSpPr>
              <p:spPr bwMode="auto">
                <a:xfrm>
                  <a:off x="567" y="771"/>
                  <a:ext cx="317" cy="9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4D4D4D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endParaRPr lang="ja-JP" altLang="en-US"/>
                </a:p>
              </p:txBody>
            </p:sp>
            <p:sp>
              <p:nvSpPr>
                <p:cNvPr id="13480" name="Rectangle 168"/>
                <p:cNvSpPr>
                  <a:spLocks noChangeArrowheads="1"/>
                </p:cNvSpPr>
                <p:nvPr/>
              </p:nvSpPr>
              <p:spPr bwMode="auto">
                <a:xfrm>
                  <a:off x="567" y="771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4D4D4D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481" name="Group 169"/>
              <p:cNvGrpSpPr>
                <a:grpSpLocks/>
              </p:cNvGrpSpPr>
              <p:nvPr/>
            </p:nvGrpSpPr>
            <p:grpSpPr bwMode="auto">
              <a:xfrm>
                <a:off x="900113" y="1979613"/>
                <a:ext cx="503237" cy="144462"/>
                <a:chOff x="567" y="771"/>
                <a:chExt cx="317" cy="91"/>
              </a:xfrm>
            </p:grpSpPr>
            <p:sp>
              <p:nvSpPr>
                <p:cNvPr id="13482" name="Rectangle 170"/>
                <p:cNvSpPr>
                  <a:spLocks noChangeArrowheads="1"/>
                </p:cNvSpPr>
                <p:nvPr/>
              </p:nvSpPr>
              <p:spPr bwMode="auto">
                <a:xfrm>
                  <a:off x="567" y="771"/>
                  <a:ext cx="317" cy="9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4D4D4D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endParaRPr lang="ja-JP" altLang="en-US"/>
                </a:p>
              </p:txBody>
            </p:sp>
            <p:sp>
              <p:nvSpPr>
                <p:cNvPr id="13483" name="Rectangle 171"/>
                <p:cNvSpPr>
                  <a:spLocks noChangeArrowheads="1"/>
                </p:cNvSpPr>
                <p:nvPr/>
              </p:nvSpPr>
              <p:spPr bwMode="auto">
                <a:xfrm>
                  <a:off x="567" y="771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4D4D4D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484" name="Group 172"/>
              <p:cNvGrpSpPr>
                <a:grpSpLocks/>
              </p:cNvGrpSpPr>
              <p:nvPr/>
            </p:nvGrpSpPr>
            <p:grpSpPr bwMode="auto">
              <a:xfrm>
                <a:off x="900113" y="1584325"/>
                <a:ext cx="503237" cy="144463"/>
                <a:chOff x="567" y="771"/>
                <a:chExt cx="317" cy="91"/>
              </a:xfrm>
            </p:grpSpPr>
            <p:sp>
              <p:nvSpPr>
                <p:cNvPr id="13485" name="Rectangle 173"/>
                <p:cNvSpPr>
                  <a:spLocks noChangeArrowheads="1"/>
                </p:cNvSpPr>
                <p:nvPr/>
              </p:nvSpPr>
              <p:spPr bwMode="auto">
                <a:xfrm>
                  <a:off x="567" y="771"/>
                  <a:ext cx="317" cy="9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4D4D4D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endParaRPr lang="ja-JP" altLang="en-US"/>
                </a:p>
              </p:txBody>
            </p:sp>
            <p:sp>
              <p:nvSpPr>
                <p:cNvPr id="13486" name="Rectangle 174"/>
                <p:cNvSpPr>
                  <a:spLocks noChangeArrowheads="1"/>
                </p:cNvSpPr>
                <p:nvPr/>
              </p:nvSpPr>
              <p:spPr bwMode="auto">
                <a:xfrm>
                  <a:off x="567" y="771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4D4D4D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3512" name="Rectangle 200"/>
              <p:cNvSpPr>
                <a:spLocks noChangeArrowheads="1"/>
              </p:cNvSpPr>
              <p:nvPr/>
            </p:nvSpPr>
            <p:spPr bwMode="auto">
              <a:xfrm>
                <a:off x="685800" y="1333500"/>
                <a:ext cx="431800" cy="142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80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ポインタ</a:t>
                </a:r>
              </a:p>
            </p:txBody>
          </p:sp>
          <p:sp>
            <p:nvSpPr>
              <p:cNvPr id="13515" name="Rectangle 203"/>
              <p:cNvSpPr>
                <a:spLocks noChangeArrowheads="1"/>
              </p:cNvSpPr>
              <p:nvPr/>
            </p:nvSpPr>
            <p:spPr bwMode="auto">
              <a:xfrm>
                <a:off x="900113" y="828675"/>
                <a:ext cx="1152525" cy="2159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777777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120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階層モデル</a:t>
                </a:r>
              </a:p>
            </p:txBody>
          </p:sp>
          <p:sp>
            <p:nvSpPr>
              <p:cNvPr id="13532" name="Rectangle 220"/>
              <p:cNvSpPr>
                <a:spLocks noChangeArrowheads="1"/>
              </p:cNvSpPr>
              <p:nvPr/>
            </p:nvSpPr>
            <p:spPr bwMode="auto">
              <a:xfrm>
                <a:off x="755650" y="2305050"/>
                <a:ext cx="1403350" cy="468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spcAft>
                    <a:spcPts val="300"/>
                  </a:spcAft>
                </a:pPr>
                <a:r>
                  <a:rPr lang="en-US" altLang="ja-JP" sz="8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■</a:t>
                </a:r>
                <a:r>
                  <a:rPr lang="ja-JP" altLang="en-US" sz="8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データ間の親子関係を表現</a:t>
                </a:r>
              </a:p>
              <a:p>
                <a:pPr>
                  <a:spcAft>
                    <a:spcPts val="300"/>
                  </a:spcAft>
                </a:pPr>
                <a:r>
                  <a:rPr lang="ja-JP" altLang="en-US" sz="8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■親と子の関係は </a:t>
                </a:r>
                <a:r>
                  <a:rPr lang="en-US" altLang="ja-JP" sz="8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1</a:t>
                </a:r>
                <a:r>
                  <a:rPr lang="ja-JP" altLang="en-US" sz="8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対</a:t>
                </a:r>
                <a:r>
                  <a:rPr lang="en-US" altLang="ja-JP" sz="8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n</a:t>
                </a:r>
                <a:br>
                  <a:rPr lang="en-US" altLang="ja-JP" sz="8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</a:br>
                <a:r>
                  <a:rPr lang="en-US" altLang="ja-JP" sz="8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   </a:t>
                </a:r>
                <a:r>
                  <a:rPr lang="ja-JP" altLang="en-US" sz="8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（</a:t>
                </a:r>
                <a:r>
                  <a:rPr lang="en-US" altLang="ja-JP" sz="8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n = 1,2,3 …</a:t>
                </a:r>
                <a:r>
                  <a:rPr lang="ja-JP" altLang="en-US" sz="8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）</a:t>
                </a: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2411413" y="828675"/>
              <a:ext cx="1476375" cy="1944375"/>
              <a:chOff x="2411413" y="828675"/>
              <a:chExt cx="1476375" cy="1944375"/>
            </a:xfrm>
          </p:grpSpPr>
          <p:sp>
            <p:nvSpPr>
              <p:cNvPr id="13473" name="Line 161"/>
              <p:cNvSpPr>
                <a:spLocks noChangeShapeType="1"/>
              </p:cNvSpPr>
              <p:nvPr/>
            </p:nvSpPr>
            <p:spPr bwMode="auto">
              <a:xfrm rot="-5400000" flipH="1" flipV="1">
                <a:off x="2770981" y="1367632"/>
                <a:ext cx="180975" cy="179388"/>
              </a:xfrm>
              <a:prstGeom prst="line">
                <a:avLst/>
              </a:prstGeom>
              <a:noFill/>
              <a:ln w="9525">
                <a:solidFill>
                  <a:srgbClr val="4D4D4D"/>
                </a:solidFill>
                <a:round/>
                <a:headEnd type="stealth" w="med" len="med"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74" name="Line 162"/>
              <p:cNvSpPr>
                <a:spLocks noChangeShapeType="1"/>
              </p:cNvSpPr>
              <p:nvPr/>
            </p:nvSpPr>
            <p:spPr bwMode="auto">
              <a:xfrm rot="5400000" flipV="1">
                <a:off x="3095625" y="1368425"/>
                <a:ext cx="179388" cy="179388"/>
              </a:xfrm>
              <a:prstGeom prst="line">
                <a:avLst/>
              </a:prstGeom>
              <a:noFill/>
              <a:ln w="9525">
                <a:solidFill>
                  <a:srgbClr val="4D4D4D"/>
                </a:solidFill>
                <a:round/>
                <a:headEnd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76" name="Line 164"/>
              <p:cNvSpPr>
                <a:spLocks noChangeShapeType="1"/>
              </p:cNvSpPr>
              <p:nvPr/>
            </p:nvSpPr>
            <p:spPr bwMode="auto">
              <a:xfrm rot="5400000" flipH="1">
                <a:off x="2770188" y="1763713"/>
                <a:ext cx="180975" cy="180975"/>
              </a:xfrm>
              <a:prstGeom prst="line">
                <a:avLst/>
              </a:prstGeom>
              <a:noFill/>
              <a:ln w="9525">
                <a:solidFill>
                  <a:srgbClr val="4D4D4D"/>
                </a:solidFill>
                <a:round/>
                <a:headEnd type="stealth" w="med" len="med"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77" name="Line 165"/>
              <p:cNvSpPr>
                <a:spLocks noChangeShapeType="1"/>
              </p:cNvSpPr>
              <p:nvPr/>
            </p:nvSpPr>
            <p:spPr bwMode="auto">
              <a:xfrm rot="-5400000">
                <a:off x="3094831" y="1764507"/>
                <a:ext cx="180975" cy="179388"/>
              </a:xfrm>
              <a:prstGeom prst="line">
                <a:avLst/>
              </a:prstGeom>
              <a:noFill/>
              <a:ln w="9525">
                <a:solidFill>
                  <a:srgbClr val="4D4D4D"/>
                </a:solidFill>
                <a:round/>
                <a:headEnd type="stealth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3487" name="Group 175"/>
              <p:cNvGrpSpPr>
                <a:grpSpLocks/>
              </p:cNvGrpSpPr>
              <p:nvPr/>
            </p:nvGrpSpPr>
            <p:grpSpPr bwMode="auto">
              <a:xfrm>
                <a:off x="2951163" y="1185863"/>
                <a:ext cx="503237" cy="144462"/>
                <a:chOff x="567" y="771"/>
                <a:chExt cx="317" cy="91"/>
              </a:xfrm>
            </p:grpSpPr>
            <p:sp>
              <p:nvSpPr>
                <p:cNvPr id="13488" name="Rectangle 176"/>
                <p:cNvSpPr>
                  <a:spLocks noChangeArrowheads="1"/>
                </p:cNvSpPr>
                <p:nvPr/>
              </p:nvSpPr>
              <p:spPr bwMode="auto">
                <a:xfrm>
                  <a:off x="567" y="771"/>
                  <a:ext cx="317" cy="9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4D4D4D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endParaRPr lang="ja-JP" altLang="en-US"/>
                </a:p>
              </p:txBody>
            </p:sp>
            <p:sp>
              <p:nvSpPr>
                <p:cNvPr id="13489" name="Rectangle 177"/>
                <p:cNvSpPr>
                  <a:spLocks noChangeArrowheads="1"/>
                </p:cNvSpPr>
                <p:nvPr/>
              </p:nvSpPr>
              <p:spPr bwMode="auto">
                <a:xfrm>
                  <a:off x="567" y="771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4D4D4D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490" name="Group 178"/>
              <p:cNvGrpSpPr>
                <a:grpSpLocks/>
              </p:cNvGrpSpPr>
              <p:nvPr/>
            </p:nvGrpSpPr>
            <p:grpSpPr bwMode="auto">
              <a:xfrm>
                <a:off x="3275013" y="1584325"/>
                <a:ext cx="503237" cy="144463"/>
                <a:chOff x="567" y="771"/>
                <a:chExt cx="317" cy="91"/>
              </a:xfrm>
            </p:grpSpPr>
            <p:sp>
              <p:nvSpPr>
                <p:cNvPr id="13491" name="Rectangle 179"/>
                <p:cNvSpPr>
                  <a:spLocks noChangeArrowheads="1"/>
                </p:cNvSpPr>
                <p:nvPr/>
              </p:nvSpPr>
              <p:spPr bwMode="auto">
                <a:xfrm>
                  <a:off x="567" y="771"/>
                  <a:ext cx="317" cy="9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4D4D4D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endParaRPr lang="ja-JP" altLang="en-US"/>
                </a:p>
              </p:txBody>
            </p:sp>
            <p:sp>
              <p:nvSpPr>
                <p:cNvPr id="13492" name="Rectangle 180"/>
                <p:cNvSpPr>
                  <a:spLocks noChangeArrowheads="1"/>
                </p:cNvSpPr>
                <p:nvPr/>
              </p:nvSpPr>
              <p:spPr bwMode="auto">
                <a:xfrm>
                  <a:off x="567" y="771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4D4D4D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493" name="Group 181"/>
              <p:cNvGrpSpPr>
                <a:grpSpLocks/>
              </p:cNvGrpSpPr>
              <p:nvPr/>
            </p:nvGrpSpPr>
            <p:grpSpPr bwMode="auto">
              <a:xfrm>
                <a:off x="2625725" y="1584325"/>
                <a:ext cx="503238" cy="144463"/>
                <a:chOff x="567" y="771"/>
                <a:chExt cx="317" cy="91"/>
              </a:xfrm>
            </p:grpSpPr>
            <p:sp>
              <p:nvSpPr>
                <p:cNvPr id="13494" name="Rectangle 182"/>
                <p:cNvSpPr>
                  <a:spLocks noChangeArrowheads="1"/>
                </p:cNvSpPr>
                <p:nvPr/>
              </p:nvSpPr>
              <p:spPr bwMode="auto">
                <a:xfrm>
                  <a:off x="567" y="771"/>
                  <a:ext cx="317" cy="9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4D4D4D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endParaRPr lang="ja-JP" altLang="en-US"/>
                </a:p>
              </p:txBody>
            </p:sp>
            <p:sp>
              <p:nvSpPr>
                <p:cNvPr id="13495" name="Rectangle 183"/>
                <p:cNvSpPr>
                  <a:spLocks noChangeArrowheads="1"/>
                </p:cNvSpPr>
                <p:nvPr/>
              </p:nvSpPr>
              <p:spPr bwMode="auto">
                <a:xfrm>
                  <a:off x="567" y="771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4D4D4D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496" name="Group 184"/>
              <p:cNvGrpSpPr>
                <a:grpSpLocks/>
              </p:cNvGrpSpPr>
              <p:nvPr/>
            </p:nvGrpSpPr>
            <p:grpSpPr bwMode="auto">
              <a:xfrm>
                <a:off x="2951163" y="1979613"/>
                <a:ext cx="503237" cy="144462"/>
                <a:chOff x="567" y="771"/>
                <a:chExt cx="317" cy="91"/>
              </a:xfrm>
            </p:grpSpPr>
            <p:sp>
              <p:nvSpPr>
                <p:cNvPr id="13497" name="Rectangle 185"/>
                <p:cNvSpPr>
                  <a:spLocks noChangeArrowheads="1"/>
                </p:cNvSpPr>
                <p:nvPr/>
              </p:nvSpPr>
              <p:spPr bwMode="auto">
                <a:xfrm>
                  <a:off x="567" y="771"/>
                  <a:ext cx="317" cy="9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4D4D4D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endParaRPr lang="ja-JP" altLang="en-US"/>
                </a:p>
              </p:txBody>
            </p:sp>
            <p:sp>
              <p:nvSpPr>
                <p:cNvPr id="13498" name="Rectangle 186"/>
                <p:cNvSpPr>
                  <a:spLocks noChangeArrowheads="1"/>
                </p:cNvSpPr>
                <p:nvPr/>
              </p:nvSpPr>
              <p:spPr bwMode="auto">
                <a:xfrm>
                  <a:off x="567" y="771"/>
                  <a:ext cx="91" cy="91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4D4D4D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3513" name="Rectangle 201"/>
              <p:cNvSpPr>
                <a:spLocks noChangeArrowheads="1"/>
              </p:cNvSpPr>
              <p:nvPr/>
            </p:nvSpPr>
            <p:spPr bwMode="auto">
              <a:xfrm>
                <a:off x="2411413" y="1333500"/>
                <a:ext cx="431800" cy="142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80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ポインタ</a:t>
                </a:r>
              </a:p>
            </p:txBody>
          </p:sp>
          <p:sp>
            <p:nvSpPr>
              <p:cNvPr id="13517" name="Rectangle 205"/>
              <p:cNvSpPr>
                <a:spLocks noChangeArrowheads="1"/>
              </p:cNvSpPr>
              <p:nvPr/>
            </p:nvSpPr>
            <p:spPr bwMode="auto">
              <a:xfrm>
                <a:off x="2627313" y="828675"/>
                <a:ext cx="1152525" cy="2159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777777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120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網モデル</a:t>
                </a:r>
              </a:p>
            </p:txBody>
          </p:sp>
          <p:sp>
            <p:nvSpPr>
              <p:cNvPr id="13533" name="Rectangle 221"/>
              <p:cNvSpPr>
                <a:spLocks noChangeArrowheads="1"/>
              </p:cNvSpPr>
              <p:nvPr/>
            </p:nvSpPr>
            <p:spPr bwMode="auto">
              <a:xfrm>
                <a:off x="2484438" y="2305050"/>
                <a:ext cx="1403350" cy="468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 algn="ctr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spcAft>
                    <a:spcPts val="300"/>
                  </a:spcAft>
                </a:pPr>
                <a:r>
                  <a:rPr lang="en-US" altLang="ja-JP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■</a:t>
                </a:r>
                <a:r>
                  <a:rPr lang="ja-JP" altLang="en-US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データ間の依存関係を表現</a:t>
                </a:r>
              </a:p>
              <a:p>
                <a:pPr>
                  <a:spcAft>
                    <a:spcPts val="300"/>
                  </a:spcAft>
                </a:pPr>
                <a:r>
                  <a:rPr lang="ja-JP" altLang="en-US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■親と子の関係は </a:t>
                </a:r>
                <a:r>
                  <a:rPr lang="en-US" altLang="ja-JP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n</a:t>
                </a:r>
                <a:r>
                  <a:rPr lang="ja-JP" altLang="en-US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対</a:t>
                </a:r>
                <a:r>
                  <a:rPr lang="en-US" altLang="ja-JP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m</a:t>
                </a:r>
                <a:br>
                  <a:rPr lang="en-US" altLang="ja-JP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</a:br>
                <a:r>
                  <a:rPr lang="en-US" altLang="ja-JP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   </a:t>
                </a:r>
                <a:r>
                  <a:rPr lang="ja-JP" altLang="en-US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（</a:t>
                </a:r>
                <a:r>
                  <a:rPr lang="en-US" altLang="ja-JP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n, m = 1, 2, 3 …</a:t>
                </a:r>
                <a:r>
                  <a:rPr lang="ja-JP" altLang="en-US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）</a:t>
                </a: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03</a:t>
            </a:r>
            <a:r>
              <a:rPr lang="en-US" altLang="ja-JP"/>
              <a:t>   </a:t>
            </a:r>
            <a:r>
              <a:rPr lang="ja-JP" altLang="en-US"/>
              <a:t>（前ページの続き）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1295400" y="828675"/>
            <a:ext cx="2159000" cy="1908175"/>
            <a:chOff x="1295400" y="828675"/>
            <a:chExt cx="2159000" cy="1908175"/>
          </a:xfrm>
        </p:grpSpPr>
        <p:sp>
          <p:nvSpPr>
            <p:cNvPr id="35891" name="Rectangle 51"/>
            <p:cNvSpPr>
              <a:spLocks noChangeArrowheads="1"/>
            </p:cNvSpPr>
            <p:nvPr/>
          </p:nvSpPr>
          <p:spPr bwMode="auto">
            <a:xfrm>
              <a:off x="1727200" y="1655763"/>
              <a:ext cx="576263" cy="1444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5892" name="Rectangle 52"/>
            <p:cNvSpPr>
              <a:spLocks noChangeArrowheads="1"/>
            </p:cNvSpPr>
            <p:nvPr/>
          </p:nvSpPr>
          <p:spPr bwMode="auto">
            <a:xfrm>
              <a:off x="1727200" y="1655763"/>
              <a:ext cx="144463" cy="14446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5893" name="Rectangle 53"/>
            <p:cNvSpPr>
              <a:spLocks noChangeArrowheads="1"/>
            </p:cNvSpPr>
            <p:nvPr/>
          </p:nvSpPr>
          <p:spPr bwMode="auto">
            <a:xfrm>
              <a:off x="1800225" y="1260475"/>
              <a:ext cx="792163" cy="142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キー項目</a:t>
              </a:r>
            </a:p>
          </p:txBody>
        </p:sp>
        <p:sp>
          <p:nvSpPr>
            <p:cNvPr id="35894" name="Rectangle 54"/>
            <p:cNvSpPr>
              <a:spLocks noChangeArrowheads="1"/>
            </p:cNvSpPr>
            <p:nvPr/>
          </p:nvSpPr>
          <p:spPr bwMode="auto">
            <a:xfrm>
              <a:off x="1619250" y="828675"/>
              <a:ext cx="144145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関係モデル</a:t>
              </a:r>
            </a:p>
          </p:txBody>
        </p:sp>
        <p:sp>
          <p:nvSpPr>
            <p:cNvPr id="35895" name="Rectangle 55"/>
            <p:cNvSpPr>
              <a:spLocks noChangeArrowheads="1"/>
            </p:cNvSpPr>
            <p:nvPr/>
          </p:nvSpPr>
          <p:spPr bwMode="auto">
            <a:xfrm>
              <a:off x="2519363" y="1655763"/>
              <a:ext cx="433387" cy="1444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5896" name="Rectangle 56"/>
            <p:cNvSpPr>
              <a:spLocks noChangeArrowheads="1"/>
            </p:cNvSpPr>
            <p:nvPr/>
          </p:nvSpPr>
          <p:spPr bwMode="auto">
            <a:xfrm>
              <a:off x="2519363" y="1655763"/>
              <a:ext cx="144462" cy="14446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5897" name="Rectangle 57"/>
            <p:cNvSpPr>
              <a:spLocks noChangeArrowheads="1"/>
            </p:cNvSpPr>
            <p:nvPr/>
          </p:nvSpPr>
          <p:spPr bwMode="auto">
            <a:xfrm>
              <a:off x="2519363" y="1800225"/>
              <a:ext cx="433387" cy="1444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5898" name="Rectangle 58"/>
            <p:cNvSpPr>
              <a:spLocks noChangeArrowheads="1"/>
            </p:cNvSpPr>
            <p:nvPr/>
          </p:nvSpPr>
          <p:spPr bwMode="auto">
            <a:xfrm>
              <a:off x="2519363" y="1800225"/>
              <a:ext cx="144462" cy="144463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5899" name="Rectangle 59"/>
            <p:cNvSpPr>
              <a:spLocks noChangeArrowheads="1"/>
            </p:cNvSpPr>
            <p:nvPr/>
          </p:nvSpPr>
          <p:spPr bwMode="auto">
            <a:xfrm>
              <a:off x="1727200" y="1800225"/>
              <a:ext cx="576263" cy="1444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5900" name="Rectangle 60"/>
            <p:cNvSpPr>
              <a:spLocks noChangeArrowheads="1"/>
            </p:cNvSpPr>
            <p:nvPr/>
          </p:nvSpPr>
          <p:spPr bwMode="auto">
            <a:xfrm>
              <a:off x="1727200" y="1800225"/>
              <a:ext cx="144463" cy="144463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5901" name="Rectangle 61"/>
            <p:cNvSpPr>
              <a:spLocks noChangeArrowheads="1"/>
            </p:cNvSpPr>
            <p:nvPr/>
          </p:nvSpPr>
          <p:spPr bwMode="auto">
            <a:xfrm>
              <a:off x="1727200" y="1944688"/>
              <a:ext cx="576263" cy="1444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5902" name="Rectangle 62"/>
            <p:cNvSpPr>
              <a:spLocks noChangeArrowheads="1"/>
            </p:cNvSpPr>
            <p:nvPr/>
          </p:nvSpPr>
          <p:spPr bwMode="auto">
            <a:xfrm>
              <a:off x="1727200" y="1944688"/>
              <a:ext cx="144463" cy="14446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5903" name="Freeform 63"/>
            <p:cNvSpPr>
              <a:spLocks/>
            </p:cNvSpPr>
            <p:nvPr/>
          </p:nvSpPr>
          <p:spPr bwMode="auto">
            <a:xfrm>
              <a:off x="1800225" y="1439863"/>
              <a:ext cx="792163" cy="182562"/>
            </a:xfrm>
            <a:custGeom>
              <a:avLst/>
              <a:gdLst>
                <a:gd name="T0" fmla="*/ 0 w 681"/>
                <a:gd name="T1" fmla="*/ 114 h 114"/>
                <a:gd name="T2" fmla="*/ 0 w 681"/>
                <a:gd name="T3" fmla="*/ 0 h 114"/>
                <a:gd name="T4" fmla="*/ 681 w 681"/>
                <a:gd name="T5" fmla="*/ 0 h 114"/>
                <a:gd name="T6" fmla="*/ 681 w 681"/>
                <a:gd name="T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1" h="114">
                  <a:moveTo>
                    <a:pt x="0" y="114"/>
                  </a:moveTo>
                  <a:lnTo>
                    <a:pt x="0" y="0"/>
                  </a:lnTo>
                  <a:lnTo>
                    <a:pt x="681" y="0"/>
                  </a:lnTo>
                  <a:lnTo>
                    <a:pt x="681" y="114"/>
                  </a:lnTo>
                </a:path>
              </a:pathLst>
            </a:custGeom>
            <a:noFill/>
            <a:ln w="9525" cap="flat" cmpd="sng">
              <a:solidFill>
                <a:srgbClr val="4D4D4D"/>
              </a:solidFill>
              <a:prstDash val="solid"/>
              <a:round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4" name="Rectangle 64"/>
            <p:cNvSpPr>
              <a:spLocks noChangeArrowheads="1"/>
            </p:cNvSpPr>
            <p:nvPr/>
          </p:nvSpPr>
          <p:spPr bwMode="auto">
            <a:xfrm>
              <a:off x="1295400" y="2305050"/>
              <a:ext cx="2159000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Aft>
                  <a:spcPts val="300"/>
                </a:spcAft>
              </a:pP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データ間の関係をテーブル（表構造）で表現</a:t>
              </a:r>
            </a:p>
            <a:p>
              <a:pPr>
                <a:spcAft>
                  <a:spcPts val="300"/>
                </a:spcAft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■複数のテーブルはキーで関連付け</a:t>
              </a:r>
            </a:p>
            <a:p>
              <a:pPr>
                <a:spcAft>
                  <a:spcPts val="300"/>
                </a:spcAft>
              </a:pPr>
              <a:endParaRPr lang="en-US" altLang="ja-JP" sz="8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04</a:t>
            </a:r>
            <a:r>
              <a:rPr lang="en-US" altLang="ja-JP" dirty="0"/>
              <a:t>   </a:t>
            </a:r>
            <a:r>
              <a:rPr lang="ja-JP" altLang="en-US" dirty="0" smtClean="0"/>
              <a:t>リレーショナル データベース</a:t>
            </a:r>
            <a:r>
              <a:rPr lang="ja-JP" altLang="en-US" dirty="0"/>
              <a:t>の利用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647787" y="755732"/>
            <a:ext cx="3241662" cy="2232625"/>
            <a:chOff x="647787" y="755732"/>
            <a:chExt cx="3241662" cy="2232625"/>
          </a:xfrm>
        </p:grpSpPr>
        <p:sp>
          <p:nvSpPr>
            <p:cNvPr id="12" name="角丸四角形 11"/>
            <p:cNvSpPr/>
            <p:nvPr/>
          </p:nvSpPr>
          <p:spPr bwMode="auto">
            <a:xfrm>
              <a:off x="2809449" y="863744"/>
              <a:ext cx="1080000" cy="1080000"/>
            </a:xfrm>
            <a:prstGeom prst="roundRect">
              <a:avLst>
                <a:gd name="adj" fmla="val 23883"/>
              </a:avLst>
            </a:prstGeom>
            <a:solidFill>
              <a:schemeClr val="bg1"/>
            </a:solidFill>
            <a:ln w="127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 defTabSz="473075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</a:rPr>
                <a:t>集合演算により</a:t>
              </a:r>
              <a:br>
                <a:rPr lang="ja-JP" altLang="en-US" sz="1000" dirty="0">
                  <a:solidFill>
                    <a:srgbClr val="4D4D4D"/>
                  </a:solidFill>
                </a:rPr>
              </a:br>
              <a:r>
                <a:rPr lang="ja-JP" altLang="en-US" sz="1000" dirty="0">
                  <a:solidFill>
                    <a:srgbClr val="4D4D4D"/>
                  </a:solidFill>
                </a:rPr>
                <a:t>ビュー表を</a:t>
              </a:r>
              <a:r>
                <a:rPr lang="ja-JP" altLang="en-US" sz="1000" dirty="0" smtClean="0">
                  <a:solidFill>
                    <a:srgbClr val="4D4D4D"/>
                  </a:solidFill>
                </a:rPr>
                <a:t>生成</a:t>
              </a:r>
              <a:endParaRPr lang="ja-JP" altLang="en-US" sz="1000" dirty="0">
                <a:solidFill>
                  <a:srgbClr val="4D4D4D"/>
                </a:solidFill>
              </a:endParaRPr>
            </a:p>
          </p:txBody>
        </p:sp>
        <p:sp>
          <p:nvSpPr>
            <p:cNvPr id="50247" name="Oval 71"/>
            <p:cNvSpPr>
              <a:spLocks noChangeArrowheads="1"/>
            </p:cNvSpPr>
            <p:nvPr/>
          </p:nvSpPr>
          <p:spPr bwMode="auto">
            <a:xfrm>
              <a:off x="647787" y="755732"/>
              <a:ext cx="1296000" cy="1296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データの関係を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基本表で表現</a:t>
              </a:r>
            </a:p>
          </p:txBody>
        </p:sp>
        <p:sp>
          <p:nvSpPr>
            <p:cNvPr id="50248" name="Oval 72"/>
            <p:cNvSpPr>
              <a:spLocks noChangeArrowheads="1"/>
            </p:cNvSpPr>
            <p:nvPr/>
          </p:nvSpPr>
          <p:spPr bwMode="auto">
            <a:xfrm>
              <a:off x="647787" y="1692357"/>
              <a:ext cx="1296000" cy="12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複数の基本表を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キーで関連付け</a:t>
              </a:r>
            </a:p>
          </p:txBody>
        </p:sp>
        <p:sp>
          <p:nvSpPr>
            <p:cNvPr id="50257" name="Oval 81"/>
            <p:cNvSpPr>
              <a:spLocks noChangeArrowheads="1"/>
            </p:cNvSpPr>
            <p:nvPr/>
          </p:nvSpPr>
          <p:spPr bwMode="auto">
            <a:xfrm>
              <a:off x="647787" y="755732"/>
              <a:ext cx="1296000" cy="1296000"/>
            </a:xfrm>
            <a:prstGeom prst="ellipse">
              <a:avLst/>
            </a:prstGeom>
            <a:noFill/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ja-JP" altLang="ja-JP" sz="100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50259" name="AutoShape 83"/>
            <p:cNvSpPr>
              <a:spLocks noChangeArrowheads="1"/>
            </p:cNvSpPr>
            <p:nvPr/>
          </p:nvSpPr>
          <p:spPr bwMode="auto">
            <a:xfrm>
              <a:off x="2124075" y="1440056"/>
              <a:ext cx="431800" cy="863600"/>
            </a:xfrm>
            <a:prstGeom prst="rightArrow">
              <a:avLst>
                <a:gd name="adj1" fmla="val 47426"/>
                <a:gd name="adj2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1" name="角丸四角形 10"/>
            <p:cNvSpPr/>
            <p:nvPr/>
          </p:nvSpPr>
          <p:spPr bwMode="auto">
            <a:xfrm>
              <a:off x="2808027" y="1799375"/>
              <a:ext cx="1080000" cy="1080000"/>
            </a:xfrm>
            <a:prstGeom prst="roundRect">
              <a:avLst>
                <a:gd name="adj" fmla="val 23883"/>
              </a:avLst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 defTabSz="473075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</a:rPr>
                <a:t>関係演算により</a:t>
              </a:r>
              <a:br>
                <a:rPr lang="ja-JP" altLang="en-US" sz="1000" dirty="0">
                  <a:solidFill>
                    <a:srgbClr val="4D4D4D"/>
                  </a:solidFill>
                </a:rPr>
              </a:br>
              <a:r>
                <a:rPr lang="ja-JP" altLang="en-US" sz="1000" dirty="0">
                  <a:solidFill>
                    <a:srgbClr val="4D4D4D"/>
                  </a:solidFill>
                </a:rPr>
                <a:t>ビュー表を</a:t>
              </a:r>
              <a:r>
                <a:rPr lang="ja-JP" altLang="en-US" sz="1000" dirty="0" smtClean="0">
                  <a:solidFill>
                    <a:srgbClr val="4D4D4D"/>
                  </a:solidFill>
                </a:rPr>
                <a:t>生成</a:t>
              </a:r>
              <a:endParaRPr lang="ja-JP" altLang="en-US" sz="1000" dirty="0">
                <a:solidFill>
                  <a:srgbClr val="4D4D4D"/>
                </a:solidFill>
              </a:endParaRPr>
            </a:p>
          </p:txBody>
        </p:sp>
        <p:sp>
          <p:nvSpPr>
            <p:cNvPr id="2" name="角丸四角形 1"/>
            <p:cNvSpPr/>
            <p:nvPr/>
          </p:nvSpPr>
          <p:spPr bwMode="auto">
            <a:xfrm>
              <a:off x="2808027" y="864052"/>
              <a:ext cx="1080000" cy="1080000"/>
            </a:xfrm>
            <a:prstGeom prst="roundRect">
              <a:avLst>
                <a:gd name="adj" fmla="val 23883"/>
              </a:avLst>
            </a:prstGeom>
            <a:noFill/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 defTabSz="473075">
                <a:lnSpc>
                  <a:spcPct val="120000"/>
                </a:lnSpc>
              </a:pPr>
              <a:endParaRPr lang="ja-JP" altLang="en-US" sz="1000">
                <a:solidFill>
                  <a:srgbClr val="4D4D4D"/>
                </a:solidFill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05</a:t>
            </a:r>
            <a:r>
              <a:rPr lang="en-US" altLang="ja-JP"/>
              <a:t>   </a:t>
            </a:r>
            <a:r>
              <a:rPr lang="ja-JP" altLang="en-US"/>
              <a:t>データの正規化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611188" y="900113"/>
            <a:ext cx="3205162" cy="2052637"/>
            <a:chOff x="611188" y="900113"/>
            <a:chExt cx="3205162" cy="2052637"/>
          </a:xfrm>
        </p:grpSpPr>
        <p:sp>
          <p:nvSpPr>
            <p:cNvPr id="43028" name="Oval 20"/>
            <p:cNvSpPr>
              <a:spLocks noChangeArrowheads="1"/>
            </p:cNvSpPr>
            <p:nvPr/>
          </p:nvSpPr>
          <p:spPr bwMode="auto">
            <a:xfrm>
              <a:off x="1908175" y="900113"/>
              <a:ext cx="863600" cy="4318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非正規形</a:t>
              </a:r>
            </a:p>
          </p:txBody>
        </p:sp>
        <p:sp>
          <p:nvSpPr>
            <p:cNvPr id="43027" name="Oval 19"/>
            <p:cNvSpPr>
              <a:spLocks noChangeArrowheads="1"/>
            </p:cNvSpPr>
            <p:nvPr/>
          </p:nvSpPr>
          <p:spPr bwMode="auto">
            <a:xfrm>
              <a:off x="1908175" y="1439863"/>
              <a:ext cx="8636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第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正規形</a:t>
              </a:r>
            </a:p>
          </p:txBody>
        </p:sp>
        <p:sp>
          <p:nvSpPr>
            <p:cNvPr id="43026" name="Oval 18"/>
            <p:cNvSpPr>
              <a:spLocks noChangeArrowheads="1"/>
            </p:cNvSpPr>
            <p:nvPr/>
          </p:nvSpPr>
          <p:spPr bwMode="auto">
            <a:xfrm>
              <a:off x="1909763" y="1981200"/>
              <a:ext cx="8636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第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正規形</a:t>
              </a:r>
            </a:p>
          </p:txBody>
        </p:sp>
        <p:sp>
          <p:nvSpPr>
            <p:cNvPr id="43024" name="Oval 16"/>
            <p:cNvSpPr>
              <a:spLocks noChangeArrowheads="1"/>
            </p:cNvSpPr>
            <p:nvPr/>
          </p:nvSpPr>
          <p:spPr bwMode="auto">
            <a:xfrm>
              <a:off x="1909763" y="2520950"/>
              <a:ext cx="8636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第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3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正規形</a:t>
              </a:r>
            </a:p>
          </p:txBody>
        </p:sp>
        <p:sp>
          <p:nvSpPr>
            <p:cNvPr id="43030" name="Rectangle 22"/>
            <p:cNvSpPr>
              <a:spLocks noChangeArrowheads="1"/>
            </p:cNvSpPr>
            <p:nvPr/>
          </p:nvSpPr>
          <p:spPr bwMode="auto">
            <a:xfrm>
              <a:off x="611188" y="1692275"/>
              <a:ext cx="863600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Aft>
                  <a:spcPct val="50000"/>
                </a:spcAft>
              </a:pPr>
              <a:r>
                <a:rPr lang="en-US" altLang="ja-JP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冗長性の排除</a:t>
              </a:r>
            </a:p>
            <a:p>
              <a:pPr>
                <a:spcAft>
                  <a:spcPct val="50000"/>
                </a:spcAft>
              </a:pP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■整合性の維持</a:t>
              </a:r>
            </a:p>
          </p:txBody>
        </p:sp>
        <p:sp>
          <p:nvSpPr>
            <p:cNvPr id="43031" name="Rectangle 23"/>
            <p:cNvSpPr>
              <a:spLocks noChangeArrowheads="1"/>
            </p:cNvSpPr>
            <p:nvPr/>
          </p:nvSpPr>
          <p:spPr bwMode="auto">
            <a:xfrm>
              <a:off x="2808288" y="1512888"/>
              <a:ext cx="1008062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繰返し要素をなくした</a:t>
              </a:r>
            </a:p>
            <a:p>
              <a:pPr>
                <a:lnSpc>
                  <a:spcPct val="110000"/>
                </a:lnSpc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表形式</a:t>
              </a:r>
            </a:p>
          </p:txBody>
        </p:sp>
        <p:sp>
          <p:nvSpPr>
            <p:cNvPr id="43032" name="Rectangle 24"/>
            <p:cNvSpPr>
              <a:spLocks noChangeArrowheads="1"/>
            </p:cNvSpPr>
            <p:nvPr/>
          </p:nvSpPr>
          <p:spPr bwMode="auto">
            <a:xfrm>
              <a:off x="2808288" y="2054225"/>
              <a:ext cx="1008062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主キーに基づいて</a:t>
              </a:r>
            </a:p>
            <a:p>
              <a:pPr>
                <a:lnSpc>
                  <a:spcPct val="110000"/>
                </a:lnSpc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表を分割</a:t>
              </a:r>
            </a:p>
          </p:txBody>
        </p:sp>
        <p:sp>
          <p:nvSpPr>
            <p:cNvPr id="43033" name="Rectangle 25"/>
            <p:cNvSpPr>
              <a:spLocks noChangeArrowheads="1"/>
            </p:cNvSpPr>
            <p:nvPr/>
          </p:nvSpPr>
          <p:spPr bwMode="auto">
            <a:xfrm>
              <a:off x="2808288" y="2557463"/>
              <a:ext cx="1008062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主キー以外のキーに</a:t>
              </a:r>
            </a:p>
            <a:p>
              <a:pPr>
                <a:lnSpc>
                  <a:spcPct val="110000"/>
                </a:lnSpc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基づいて表を分割</a:t>
              </a:r>
            </a:p>
          </p:txBody>
        </p:sp>
        <p:sp>
          <p:nvSpPr>
            <p:cNvPr id="43034" name="Line 26"/>
            <p:cNvSpPr>
              <a:spLocks noChangeShapeType="1"/>
            </p:cNvSpPr>
            <p:nvPr/>
          </p:nvSpPr>
          <p:spPr bwMode="auto">
            <a:xfrm rot="5400000" flipV="1">
              <a:off x="629443" y="1926432"/>
              <a:ext cx="1979613" cy="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035" name="Rectangle 27"/>
            <p:cNvSpPr>
              <a:spLocks noChangeArrowheads="1"/>
            </p:cNvSpPr>
            <p:nvPr/>
          </p:nvSpPr>
          <p:spPr bwMode="auto">
            <a:xfrm>
              <a:off x="935038" y="2663825"/>
              <a:ext cx="4318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正規化</a:t>
              </a:r>
            </a:p>
          </p:txBody>
        </p:sp>
        <p:sp>
          <p:nvSpPr>
            <p:cNvPr id="43036" name="Rectangle 28"/>
            <p:cNvSpPr>
              <a:spLocks noChangeArrowheads="1"/>
            </p:cNvSpPr>
            <p:nvPr/>
          </p:nvSpPr>
          <p:spPr bwMode="auto">
            <a:xfrm>
              <a:off x="2808288" y="971550"/>
              <a:ext cx="1008062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繰返し要素を含む</a:t>
              </a:r>
            </a:p>
            <a:p>
              <a:pPr>
                <a:lnSpc>
                  <a:spcPct val="11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表形式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06</a:t>
            </a:r>
            <a:r>
              <a:rPr lang="en-US" altLang="ja-JP" dirty="0"/>
              <a:t>   </a:t>
            </a:r>
            <a:r>
              <a:rPr lang="ja-JP" altLang="en-US" dirty="0" smtClean="0"/>
              <a:t>リレーショナル データベース</a:t>
            </a:r>
            <a:r>
              <a:rPr lang="ja-JP" altLang="en-US" dirty="0"/>
              <a:t>の集合演算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611188" y="1008063"/>
            <a:ext cx="3457575" cy="1655762"/>
            <a:chOff x="611188" y="1008063"/>
            <a:chExt cx="3457575" cy="1655762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1835150" y="1008063"/>
              <a:ext cx="1009650" cy="1655762"/>
              <a:chOff x="1835150" y="1008063"/>
              <a:chExt cx="1009650" cy="1655762"/>
            </a:xfrm>
          </p:grpSpPr>
          <p:sp>
            <p:nvSpPr>
              <p:cNvPr id="42023" name="Oval 39" descr="25%"/>
              <p:cNvSpPr>
                <a:spLocks noChangeArrowheads="1"/>
              </p:cNvSpPr>
              <p:nvPr/>
            </p:nvSpPr>
            <p:spPr bwMode="auto">
              <a:xfrm>
                <a:off x="1835150" y="1079500"/>
                <a:ext cx="576263" cy="57626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  <a:extLst/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2024" name="Oval 40" descr="25%"/>
              <p:cNvSpPr>
                <a:spLocks noChangeArrowheads="1"/>
              </p:cNvSpPr>
              <p:nvPr/>
            </p:nvSpPr>
            <p:spPr bwMode="auto">
              <a:xfrm>
                <a:off x="2268538" y="1079500"/>
                <a:ext cx="576262" cy="57626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2025" name="Oval 41" descr="25%"/>
              <p:cNvSpPr>
                <a:spLocks noChangeArrowheads="1"/>
              </p:cNvSpPr>
              <p:nvPr/>
            </p:nvSpPr>
            <p:spPr bwMode="auto">
              <a:xfrm>
                <a:off x="1835150" y="1081088"/>
                <a:ext cx="576263" cy="576262"/>
              </a:xfrm>
              <a:prstGeom prst="ellipse">
                <a:avLst/>
              </a:prstGeom>
              <a:noFill/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2031" name="Rectangle 47"/>
              <p:cNvSpPr>
                <a:spLocks noChangeArrowheads="1"/>
              </p:cNvSpPr>
              <p:nvPr/>
            </p:nvSpPr>
            <p:spPr bwMode="auto">
              <a:xfrm>
                <a:off x="2124075" y="2268538"/>
                <a:ext cx="431800" cy="2159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120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和演算</a:t>
                </a:r>
              </a:p>
            </p:txBody>
          </p:sp>
          <p:sp>
            <p:nvSpPr>
              <p:cNvPr id="42035" name="Rectangle 51"/>
              <p:cNvSpPr>
                <a:spLocks noChangeArrowheads="1"/>
              </p:cNvSpPr>
              <p:nvPr/>
            </p:nvSpPr>
            <p:spPr bwMode="auto">
              <a:xfrm>
                <a:off x="2051050" y="1008063"/>
                <a:ext cx="144463" cy="1079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A</a:t>
                </a:r>
              </a:p>
            </p:txBody>
          </p:sp>
          <p:sp>
            <p:nvSpPr>
              <p:cNvPr id="42036" name="Rectangle 52"/>
              <p:cNvSpPr>
                <a:spLocks noChangeArrowheads="1"/>
              </p:cNvSpPr>
              <p:nvPr/>
            </p:nvSpPr>
            <p:spPr bwMode="auto">
              <a:xfrm>
                <a:off x="2484438" y="1008063"/>
                <a:ext cx="144462" cy="1079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B</a:t>
                </a:r>
              </a:p>
            </p:txBody>
          </p:sp>
          <p:sp>
            <p:nvSpPr>
              <p:cNvPr id="42040" name="Rectangle 56"/>
              <p:cNvSpPr>
                <a:spLocks noChangeArrowheads="1"/>
              </p:cNvSpPr>
              <p:nvPr/>
            </p:nvSpPr>
            <p:spPr bwMode="auto">
              <a:xfrm>
                <a:off x="2052638" y="1763713"/>
                <a:ext cx="576262" cy="2524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A  OR  B</a:t>
                </a:r>
              </a:p>
              <a:p>
                <a:pPr algn="ctr"/>
                <a:r>
                  <a:rPr lang="en-US" altLang="ja-JP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(A </a:t>
                </a:r>
                <a:r>
                  <a:rPr lang="ja-JP" altLang="en-US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＋ </a:t>
                </a:r>
                <a:r>
                  <a:rPr lang="en-US" altLang="ja-JP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B)</a:t>
                </a:r>
              </a:p>
            </p:txBody>
          </p:sp>
          <p:sp>
            <p:nvSpPr>
              <p:cNvPr id="42043" name="Rectangle 59"/>
              <p:cNvSpPr>
                <a:spLocks noChangeArrowheads="1"/>
              </p:cNvSpPr>
              <p:nvPr/>
            </p:nvSpPr>
            <p:spPr bwMode="auto">
              <a:xfrm>
                <a:off x="2051050" y="2519363"/>
                <a:ext cx="576263" cy="1444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Union</a:t>
                </a: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3059113" y="1008063"/>
              <a:ext cx="1009650" cy="1655762"/>
              <a:chOff x="3059113" y="1008063"/>
              <a:chExt cx="1009650" cy="1655762"/>
            </a:xfrm>
          </p:grpSpPr>
          <p:sp>
            <p:nvSpPr>
              <p:cNvPr id="42026" name="Oval 42" descr="25%"/>
              <p:cNvSpPr>
                <a:spLocks noChangeArrowheads="1"/>
              </p:cNvSpPr>
              <p:nvPr/>
            </p:nvSpPr>
            <p:spPr bwMode="auto">
              <a:xfrm>
                <a:off x="3059113" y="1077913"/>
                <a:ext cx="576262" cy="57626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  <a:extLst/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2027" name="Oval 43"/>
              <p:cNvSpPr>
                <a:spLocks noChangeArrowheads="1"/>
              </p:cNvSpPr>
              <p:nvPr/>
            </p:nvSpPr>
            <p:spPr bwMode="auto">
              <a:xfrm>
                <a:off x="3492500" y="1077913"/>
                <a:ext cx="576263" cy="576262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2029" name="Oval 45" descr="25%"/>
              <p:cNvSpPr>
                <a:spLocks noChangeArrowheads="1"/>
              </p:cNvSpPr>
              <p:nvPr/>
            </p:nvSpPr>
            <p:spPr bwMode="auto">
              <a:xfrm>
                <a:off x="3060700" y="1081088"/>
                <a:ext cx="576263" cy="576262"/>
              </a:xfrm>
              <a:prstGeom prst="ellipse">
                <a:avLst/>
              </a:prstGeom>
              <a:noFill/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2032" name="Rectangle 48"/>
              <p:cNvSpPr>
                <a:spLocks noChangeArrowheads="1"/>
              </p:cNvSpPr>
              <p:nvPr/>
            </p:nvSpPr>
            <p:spPr bwMode="auto">
              <a:xfrm>
                <a:off x="3348038" y="2268538"/>
                <a:ext cx="431800" cy="2159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120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差演算</a:t>
                </a:r>
              </a:p>
            </p:txBody>
          </p:sp>
          <p:sp>
            <p:nvSpPr>
              <p:cNvPr id="42037" name="Rectangle 53"/>
              <p:cNvSpPr>
                <a:spLocks noChangeArrowheads="1"/>
              </p:cNvSpPr>
              <p:nvPr/>
            </p:nvSpPr>
            <p:spPr bwMode="auto">
              <a:xfrm>
                <a:off x="3275013" y="1008063"/>
                <a:ext cx="144462" cy="1079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A</a:t>
                </a:r>
              </a:p>
            </p:txBody>
          </p:sp>
          <p:sp>
            <p:nvSpPr>
              <p:cNvPr id="42038" name="Rectangle 54"/>
              <p:cNvSpPr>
                <a:spLocks noChangeArrowheads="1"/>
              </p:cNvSpPr>
              <p:nvPr/>
            </p:nvSpPr>
            <p:spPr bwMode="auto">
              <a:xfrm>
                <a:off x="3708400" y="1008063"/>
                <a:ext cx="144463" cy="1079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B</a:t>
                </a:r>
              </a:p>
            </p:txBody>
          </p:sp>
          <p:sp>
            <p:nvSpPr>
              <p:cNvPr id="42041" name="Rectangle 57"/>
              <p:cNvSpPr>
                <a:spLocks noChangeArrowheads="1"/>
              </p:cNvSpPr>
              <p:nvPr/>
            </p:nvSpPr>
            <p:spPr bwMode="auto">
              <a:xfrm>
                <a:off x="3276600" y="1763713"/>
                <a:ext cx="576263" cy="2524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A  NOT  B</a:t>
                </a:r>
              </a:p>
              <a:p>
                <a:pPr algn="ctr"/>
                <a:r>
                  <a:rPr lang="en-US" altLang="ja-JP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(A </a:t>
                </a:r>
                <a:r>
                  <a:rPr lang="ja-JP" altLang="en-US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－ </a:t>
                </a:r>
                <a:r>
                  <a:rPr lang="en-US" altLang="ja-JP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B)</a:t>
                </a:r>
              </a:p>
            </p:txBody>
          </p:sp>
          <p:sp>
            <p:nvSpPr>
              <p:cNvPr id="42044" name="Rectangle 60"/>
              <p:cNvSpPr>
                <a:spLocks noChangeArrowheads="1"/>
              </p:cNvSpPr>
              <p:nvPr/>
            </p:nvSpPr>
            <p:spPr bwMode="auto">
              <a:xfrm>
                <a:off x="3275013" y="2519363"/>
                <a:ext cx="576262" cy="1444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Difference</a:t>
                </a:r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611188" y="1008063"/>
              <a:ext cx="1009650" cy="1655762"/>
              <a:chOff x="611188" y="1008063"/>
              <a:chExt cx="1009650" cy="1655762"/>
            </a:xfrm>
          </p:grpSpPr>
          <p:sp>
            <p:nvSpPr>
              <p:cNvPr id="42018" name="Oval 34"/>
              <p:cNvSpPr>
                <a:spLocks noChangeArrowheads="1"/>
              </p:cNvSpPr>
              <p:nvPr/>
            </p:nvSpPr>
            <p:spPr bwMode="auto">
              <a:xfrm>
                <a:off x="611188" y="1081088"/>
                <a:ext cx="576262" cy="576262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2019" name="Oval 35"/>
              <p:cNvSpPr>
                <a:spLocks noChangeArrowheads="1"/>
              </p:cNvSpPr>
              <p:nvPr/>
            </p:nvSpPr>
            <p:spPr bwMode="auto">
              <a:xfrm>
                <a:off x="1044575" y="1081088"/>
                <a:ext cx="576263" cy="576262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2030" name="Rectangle 46"/>
              <p:cNvSpPr>
                <a:spLocks noChangeArrowheads="1"/>
              </p:cNvSpPr>
              <p:nvPr/>
            </p:nvSpPr>
            <p:spPr bwMode="auto">
              <a:xfrm>
                <a:off x="900113" y="2268538"/>
                <a:ext cx="431800" cy="2159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120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積演算</a:t>
                </a:r>
              </a:p>
            </p:txBody>
          </p:sp>
          <p:sp>
            <p:nvSpPr>
              <p:cNvPr id="42039" name="Rectangle 55"/>
              <p:cNvSpPr>
                <a:spLocks noChangeArrowheads="1"/>
              </p:cNvSpPr>
              <p:nvPr/>
            </p:nvSpPr>
            <p:spPr bwMode="auto">
              <a:xfrm>
                <a:off x="827088" y="1763713"/>
                <a:ext cx="576262" cy="2524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A  AND  B</a:t>
                </a:r>
              </a:p>
              <a:p>
                <a:pPr algn="ctr"/>
                <a:r>
                  <a:rPr lang="en-US" altLang="ja-JP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(A </a:t>
                </a:r>
                <a:r>
                  <a:rPr lang="ja-JP" altLang="en-US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・ </a:t>
                </a:r>
                <a:r>
                  <a:rPr lang="en-US" altLang="ja-JP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B)</a:t>
                </a:r>
              </a:p>
            </p:txBody>
          </p:sp>
          <p:sp>
            <p:nvSpPr>
              <p:cNvPr id="42042" name="Rectangle 58"/>
              <p:cNvSpPr>
                <a:spLocks noChangeArrowheads="1"/>
              </p:cNvSpPr>
              <p:nvPr/>
            </p:nvSpPr>
            <p:spPr bwMode="auto">
              <a:xfrm>
                <a:off x="827088" y="2519363"/>
                <a:ext cx="576262" cy="1444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Intersection</a:t>
                </a:r>
              </a:p>
            </p:txBody>
          </p:sp>
          <p:sp>
            <p:nvSpPr>
              <p:cNvPr id="42021" name="Freeform 37" descr="25%"/>
              <p:cNvSpPr>
                <a:spLocks/>
              </p:cNvSpPr>
              <p:nvPr/>
            </p:nvSpPr>
            <p:spPr bwMode="auto">
              <a:xfrm>
                <a:off x="1017588" y="1179513"/>
                <a:ext cx="192087" cy="381000"/>
              </a:xfrm>
              <a:custGeom>
                <a:avLst/>
                <a:gdLst>
                  <a:gd name="T0" fmla="*/ 161 w 322"/>
                  <a:gd name="T1" fmla="*/ 640 h 640"/>
                  <a:gd name="T2" fmla="*/ 161 w 322"/>
                  <a:gd name="T3" fmla="*/ 0 h 640"/>
                  <a:gd name="T4" fmla="*/ 161 w 322"/>
                  <a:gd name="T5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2" h="640">
                    <a:moveTo>
                      <a:pt x="161" y="640"/>
                    </a:moveTo>
                    <a:cubicBezTo>
                      <a:pt x="322" y="457"/>
                      <a:pt x="322" y="183"/>
                      <a:pt x="161" y="0"/>
                    </a:cubicBezTo>
                    <a:cubicBezTo>
                      <a:pt x="0" y="183"/>
                      <a:pt x="0" y="457"/>
                      <a:pt x="161" y="640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045" name="Oval 61"/>
              <p:cNvSpPr>
                <a:spLocks noChangeArrowheads="1"/>
              </p:cNvSpPr>
              <p:nvPr/>
            </p:nvSpPr>
            <p:spPr bwMode="auto">
              <a:xfrm>
                <a:off x="611188" y="1079500"/>
                <a:ext cx="576262" cy="576263"/>
              </a:xfrm>
              <a:prstGeom prst="ellipse">
                <a:avLst/>
              </a:prstGeom>
              <a:noFill/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2046" name="Oval 62"/>
              <p:cNvSpPr>
                <a:spLocks noChangeArrowheads="1"/>
              </p:cNvSpPr>
              <p:nvPr/>
            </p:nvSpPr>
            <p:spPr bwMode="auto">
              <a:xfrm>
                <a:off x="1044575" y="1079500"/>
                <a:ext cx="576263" cy="576263"/>
              </a:xfrm>
              <a:prstGeom prst="ellipse">
                <a:avLst/>
              </a:prstGeom>
              <a:noFill/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2033" name="Rectangle 49"/>
              <p:cNvSpPr>
                <a:spLocks noChangeArrowheads="1"/>
              </p:cNvSpPr>
              <p:nvPr/>
            </p:nvSpPr>
            <p:spPr bwMode="auto">
              <a:xfrm>
                <a:off x="827088" y="1008063"/>
                <a:ext cx="144462" cy="1079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A</a:t>
                </a:r>
              </a:p>
            </p:txBody>
          </p:sp>
          <p:sp>
            <p:nvSpPr>
              <p:cNvPr id="42034" name="Rectangle 50"/>
              <p:cNvSpPr>
                <a:spLocks noChangeArrowheads="1"/>
              </p:cNvSpPr>
              <p:nvPr/>
            </p:nvSpPr>
            <p:spPr bwMode="auto">
              <a:xfrm>
                <a:off x="1260475" y="1008063"/>
                <a:ext cx="144463" cy="1079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B</a:t>
                </a:r>
              </a:p>
            </p:txBody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07   </a:t>
            </a:r>
            <a:r>
              <a:rPr lang="ja-JP" altLang="en-US" dirty="0" smtClean="0"/>
              <a:t>リレーショナル データベース</a:t>
            </a:r>
            <a:r>
              <a:rPr lang="ja-JP" altLang="en-US" dirty="0"/>
              <a:t>の関係演算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792163" y="1079500"/>
            <a:ext cx="3382962" cy="1728788"/>
            <a:chOff x="792163" y="1079500"/>
            <a:chExt cx="3382962" cy="1728788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792163" y="1079500"/>
              <a:ext cx="828675" cy="1728788"/>
              <a:chOff x="792163" y="1079500"/>
              <a:chExt cx="828675" cy="1728788"/>
            </a:xfrm>
          </p:grpSpPr>
          <p:sp>
            <p:nvSpPr>
              <p:cNvPr id="15465" name="Rectangle 105"/>
              <p:cNvSpPr>
                <a:spLocks noChangeArrowheads="1"/>
              </p:cNvSpPr>
              <p:nvPr/>
            </p:nvSpPr>
            <p:spPr bwMode="auto">
              <a:xfrm>
                <a:off x="936625" y="1187450"/>
                <a:ext cx="215900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67" name="Rectangle 107"/>
              <p:cNvSpPr>
                <a:spLocks noChangeArrowheads="1"/>
              </p:cNvSpPr>
              <p:nvPr/>
            </p:nvSpPr>
            <p:spPr bwMode="auto">
              <a:xfrm>
                <a:off x="936625" y="1295400"/>
                <a:ext cx="21590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69" name="Rectangle 109"/>
              <p:cNvSpPr>
                <a:spLocks noChangeArrowheads="1"/>
              </p:cNvSpPr>
              <p:nvPr/>
            </p:nvSpPr>
            <p:spPr bwMode="auto">
              <a:xfrm>
                <a:off x="936625" y="1403350"/>
                <a:ext cx="215900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71" name="Rectangle 111"/>
              <p:cNvSpPr>
                <a:spLocks noChangeArrowheads="1"/>
              </p:cNvSpPr>
              <p:nvPr/>
            </p:nvSpPr>
            <p:spPr bwMode="auto">
              <a:xfrm>
                <a:off x="1152525" y="1187450"/>
                <a:ext cx="144463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72" name="Rectangle 112"/>
              <p:cNvSpPr>
                <a:spLocks noChangeArrowheads="1"/>
              </p:cNvSpPr>
              <p:nvPr/>
            </p:nvSpPr>
            <p:spPr bwMode="auto">
              <a:xfrm>
                <a:off x="1152525" y="1295400"/>
                <a:ext cx="144463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73" name="Rectangle 113"/>
              <p:cNvSpPr>
                <a:spLocks noChangeArrowheads="1"/>
              </p:cNvSpPr>
              <p:nvPr/>
            </p:nvSpPr>
            <p:spPr bwMode="auto">
              <a:xfrm>
                <a:off x="1152525" y="1403350"/>
                <a:ext cx="144463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74" name="Rectangle 114"/>
              <p:cNvSpPr>
                <a:spLocks noChangeArrowheads="1"/>
              </p:cNvSpPr>
              <p:nvPr/>
            </p:nvSpPr>
            <p:spPr bwMode="auto">
              <a:xfrm>
                <a:off x="1295400" y="1187450"/>
                <a:ext cx="323850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75" name="Rectangle 115"/>
              <p:cNvSpPr>
                <a:spLocks noChangeArrowheads="1"/>
              </p:cNvSpPr>
              <p:nvPr/>
            </p:nvSpPr>
            <p:spPr bwMode="auto">
              <a:xfrm>
                <a:off x="1295400" y="1295400"/>
                <a:ext cx="32385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76" name="Rectangle 116"/>
              <p:cNvSpPr>
                <a:spLocks noChangeArrowheads="1"/>
              </p:cNvSpPr>
              <p:nvPr/>
            </p:nvSpPr>
            <p:spPr bwMode="auto">
              <a:xfrm>
                <a:off x="1295400" y="1403350"/>
                <a:ext cx="323850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77" name="Rectangle 117"/>
              <p:cNvSpPr>
                <a:spLocks noChangeArrowheads="1"/>
              </p:cNvSpPr>
              <p:nvPr/>
            </p:nvSpPr>
            <p:spPr bwMode="auto">
              <a:xfrm>
                <a:off x="936625" y="1079500"/>
                <a:ext cx="21590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79" name="Rectangle 119"/>
              <p:cNvSpPr>
                <a:spLocks noChangeArrowheads="1"/>
              </p:cNvSpPr>
              <p:nvPr/>
            </p:nvSpPr>
            <p:spPr bwMode="auto">
              <a:xfrm>
                <a:off x="1152525" y="1079500"/>
                <a:ext cx="144463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80" name="Rectangle 120"/>
              <p:cNvSpPr>
                <a:spLocks noChangeArrowheads="1"/>
              </p:cNvSpPr>
              <p:nvPr/>
            </p:nvSpPr>
            <p:spPr bwMode="auto">
              <a:xfrm>
                <a:off x="1295400" y="1079500"/>
                <a:ext cx="32385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66" name="Rectangle 106"/>
              <p:cNvSpPr>
                <a:spLocks noChangeArrowheads="1"/>
              </p:cNvSpPr>
              <p:nvPr/>
            </p:nvSpPr>
            <p:spPr bwMode="auto">
              <a:xfrm>
                <a:off x="792163" y="1187450"/>
                <a:ext cx="144462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68" name="Rectangle 108"/>
              <p:cNvSpPr>
                <a:spLocks noChangeArrowheads="1"/>
              </p:cNvSpPr>
              <p:nvPr/>
            </p:nvSpPr>
            <p:spPr bwMode="auto">
              <a:xfrm>
                <a:off x="792163" y="1295400"/>
                <a:ext cx="144462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70" name="Rectangle 110"/>
              <p:cNvSpPr>
                <a:spLocks noChangeArrowheads="1"/>
              </p:cNvSpPr>
              <p:nvPr/>
            </p:nvSpPr>
            <p:spPr bwMode="auto">
              <a:xfrm>
                <a:off x="792163" y="1403350"/>
                <a:ext cx="144462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78" name="Rectangle 118"/>
              <p:cNvSpPr>
                <a:spLocks noChangeArrowheads="1"/>
              </p:cNvSpPr>
              <p:nvPr/>
            </p:nvSpPr>
            <p:spPr bwMode="auto">
              <a:xfrm>
                <a:off x="792163" y="1079500"/>
                <a:ext cx="144462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81" name="Rectangle 121"/>
              <p:cNvSpPr>
                <a:spLocks noChangeArrowheads="1"/>
              </p:cNvSpPr>
              <p:nvPr/>
            </p:nvSpPr>
            <p:spPr bwMode="auto">
              <a:xfrm>
                <a:off x="938213" y="1836738"/>
                <a:ext cx="215900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82" name="Rectangle 122"/>
              <p:cNvSpPr>
                <a:spLocks noChangeArrowheads="1"/>
              </p:cNvSpPr>
              <p:nvPr/>
            </p:nvSpPr>
            <p:spPr bwMode="auto">
              <a:xfrm>
                <a:off x="1154113" y="1836738"/>
                <a:ext cx="144462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83" name="Rectangle 123"/>
              <p:cNvSpPr>
                <a:spLocks noChangeArrowheads="1"/>
              </p:cNvSpPr>
              <p:nvPr/>
            </p:nvSpPr>
            <p:spPr bwMode="auto">
              <a:xfrm>
                <a:off x="1296988" y="1836738"/>
                <a:ext cx="323850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84" name="Rectangle 124"/>
              <p:cNvSpPr>
                <a:spLocks noChangeArrowheads="1"/>
              </p:cNvSpPr>
              <p:nvPr/>
            </p:nvSpPr>
            <p:spPr bwMode="auto">
              <a:xfrm>
                <a:off x="793750" y="1836738"/>
                <a:ext cx="144463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85" name="Rectangle 125"/>
              <p:cNvSpPr>
                <a:spLocks noChangeArrowheads="1"/>
              </p:cNvSpPr>
              <p:nvPr/>
            </p:nvSpPr>
            <p:spPr bwMode="auto">
              <a:xfrm>
                <a:off x="938213" y="1944688"/>
                <a:ext cx="215900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86" name="Rectangle 126"/>
              <p:cNvSpPr>
                <a:spLocks noChangeArrowheads="1"/>
              </p:cNvSpPr>
              <p:nvPr/>
            </p:nvSpPr>
            <p:spPr bwMode="auto">
              <a:xfrm>
                <a:off x="1154113" y="1944688"/>
                <a:ext cx="144462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87" name="Rectangle 127"/>
              <p:cNvSpPr>
                <a:spLocks noChangeArrowheads="1"/>
              </p:cNvSpPr>
              <p:nvPr/>
            </p:nvSpPr>
            <p:spPr bwMode="auto">
              <a:xfrm>
                <a:off x="1296988" y="1944688"/>
                <a:ext cx="323850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88" name="Rectangle 128"/>
              <p:cNvSpPr>
                <a:spLocks noChangeArrowheads="1"/>
              </p:cNvSpPr>
              <p:nvPr/>
            </p:nvSpPr>
            <p:spPr bwMode="auto">
              <a:xfrm>
                <a:off x="793750" y="1944688"/>
                <a:ext cx="144463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65" name="Line 205"/>
              <p:cNvSpPr>
                <a:spLocks noChangeShapeType="1"/>
              </p:cNvSpPr>
              <p:nvPr/>
            </p:nvSpPr>
            <p:spPr bwMode="auto">
              <a:xfrm rot="5400000" flipV="1">
                <a:off x="1097757" y="1674019"/>
                <a:ext cx="252412" cy="0"/>
              </a:xfrm>
              <a:prstGeom prst="line">
                <a:avLst/>
              </a:prstGeom>
              <a:noFill/>
              <a:ln w="25400">
                <a:solidFill>
                  <a:srgbClr val="969696"/>
                </a:solidFill>
                <a:round/>
                <a:headEnd type="none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569" name="Rectangle 209"/>
              <p:cNvSpPr>
                <a:spLocks noChangeArrowheads="1"/>
              </p:cNvSpPr>
              <p:nvPr/>
            </p:nvSpPr>
            <p:spPr bwMode="auto">
              <a:xfrm>
                <a:off x="1008063" y="2413000"/>
                <a:ext cx="431800" cy="2159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120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選択</a:t>
                </a:r>
              </a:p>
            </p:txBody>
          </p:sp>
          <p:sp>
            <p:nvSpPr>
              <p:cNvPr id="15570" name="Rectangle 210"/>
              <p:cNvSpPr>
                <a:spLocks noChangeArrowheads="1"/>
              </p:cNvSpPr>
              <p:nvPr/>
            </p:nvSpPr>
            <p:spPr bwMode="auto">
              <a:xfrm>
                <a:off x="935038" y="2663825"/>
                <a:ext cx="576262" cy="1444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Selection</a:t>
                </a:r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1944688" y="1079500"/>
              <a:ext cx="827087" cy="1728788"/>
              <a:chOff x="1944688" y="1079500"/>
              <a:chExt cx="827087" cy="1728788"/>
            </a:xfrm>
          </p:grpSpPr>
          <p:sp>
            <p:nvSpPr>
              <p:cNvPr id="15489" name="Rectangle 129"/>
              <p:cNvSpPr>
                <a:spLocks noChangeArrowheads="1"/>
              </p:cNvSpPr>
              <p:nvPr/>
            </p:nvSpPr>
            <p:spPr bwMode="auto">
              <a:xfrm>
                <a:off x="2089150" y="1187450"/>
                <a:ext cx="21590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90" name="Rectangle 130"/>
              <p:cNvSpPr>
                <a:spLocks noChangeArrowheads="1"/>
              </p:cNvSpPr>
              <p:nvPr/>
            </p:nvSpPr>
            <p:spPr bwMode="auto">
              <a:xfrm>
                <a:off x="2089150" y="1295400"/>
                <a:ext cx="21590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91" name="Rectangle 131"/>
              <p:cNvSpPr>
                <a:spLocks noChangeArrowheads="1"/>
              </p:cNvSpPr>
              <p:nvPr/>
            </p:nvSpPr>
            <p:spPr bwMode="auto">
              <a:xfrm>
                <a:off x="2089150" y="1403350"/>
                <a:ext cx="21590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92" name="Rectangle 132"/>
              <p:cNvSpPr>
                <a:spLocks noChangeArrowheads="1"/>
              </p:cNvSpPr>
              <p:nvPr/>
            </p:nvSpPr>
            <p:spPr bwMode="auto">
              <a:xfrm>
                <a:off x="2305050" y="1187450"/>
                <a:ext cx="144463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93" name="Rectangle 133"/>
              <p:cNvSpPr>
                <a:spLocks noChangeArrowheads="1"/>
              </p:cNvSpPr>
              <p:nvPr/>
            </p:nvSpPr>
            <p:spPr bwMode="auto">
              <a:xfrm>
                <a:off x="2305050" y="1295400"/>
                <a:ext cx="144463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94" name="Rectangle 134"/>
              <p:cNvSpPr>
                <a:spLocks noChangeArrowheads="1"/>
              </p:cNvSpPr>
              <p:nvPr/>
            </p:nvSpPr>
            <p:spPr bwMode="auto">
              <a:xfrm>
                <a:off x="2305050" y="1403350"/>
                <a:ext cx="144463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95" name="Rectangle 135"/>
              <p:cNvSpPr>
                <a:spLocks noChangeArrowheads="1"/>
              </p:cNvSpPr>
              <p:nvPr/>
            </p:nvSpPr>
            <p:spPr bwMode="auto">
              <a:xfrm>
                <a:off x="2447925" y="1187450"/>
                <a:ext cx="323850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96" name="Rectangle 136"/>
              <p:cNvSpPr>
                <a:spLocks noChangeArrowheads="1"/>
              </p:cNvSpPr>
              <p:nvPr/>
            </p:nvSpPr>
            <p:spPr bwMode="auto">
              <a:xfrm>
                <a:off x="2447925" y="1295400"/>
                <a:ext cx="323850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97" name="Rectangle 137"/>
              <p:cNvSpPr>
                <a:spLocks noChangeArrowheads="1"/>
              </p:cNvSpPr>
              <p:nvPr/>
            </p:nvSpPr>
            <p:spPr bwMode="auto">
              <a:xfrm>
                <a:off x="2447925" y="1403350"/>
                <a:ext cx="323850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98" name="Rectangle 138"/>
              <p:cNvSpPr>
                <a:spLocks noChangeArrowheads="1"/>
              </p:cNvSpPr>
              <p:nvPr/>
            </p:nvSpPr>
            <p:spPr bwMode="auto">
              <a:xfrm>
                <a:off x="2089150" y="1079500"/>
                <a:ext cx="21590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499" name="Rectangle 139"/>
              <p:cNvSpPr>
                <a:spLocks noChangeArrowheads="1"/>
              </p:cNvSpPr>
              <p:nvPr/>
            </p:nvSpPr>
            <p:spPr bwMode="auto">
              <a:xfrm>
                <a:off x="2305050" y="1079500"/>
                <a:ext cx="144463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00" name="Rectangle 140"/>
              <p:cNvSpPr>
                <a:spLocks noChangeArrowheads="1"/>
              </p:cNvSpPr>
              <p:nvPr/>
            </p:nvSpPr>
            <p:spPr bwMode="auto">
              <a:xfrm>
                <a:off x="2447925" y="1079500"/>
                <a:ext cx="323850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01" name="Rectangle 141"/>
              <p:cNvSpPr>
                <a:spLocks noChangeArrowheads="1"/>
              </p:cNvSpPr>
              <p:nvPr/>
            </p:nvSpPr>
            <p:spPr bwMode="auto">
              <a:xfrm>
                <a:off x="1944688" y="1187450"/>
                <a:ext cx="144462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02" name="Rectangle 142"/>
              <p:cNvSpPr>
                <a:spLocks noChangeArrowheads="1"/>
              </p:cNvSpPr>
              <p:nvPr/>
            </p:nvSpPr>
            <p:spPr bwMode="auto">
              <a:xfrm>
                <a:off x="1944688" y="1295400"/>
                <a:ext cx="144462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03" name="Rectangle 143"/>
              <p:cNvSpPr>
                <a:spLocks noChangeArrowheads="1"/>
              </p:cNvSpPr>
              <p:nvPr/>
            </p:nvSpPr>
            <p:spPr bwMode="auto">
              <a:xfrm>
                <a:off x="1944688" y="1403350"/>
                <a:ext cx="144462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04" name="Rectangle 144"/>
              <p:cNvSpPr>
                <a:spLocks noChangeArrowheads="1"/>
              </p:cNvSpPr>
              <p:nvPr/>
            </p:nvSpPr>
            <p:spPr bwMode="auto">
              <a:xfrm>
                <a:off x="1944688" y="1079500"/>
                <a:ext cx="144462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11" name="Rectangle 151"/>
              <p:cNvSpPr>
                <a:spLocks noChangeArrowheads="1"/>
              </p:cNvSpPr>
              <p:nvPr/>
            </p:nvSpPr>
            <p:spPr bwMode="auto">
              <a:xfrm>
                <a:off x="2232025" y="1944688"/>
                <a:ext cx="323850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12" name="Rectangle 152"/>
              <p:cNvSpPr>
                <a:spLocks noChangeArrowheads="1"/>
              </p:cNvSpPr>
              <p:nvPr/>
            </p:nvSpPr>
            <p:spPr bwMode="auto">
              <a:xfrm>
                <a:off x="2232025" y="2052638"/>
                <a:ext cx="323850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13" name="Rectangle 153"/>
              <p:cNvSpPr>
                <a:spLocks noChangeArrowheads="1"/>
              </p:cNvSpPr>
              <p:nvPr/>
            </p:nvSpPr>
            <p:spPr bwMode="auto">
              <a:xfrm>
                <a:off x="2232025" y="2160588"/>
                <a:ext cx="323850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16" name="Rectangle 156"/>
              <p:cNvSpPr>
                <a:spLocks noChangeArrowheads="1"/>
              </p:cNvSpPr>
              <p:nvPr/>
            </p:nvSpPr>
            <p:spPr bwMode="auto">
              <a:xfrm>
                <a:off x="2232025" y="1836738"/>
                <a:ext cx="323850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17" name="Rectangle 157"/>
              <p:cNvSpPr>
                <a:spLocks noChangeArrowheads="1"/>
              </p:cNvSpPr>
              <p:nvPr/>
            </p:nvSpPr>
            <p:spPr bwMode="auto">
              <a:xfrm>
                <a:off x="2089150" y="1944688"/>
                <a:ext cx="144463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18" name="Rectangle 158"/>
              <p:cNvSpPr>
                <a:spLocks noChangeArrowheads="1"/>
              </p:cNvSpPr>
              <p:nvPr/>
            </p:nvSpPr>
            <p:spPr bwMode="auto">
              <a:xfrm>
                <a:off x="2089150" y="2052638"/>
                <a:ext cx="144463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19" name="Rectangle 159"/>
              <p:cNvSpPr>
                <a:spLocks noChangeArrowheads="1"/>
              </p:cNvSpPr>
              <p:nvPr/>
            </p:nvSpPr>
            <p:spPr bwMode="auto">
              <a:xfrm>
                <a:off x="2089150" y="2160588"/>
                <a:ext cx="144463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20" name="Rectangle 160"/>
              <p:cNvSpPr>
                <a:spLocks noChangeArrowheads="1"/>
              </p:cNvSpPr>
              <p:nvPr/>
            </p:nvSpPr>
            <p:spPr bwMode="auto">
              <a:xfrm>
                <a:off x="2089150" y="1836738"/>
                <a:ext cx="144463" cy="10795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66" name="Line 206"/>
              <p:cNvSpPr>
                <a:spLocks noChangeShapeType="1"/>
              </p:cNvSpPr>
              <p:nvPr/>
            </p:nvSpPr>
            <p:spPr bwMode="auto">
              <a:xfrm rot="5400000" flipV="1">
                <a:off x="2213769" y="1674019"/>
                <a:ext cx="252412" cy="0"/>
              </a:xfrm>
              <a:prstGeom prst="line">
                <a:avLst/>
              </a:prstGeom>
              <a:noFill/>
              <a:ln w="25400">
                <a:solidFill>
                  <a:srgbClr val="969696"/>
                </a:solidFill>
                <a:round/>
                <a:headEnd type="none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571" name="Rectangle 211"/>
              <p:cNvSpPr>
                <a:spLocks noChangeArrowheads="1"/>
              </p:cNvSpPr>
              <p:nvPr/>
            </p:nvSpPr>
            <p:spPr bwMode="auto">
              <a:xfrm>
                <a:off x="2124075" y="2413000"/>
                <a:ext cx="431800" cy="2159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120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射影</a:t>
                </a:r>
              </a:p>
            </p:txBody>
          </p:sp>
          <p:sp>
            <p:nvSpPr>
              <p:cNvPr id="15572" name="Rectangle 212"/>
              <p:cNvSpPr>
                <a:spLocks noChangeArrowheads="1"/>
              </p:cNvSpPr>
              <p:nvPr/>
            </p:nvSpPr>
            <p:spPr bwMode="auto">
              <a:xfrm>
                <a:off x="2051050" y="2663825"/>
                <a:ext cx="576263" cy="1444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Projection</a:t>
                </a: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3059113" y="1081088"/>
              <a:ext cx="1116012" cy="1727200"/>
              <a:chOff x="3059113" y="1081088"/>
              <a:chExt cx="1116012" cy="1727200"/>
            </a:xfrm>
          </p:grpSpPr>
          <p:sp>
            <p:nvSpPr>
              <p:cNvPr id="15521" name="Rectangle 161"/>
              <p:cNvSpPr>
                <a:spLocks noChangeArrowheads="1"/>
              </p:cNvSpPr>
              <p:nvPr/>
            </p:nvSpPr>
            <p:spPr bwMode="auto">
              <a:xfrm>
                <a:off x="3203575" y="1189038"/>
                <a:ext cx="21590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22" name="Rectangle 162"/>
              <p:cNvSpPr>
                <a:spLocks noChangeArrowheads="1"/>
              </p:cNvSpPr>
              <p:nvPr/>
            </p:nvSpPr>
            <p:spPr bwMode="auto">
              <a:xfrm>
                <a:off x="3203575" y="1296988"/>
                <a:ext cx="21590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23" name="Rectangle 163"/>
              <p:cNvSpPr>
                <a:spLocks noChangeArrowheads="1"/>
              </p:cNvSpPr>
              <p:nvPr/>
            </p:nvSpPr>
            <p:spPr bwMode="auto">
              <a:xfrm>
                <a:off x="3203575" y="1404938"/>
                <a:ext cx="21590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27" name="Rectangle 167"/>
              <p:cNvSpPr>
                <a:spLocks noChangeArrowheads="1"/>
              </p:cNvSpPr>
              <p:nvPr/>
            </p:nvSpPr>
            <p:spPr bwMode="auto">
              <a:xfrm>
                <a:off x="3203575" y="1081088"/>
                <a:ext cx="21590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29" name="Rectangle 169" descr="25%"/>
              <p:cNvSpPr>
                <a:spLocks noChangeArrowheads="1"/>
              </p:cNvSpPr>
              <p:nvPr/>
            </p:nvSpPr>
            <p:spPr bwMode="auto">
              <a:xfrm>
                <a:off x="3059113" y="1189038"/>
                <a:ext cx="144462" cy="107950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30" name="Rectangle 170" descr="25%"/>
              <p:cNvSpPr>
                <a:spLocks noChangeArrowheads="1"/>
              </p:cNvSpPr>
              <p:nvPr/>
            </p:nvSpPr>
            <p:spPr bwMode="auto">
              <a:xfrm>
                <a:off x="3059113" y="1296988"/>
                <a:ext cx="144462" cy="107950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31" name="Rectangle 171" descr="25%"/>
              <p:cNvSpPr>
                <a:spLocks noChangeArrowheads="1"/>
              </p:cNvSpPr>
              <p:nvPr/>
            </p:nvSpPr>
            <p:spPr bwMode="auto">
              <a:xfrm>
                <a:off x="3059113" y="1404938"/>
                <a:ext cx="144462" cy="107950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32" name="Rectangle 172" descr="25%"/>
              <p:cNvSpPr>
                <a:spLocks noChangeArrowheads="1"/>
              </p:cNvSpPr>
              <p:nvPr/>
            </p:nvSpPr>
            <p:spPr bwMode="auto">
              <a:xfrm>
                <a:off x="3059113" y="1081088"/>
                <a:ext cx="144462" cy="107950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36" name="Rectangle 176"/>
              <p:cNvSpPr>
                <a:spLocks noChangeArrowheads="1"/>
              </p:cNvSpPr>
              <p:nvPr/>
            </p:nvSpPr>
            <p:spPr bwMode="auto">
              <a:xfrm>
                <a:off x="3708400" y="1189038"/>
                <a:ext cx="144463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37" name="Rectangle 177"/>
              <p:cNvSpPr>
                <a:spLocks noChangeArrowheads="1"/>
              </p:cNvSpPr>
              <p:nvPr/>
            </p:nvSpPr>
            <p:spPr bwMode="auto">
              <a:xfrm>
                <a:off x="3708400" y="1296988"/>
                <a:ext cx="144463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38" name="Rectangle 178"/>
              <p:cNvSpPr>
                <a:spLocks noChangeArrowheads="1"/>
              </p:cNvSpPr>
              <p:nvPr/>
            </p:nvSpPr>
            <p:spPr bwMode="auto">
              <a:xfrm>
                <a:off x="3708400" y="1404938"/>
                <a:ext cx="144463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39" name="Rectangle 179"/>
              <p:cNvSpPr>
                <a:spLocks noChangeArrowheads="1"/>
              </p:cNvSpPr>
              <p:nvPr/>
            </p:nvSpPr>
            <p:spPr bwMode="auto">
              <a:xfrm>
                <a:off x="3851275" y="1189038"/>
                <a:ext cx="32385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40" name="Rectangle 180"/>
              <p:cNvSpPr>
                <a:spLocks noChangeArrowheads="1"/>
              </p:cNvSpPr>
              <p:nvPr/>
            </p:nvSpPr>
            <p:spPr bwMode="auto">
              <a:xfrm>
                <a:off x="3851275" y="1296988"/>
                <a:ext cx="32385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41" name="Rectangle 181"/>
              <p:cNvSpPr>
                <a:spLocks noChangeArrowheads="1"/>
              </p:cNvSpPr>
              <p:nvPr/>
            </p:nvSpPr>
            <p:spPr bwMode="auto">
              <a:xfrm>
                <a:off x="3851275" y="1404938"/>
                <a:ext cx="32385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43" name="Rectangle 183"/>
              <p:cNvSpPr>
                <a:spLocks noChangeArrowheads="1"/>
              </p:cNvSpPr>
              <p:nvPr/>
            </p:nvSpPr>
            <p:spPr bwMode="auto">
              <a:xfrm>
                <a:off x="3708400" y="1081088"/>
                <a:ext cx="144463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44" name="Rectangle 184"/>
              <p:cNvSpPr>
                <a:spLocks noChangeArrowheads="1"/>
              </p:cNvSpPr>
              <p:nvPr/>
            </p:nvSpPr>
            <p:spPr bwMode="auto">
              <a:xfrm>
                <a:off x="3851275" y="1081088"/>
                <a:ext cx="32385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45" name="Rectangle 185" descr="25%"/>
              <p:cNvSpPr>
                <a:spLocks noChangeArrowheads="1"/>
              </p:cNvSpPr>
              <p:nvPr/>
            </p:nvSpPr>
            <p:spPr bwMode="auto">
              <a:xfrm>
                <a:off x="3565525" y="1189038"/>
                <a:ext cx="144463" cy="107950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46" name="Rectangle 186" descr="25%"/>
              <p:cNvSpPr>
                <a:spLocks noChangeArrowheads="1"/>
              </p:cNvSpPr>
              <p:nvPr/>
            </p:nvSpPr>
            <p:spPr bwMode="auto">
              <a:xfrm>
                <a:off x="3565525" y="1296988"/>
                <a:ext cx="144463" cy="107950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47" name="Rectangle 187" descr="25%"/>
              <p:cNvSpPr>
                <a:spLocks noChangeArrowheads="1"/>
              </p:cNvSpPr>
              <p:nvPr/>
            </p:nvSpPr>
            <p:spPr bwMode="auto">
              <a:xfrm>
                <a:off x="3565525" y="1404938"/>
                <a:ext cx="144463" cy="107950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48" name="Rectangle 188" descr="25%"/>
              <p:cNvSpPr>
                <a:spLocks noChangeArrowheads="1"/>
              </p:cNvSpPr>
              <p:nvPr/>
            </p:nvSpPr>
            <p:spPr bwMode="auto">
              <a:xfrm>
                <a:off x="3565525" y="1081088"/>
                <a:ext cx="144463" cy="107950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49" name="Rectangle 189"/>
              <p:cNvSpPr>
                <a:spLocks noChangeArrowheads="1"/>
              </p:cNvSpPr>
              <p:nvPr/>
            </p:nvSpPr>
            <p:spPr bwMode="auto">
              <a:xfrm>
                <a:off x="3349625" y="1944688"/>
                <a:ext cx="21590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50" name="Rectangle 190"/>
              <p:cNvSpPr>
                <a:spLocks noChangeArrowheads="1"/>
              </p:cNvSpPr>
              <p:nvPr/>
            </p:nvSpPr>
            <p:spPr bwMode="auto">
              <a:xfrm>
                <a:off x="3349625" y="2052638"/>
                <a:ext cx="21590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51" name="Rectangle 191"/>
              <p:cNvSpPr>
                <a:spLocks noChangeArrowheads="1"/>
              </p:cNvSpPr>
              <p:nvPr/>
            </p:nvSpPr>
            <p:spPr bwMode="auto">
              <a:xfrm>
                <a:off x="3349625" y="2160588"/>
                <a:ext cx="21590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52" name="Rectangle 192"/>
              <p:cNvSpPr>
                <a:spLocks noChangeArrowheads="1"/>
              </p:cNvSpPr>
              <p:nvPr/>
            </p:nvSpPr>
            <p:spPr bwMode="auto">
              <a:xfrm>
                <a:off x="3565525" y="1944688"/>
                <a:ext cx="144463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53" name="Rectangle 193"/>
              <p:cNvSpPr>
                <a:spLocks noChangeArrowheads="1"/>
              </p:cNvSpPr>
              <p:nvPr/>
            </p:nvSpPr>
            <p:spPr bwMode="auto">
              <a:xfrm>
                <a:off x="3565525" y="2052638"/>
                <a:ext cx="144463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54" name="Rectangle 194"/>
              <p:cNvSpPr>
                <a:spLocks noChangeArrowheads="1"/>
              </p:cNvSpPr>
              <p:nvPr/>
            </p:nvSpPr>
            <p:spPr bwMode="auto">
              <a:xfrm>
                <a:off x="3565525" y="2160588"/>
                <a:ext cx="144463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55" name="Rectangle 195"/>
              <p:cNvSpPr>
                <a:spLocks noChangeArrowheads="1"/>
              </p:cNvSpPr>
              <p:nvPr/>
            </p:nvSpPr>
            <p:spPr bwMode="auto">
              <a:xfrm>
                <a:off x="3708400" y="1944688"/>
                <a:ext cx="32385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56" name="Rectangle 196"/>
              <p:cNvSpPr>
                <a:spLocks noChangeArrowheads="1"/>
              </p:cNvSpPr>
              <p:nvPr/>
            </p:nvSpPr>
            <p:spPr bwMode="auto">
              <a:xfrm>
                <a:off x="3708400" y="2052638"/>
                <a:ext cx="32385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57" name="Rectangle 197"/>
              <p:cNvSpPr>
                <a:spLocks noChangeArrowheads="1"/>
              </p:cNvSpPr>
              <p:nvPr/>
            </p:nvSpPr>
            <p:spPr bwMode="auto">
              <a:xfrm>
                <a:off x="3708400" y="2160588"/>
                <a:ext cx="32385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58" name="Rectangle 198"/>
              <p:cNvSpPr>
                <a:spLocks noChangeArrowheads="1"/>
              </p:cNvSpPr>
              <p:nvPr/>
            </p:nvSpPr>
            <p:spPr bwMode="auto">
              <a:xfrm>
                <a:off x="3349625" y="1836738"/>
                <a:ext cx="21590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59" name="Rectangle 199"/>
              <p:cNvSpPr>
                <a:spLocks noChangeArrowheads="1"/>
              </p:cNvSpPr>
              <p:nvPr/>
            </p:nvSpPr>
            <p:spPr bwMode="auto">
              <a:xfrm>
                <a:off x="3565525" y="1836738"/>
                <a:ext cx="144463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60" name="Rectangle 200"/>
              <p:cNvSpPr>
                <a:spLocks noChangeArrowheads="1"/>
              </p:cNvSpPr>
              <p:nvPr/>
            </p:nvSpPr>
            <p:spPr bwMode="auto">
              <a:xfrm>
                <a:off x="3708400" y="1836738"/>
                <a:ext cx="323850" cy="10795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61" name="Rectangle 201" descr="25%"/>
              <p:cNvSpPr>
                <a:spLocks noChangeArrowheads="1"/>
              </p:cNvSpPr>
              <p:nvPr/>
            </p:nvSpPr>
            <p:spPr bwMode="auto">
              <a:xfrm>
                <a:off x="3205163" y="1944688"/>
                <a:ext cx="144462" cy="107950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62" name="Rectangle 202" descr="25%"/>
              <p:cNvSpPr>
                <a:spLocks noChangeArrowheads="1"/>
              </p:cNvSpPr>
              <p:nvPr/>
            </p:nvSpPr>
            <p:spPr bwMode="auto">
              <a:xfrm>
                <a:off x="3205163" y="2052638"/>
                <a:ext cx="144462" cy="107950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63" name="Rectangle 203" descr="25%"/>
              <p:cNvSpPr>
                <a:spLocks noChangeArrowheads="1"/>
              </p:cNvSpPr>
              <p:nvPr/>
            </p:nvSpPr>
            <p:spPr bwMode="auto">
              <a:xfrm>
                <a:off x="3205163" y="2160588"/>
                <a:ext cx="144462" cy="107950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64" name="Rectangle 204" descr="25%"/>
              <p:cNvSpPr>
                <a:spLocks noChangeArrowheads="1"/>
              </p:cNvSpPr>
              <p:nvPr/>
            </p:nvSpPr>
            <p:spPr bwMode="auto">
              <a:xfrm>
                <a:off x="3205163" y="1836738"/>
                <a:ext cx="144462" cy="107950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5567" name="Line 207"/>
              <p:cNvSpPr>
                <a:spLocks noChangeShapeType="1"/>
              </p:cNvSpPr>
              <p:nvPr/>
            </p:nvSpPr>
            <p:spPr bwMode="auto">
              <a:xfrm rot="5400000" flipV="1">
                <a:off x="3474244" y="1710532"/>
                <a:ext cx="179387" cy="0"/>
              </a:xfrm>
              <a:prstGeom prst="line">
                <a:avLst/>
              </a:prstGeom>
              <a:noFill/>
              <a:ln w="25400">
                <a:solidFill>
                  <a:srgbClr val="969696"/>
                </a:solidFill>
                <a:round/>
                <a:headEnd type="none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568" name="Freeform 208"/>
              <p:cNvSpPr>
                <a:spLocks/>
              </p:cNvSpPr>
              <p:nvPr/>
            </p:nvSpPr>
            <p:spPr bwMode="auto">
              <a:xfrm flipV="1">
                <a:off x="3240088" y="1547813"/>
                <a:ext cx="647700" cy="73025"/>
              </a:xfrm>
              <a:custGeom>
                <a:avLst/>
                <a:gdLst>
                  <a:gd name="T0" fmla="*/ 0 w 681"/>
                  <a:gd name="T1" fmla="*/ 114 h 114"/>
                  <a:gd name="T2" fmla="*/ 0 w 681"/>
                  <a:gd name="T3" fmla="*/ 0 h 114"/>
                  <a:gd name="T4" fmla="*/ 681 w 681"/>
                  <a:gd name="T5" fmla="*/ 0 h 114"/>
                  <a:gd name="T6" fmla="*/ 681 w 681"/>
                  <a:gd name="T7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1" h="114">
                    <a:moveTo>
                      <a:pt x="0" y="114"/>
                    </a:moveTo>
                    <a:lnTo>
                      <a:pt x="0" y="0"/>
                    </a:lnTo>
                    <a:lnTo>
                      <a:pt x="681" y="0"/>
                    </a:lnTo>
                    <a:lnTo>
                      <a:pt x="681" y="114"/>
                    </a:lnTo>
                  </a:path>
                </a:pathLst>
              </a:custGeom>
              <a:noFill/>
              <a:ln w="25400" cap="flat" cmpd="sng">
                <a:solidFill>
                  <a:srgbClr val="96969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573" name="Rectangle 213"/>
              <p:cNvSpPr>
                <a:spLocks noChangeArrowheads="1"/>
              </p:cNvSpPr>
              <p:nvPr/>
            </p:nvSpPr>
            <p:spPr bwMode="auto">
              <a:xfrm>
                <a:off x="3348038" y="2413000"/>
                <a:ext cx="431800" cy="2159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120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結合</a:t>
                </a:r>
              </a:p>
            </p:txBody>
          </p:sp>
          <p:sp>
            <p:nvSpPr>
              <p:cNvPr id="15574" name="Rectangle 214"/>
              <p:cNvSpPr>
                <a:spLocks noChangeArrowheads="1"/>
              </p:cNvSpPr>
              <p:nvPr/>
            </p:nvSpPr>
            <p:spPr bwMode="auto">
              <a:xfrm>
                <a:off x="3275013" y="2663825"/>
                <a:ext cx="576262" cy="1444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Join</a:t>
                </a: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 Black"/>
        <a:ea typeface="HGP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5012</TotalTime>
  <Words>304</Words>
  <Application>Microsoft Office PowerPoint</Application>
  <PresentationFormat>ユーザー設定</PresentationFormat>
  <Paragraphs>109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8" baseType="lpstr">
      <vt:lpstr>HGPｺﾞｼｯｸE</vt:lpstr>
      <vt:lpstr>ＭＳ Ｐゴシック</vt:lpstr>
      <vt:lpstr>ＭＳ 明朝</vt:lpstr>
      <vt:lpstr>Arial</vt:lpstr>
      <vt:lpstr>Arial Black</vt:lpstr>
      <vt:lpstr>Tahoma</vt:lpstr>
      <vt:lpstr>Wingdings</vt:lpstr>
      <vt:lpstr>標準デザイン</vt:lpstr>
      <vt:lpstr>コンピュータと情報システム [第2版] 08章　データベース システム</vt:lpstr>
      <vt:lpstr>01   データベースとは</vt:lpstr>
      <vt:lpstr>02   データベース管理システムの役割</vt:lpstr>
      <vt:lpstr>03   データベース モデル</vt:lpstr>
      <vt:lpstr>03   （前ページの続き）</vt:lpstr>
      <vt:lpstr>04   リレーショナル データベースの利用</vt:lpstr>
      <vt:lpstr>05   データの正規化</vt:lpstr>
      <vt:lpstr>06   リレーショナル データベースの集合演算</vt:lpstr>
      <vt:lpstr>07   リレーショナル データベースの関係演算</vt:lpstr>
      <vt:lpstr>08   データベース言語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2006-08-22T06:54:28Z</dcterms:created>
  <dcterms:modified xsi:type="dcterms:W3CDTF">2015-09-09T10:51:49Z</dcterms:modified>
</cp:coreProperties>
</file>