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72" r:id="rId3"/>
    <p:sldId id="271" r:id="rId4"/>
    <p:sldId id="259" r:id="rId5"/>
    <p:sldId id="278" r:id="rId6"/>
    <p:sldId id="277" r:id="rId7"/>
    <p:sldId id="275" r:id="rId8"/>
    <p:sldId id="261" r:id="rId9"/>
    <p:sldId id="262" r:id="rId10"/>
    <p:sldId id="265" r:id="rId11"/>
    <p:sldId id="273" r:id="rId12"/>
    <p:sldId id="285" r:id="rId13"/>
    <p:sldId id="279" r:id="rId14"/>
    <p:sldId id="280" r:id="rId15"/>
    <p:sldId id="281" r:id="rId16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4FD02E35-63CC-4D62-8DC3-0A84C170534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0923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itchFamily="2" charset="2"/>
              <a:buNone/>
              <a:defRPr sz="1200">
                <a:solidFill>
                  <a:schemeClr val="tx2"/>
                </a:solidFill>
                <a:latin typeface="Arial Black" pitchFamily="34" charset="0"/>
                <a:ea typeface="HGPｺﾞｼｯｸE" pitchFamily="50" charset="-128"/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9758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8DC2DE-5E47-4CDF-9377-979A1A3550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7662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ED734E-1909-4257-A40E-10010CB133A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200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97D0C1-3F50-4FB0-8067-1D5F651B51A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68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888" y="2312988"/>
            <a:ext cx="3978275" cy="7159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9888" y="1525588"/>
            <a:ext cx="3978275" cy="7874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8E657C-E213-4554-A295-B13DBB7BEC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575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F60E5B-2ECD-4B97-99D8-FA3C341DCD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574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3" y="144463"/>
            <a:ext cx="4213225" cy="6000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33363" y="806450"/>
            <a:ext cx="2068512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33363" y="1141413"/>
            <a:ext cx="2068512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378075" y="806450"/>
            <a:ext cx="2068513" cy="3349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378075" y="1141413"/>
            <a:ext cx="2068513" cy="2074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547632-4985-437B-AF72-C0634CD382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054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39F25-1B0B-4D33-A43C-DCF21F964D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4451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CF17DA-8443-48B6-BCB7-2BE4BBDA68E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982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3363" y="142875"/>
            <a:ext cx="1539875" cy="6111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30388" y="142875"/>
            <a:ext cx="2616200" cy="3073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3363" y="754063"/>
            <a:ext cx="1539875" cy="2462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DCD73D-DABA-406C-9497-004E950EDA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137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7575" y="2520950"/>
            <a:ext cx="2808288" cy="296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917575" y="322263"/>
            <a:ext cx="2808288" cy="215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17575" y="2817813"/>
            <a:ext cx="2808288" cy="422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CC1919-A7F0-4701-97F2-20E868D64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644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>
              <a:defRPr sz="7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>
              <a:defRPr sz="7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>
              <a:defRPr sz="700">
                <a:ea typeface="ＭＳ Ｐゴシック" panose="020B0600070205080204" pitchFamily="50" charset="-128"/>
              </a:defRPr>
            </a:lvl1pPr>
          </a:lstStyle>
          <a:p>
            <a:fld id="{8B650838-6C83-429A-B883-6A06B177FC76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2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 lIns="3600" tIns="10800" rIns="3600" bIns="3600" anchor="ctr"/>
            <a:lstStyle/>
            <a:p>
              <a:pPr algn="ctr">
                <a:defRPr/>
              </a:pPr>
              <a:endParaRPr lang="ja-JP" altLang="ja-JP" sz="1800"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3600" tIns="3600" rIns="3600" bIns="3600"/>
            <a:lstStyle/>
            <a:p>
              <a:pPr>
                <a:defRPr/>
              </a:pPr>
              <a:endParaRPr lang="ja-JP" altLang="ja-JP" sz="1800">
                <a:latin typeface="Arial" charset="0"/>
                <a:ea typeface="ＭＳ Ｐゴシック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" tIns="14400" rIns="3600" bIns="3600"/>
            <a:lstStyle/>
            <a:p>
              <a:pPr algn="just">
                <a:defRPr/>
              </a:pPr>
              <a:r>
                <a:rPr lang="en-US" altLang="ja-JP" sz="1000" dirty="0" smtClean="0">
                  <a:solidFill>
                    <a:srgbClr val="FFFFFF"/>
                  </a:solidFill>
                  <a:latin typeface="Arial Black" pitchFamily="34" charset="0"/>
                  <a:ea typeface="ＭＳ 明朝" pitchFamily="17" charset="-128"/>
                </a:rPr>
                <a:t>05</a:t>
              </a:r>
              <a:endParaRPr lang="en-US" altLang="ja-JP" sz="1800" dirty="0"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8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8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6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8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6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6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4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6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4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4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4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2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2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80" y="7925"/>
                <a:ext cx="55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2" y="7925"/>
                <a:ext cx="58" cy="58"/>
              </a:xfrm>
              <a:custGeom>
                <a:avLst/>
                <a:gdLst/>
                <a:ahLst/>
                <a:cxnLst>
                  <a:cxn ang="0">
                    <a:pos x="0" y="112"/>
                  </a:cxn>
                  <a:cxn ang="0">
                    <a:pos x="114" y="112"/>
                  </a:cxn>
                  <a:cxn ang="0">
                    <a:pos x="114" y="0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74295" tIns="8890" rIns="74295" bIns="8890"/>
              <a:lstStyle/>
              <a:p>
                <a:pPr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74295" tIns="8890" rIns="74295" bIns="8890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+mj-lt"/>
          <a:ea typeface="+mj-ea"/>
          <a:cs typeface="+mj-cs"/>
        </a:defRPr>
      </a:lvl1pPr>
      <a:lvl2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2pPr>
      <a:lvl3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3pPr>
      <a:lvl4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4pPr>
      <a:lvl5pPr algn="just" rtl="0" eaLnBrk="0" fontAlgn="base" hangingPunct="0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itchFamily="34" charset="0"/>
          <a:ea typeface="HGPｺﾞｼｯｸE" pitchFamily="50" charset="-128"/>
        </a:defRPr>
      </a:lvl9pPr>
    </p:titleStyle>
    <p:bodyStyle>
      <a:lvl1pPr marL="177800" indent="-177800" algn="l" defTabSz="473075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</a:defRPr>
      </a:lvl2pPr>
      <a:lvl3pPr marL="592138" indent="-119063" algn="l" defTabSz="473075" rtl="0" eaLnBrk="0" fontAlgn="base" hangingPunct="0">
        <a:spcBef>
          <a:spcPct val="20000"/>
        </a:spcBef>
        <a:spcAft>
          <a:spcPct val="0"/>
        </a:spcAft>
        <a:buChar char="•"/>
        <a:defRPr kumimoji="1" sz="1200">
          <a:solidFill>
            <a:schemeClr val="tx1"/>
          </a:solidFill>
          <a:latin typeface="+mn-lt"/>
          <a:ea typeface="+mn-ea"/>
        </a:defRPr>
      </a:lvl3pPr>
      <a:lvl4pPr marL="828675" indent="-119063" algn="l" defTabSz="473075" rtl="0" eaLnBrk="0" fontAlgn="base" hangingPunct="0">
        <a:spcBef>
          <a:spcPct val="20000"/>
        </a:spcBef>
        <a:spcAft>
          <a:spcPct val="0"/>
        </a:spcAft>
        <a:buChar char="–"/>
        <a:defRPr kumimoji="1" sz="1000">
          <a:solidFill>
            <a:schemeClr val="tx1"/>
          </a:solidFill>
          <a:latin typeface="+mn-lt"/>
          <a:ea typeface="+mn-ea"/>
        </a:defRPr>
      </a:lvl4pPr>
      <a:lvl5pPr marL="1065213" indent="-119063" algn="l" defTabSz="473075" rtl="0" eaLnBrk="0" fontAlgn="base" hangingPunct="0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5pPr>
      <a:lvl6pPr marL="15224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6pPr>
      <a:lvl7pPr marL="19796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7pPr>
      <a:lvl8pPr marL="24368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8pPr>
      <a:lvl9pPr marL="28940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ln w="12700"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ja-JP" altLang="en-US" sz="1200" dirty="0" smtClean="0"/>
              <a:t>コンピュータと情報システム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 smtClean="0"/>
              <a:t/>
            </a:r>
            <a:br>
              <a:rPr lang="ja-JP" altLang="en-US" sz="1200" dirty="0" smtClean="0"/>
            </a:br>
            <a:r>
              <a:rPr lang="en-US" altLang="ja-JP" sz="2000" dirty="0" smtClean="0"/>
              <a:t>05</a:t>
            </a:r>
            <a:r>
              <a:rPr lang="ja-JP" altLang="en-US" dirty="0" smtClean="0"/>
              <a:t>章　通信ネットワーク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 sz="1400" dirty="0" smtClean="0">
                <a:solidFill>
                  <a:srgbClr val="4D4D4D"/>
                </a:solidFill>
              </a:rPr>
              <a:t>大阪経済大学</a:t>
            </a:r>
          </a:p>
          <a:p>
            <a:pPr eaLnBrk="1" hangingPunct="1"/>
            <a:r>
              <a:rPr lang="en-US" altLang="ja-JP" sz="1000" dirty="0" err="1" smtClean="0">
                <a:solidFill>
                  <a:srgbClr val="4D4D4D"/>
                </a:solidFill>
              </a:rPr>
              <a:t>N.Kusanagi</a:t>
            </a:r>
            <a:endParaRPr lang="en-US" altLang="ja-JP" sz="100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09</a:t>
            </a:r>
            <a:r>
              <a:rPr lang="en-US" altLang="ja-JP" dirty="0" smtClean="0"/>
              <a:t>   LAN</a:t>
            </a:r>
            <a:r>
              <a:rPr lang="ja-JP" altLang="en-US" dirty="0" smtClean="0"/>
              <a:t>の構築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360363" y="900113"/>
            <a:ext cx="3995737" cy="1800225"/>
            <a:chOff x="360363" y="900113"/>
            <a:chExt cx="3995737" cy="1800225"/>
          </a:xfrm>
        </p:grpSpPr>
        <p:sp>
          <p:nvSpPr>
            <p:cNvPr id="10243" name="Line 134"/>
            <p:cNvSpPr>
              <a:spLocks noChangeShapeType="1"/>
            </p:cNvSpPr>
            <p:nvPr/>
          </p:nvSpPr>
          <p:spPr bwMode="auto">
            <a:xfrm rot="-5400000" flipH="1" flipV="1">
              <a:off x="2790032" y="592931"/>
              <a:ext cx="0" cy="90011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4" name="Rectangle 137"/>
            <p:cNvSpPr>
              <a:spLocks noChangeArrowheads="1"/>
            </p:cNvSpPr>
            <p:nvPr/>
          </p:nvSpPr>
          <p:spPr bwMode="auto">
            <a:xfrm>
              <a:off x="2806700" y="2447925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の伝送距離を延長</a:t>
              </a:r>
            </a:p>
          </p:txBody>
        </p:sp>
        <p:sp>
          <p:nvSpPr>
            <p:cNvPr id="10245" name="Line 145"/>
            <p:cNvSpPr>
              <a:spLocks noChangeShapeType="1"/>
            </p:cNvSpPr>
            <p:nvPr/>
          </p:nvSpPr>
          <p:spPr bwMode="auto">
            <a:xfrm rot="-5400000" flipH="1" flipV="1">
              <a:off x="2573338" y="2322512"/>
              <a:ext cx="0" cy="4667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6" name="Line 146"/>
            <p:cNvSpPr>
              <a:spLocks noChangeShapeType="1"/>
            </p:cNvSpPr>
            <p:nvPr/>
          </p:nvSpPr>
          <p:spPr bwMode="auto">
            <a:xfrm rot="-5400000" flipH="1" flipV="1">
              <a:off x="2645569" y="1747044"/>
              <a:ext cx="0" cy="61118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" name="Line 147"/>
            <p:cNvSpPr>
              <a:spLocks noChangeShapeType="1"/>
            </p:cNvSpPr>
            <p:nvPr/>
          </p:nvSpPr>
          <p:spPr bwMode="auto">
            <a:xfrm rot="-5400000" flipH="1" flipV="1">
              <a:off x="2717800" y="1169988"/>
              <a:ext cx="0" cy="75565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non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8" name="Freeform 149"/>
            <p:cNvSpPr>
              <a:spLocks/>
            </p:cNvSpPr>
            <p:nvPr/>
          </p:nvSpPr>
          <p:spPr bwMode="auto">
            <a:xfrm>
              <a:off x="1187450" y="1044575"/>
              <a:ext cx="900113" cy="755650"/>
            </a:xfrm>
            <a:custGeom>
              <a:avLst/>
              <a:gdLst>
                <a:gd name="T0" fmla="*/ 0 w 453"/>
                <a:gd name="T1" fmla="*/ 454 h 454"/>
                <a:gd name="T2" fmla="*/ 226 w 453"/>
                <a:gd name="T3" fmla="*/ 0 h 454"/>
                <a:gd name="T4" fmla="*/ 453 w 453"/>
                <a:gd name="T5" fmla="*/ 0 h 454"/>
                <a:gd name="T6" fmla="*/ 0 60000 65536"/>
                <a:gd name="T7" fmla="*/ 0 60000 65536"/>
                <a:gd name="T8" fmla="*/ 0 60000 65536"/>
                <a:gd name="T9" fmla="*/ 0 w 453"/>
                <a:gd name="T10" fmla="*/ 0 h 454"/>
                <a:gd name="T11" fmla="*/ 453 w 453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454">
                  <a:moveTo>
                    <a:pt x="0" y="454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49" name="Freeform 150"/>
            <p:cNvSpPr>
              <a:spLocks/>
            </p:cNvSpPr>
            <p:nvPr/>
          </p:nvSpPr>
          <p:spPr bwMode="auto">
            <a:xfrm>
              <a:off x="1187450" y="1547813"/>
              <a:ext cx="900113" cy="252412"/>
            </a:xfrm>
            <a:custGeom>
              <a:avLst/>
              <a:gdLst>
                <a:gd name="T0" fmla="*/ 0 w 453"/>
                <a:gd name="T1" fmla="*/ 159 h 159"/>
                <a:gd name="T2" fmla="*/ 226 w 453"/>
                <a:gd name="T3" fmla="*/ 0 h 159"/>
                <a:gd name="T4" fmla="*/ 453 w 453"/>
                <a:gd name="T5" fmla="*/ 0 h 159"/>
                <a:gd name="T6" fmla="*/ 0 60000 65536"/>
                <a:gd name="T7" fmla="*/ 0 60000 65536"/>
                <a:gd name="T8" fmla="*/ 0 60000 65536"/>
                <a:gd name="T9" fmla="*/ 0 w 453"/>
                <a:gd name="T10" fmla="*/ 0 h 159"/>
                <a:gd name="T11" fmla="*/ 453 w 453"/>
                <a:gd name="T12" fmla="*/ 159 h 1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159">
                  <a:moveTo>
                    <a:pt x="0" y="159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50" name="Freeform 151"/>
            <p:cNvSpPr>
              <a:spLocks/>
            </p:cNvSpPr>
            <p:nvPr/>
          </p:nvSpPr>
          <p:spPr bwMode="auto">
            <a:xfrm flipV="1">
              <a:off x="1187450" y="1800225"/>
              <a:ext cx="900113" cy="755650"/>
            </a:xfrm>
            <a:custGeom>
              <a:avLst/>
              <a:gdLst>
                <a:gd name="T0" fmla="*/ 0 w 453"/>
                <a:gd name="T1" fmla="*/ 454 h 454"/>
                <a:gd name="T2" fmla="*/ 226 w 453"/>
                <a:gd name="T3" fmla="*/ 0 h 454"/>
                <a:gd name="T4" fmla="*/ 453 w 453"/>
                <a:gd name="T5" fmla="*/ 0 h 454"/>
                <a:gd name="T6" fmla="*/ 0 60000 65536"/>
                <a:gd name="T7" fmla="*/ 0 60000 65536"/>
                <a:gd name="T8" fmla="*/ 0 60000 65536"/>
                <a:gd name="T9" fmla="*/ 0 w 453"/>
                <a:gd name="T10" fmla="*/ 0 h 454"/>
                <a:gd name="T11" fmla="*/ 453 w 453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454">
                  <a:moveTo>
                    <a:pt x="0" y="454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51" name="Freeform 152"/>
            <p:cNvSpPr>
              <a:spLocks/>
            </p:cNvSpPr>
            <p:nvPr/>
          </p:nvSpPr>
          <p:spPr bwMode="auto">
            <a:xfrm flipV="1">
              <a:off x="1187450" y="1800225"/>
              <a:ext cx="900113" cy="252413"/>
            </a:xfrm>
            <a:custGeom>
              <a:avLst/>
              <a:gdLst>
                <a:gd name="T0" fmla="*/ 0 w 453"/>
                <a:gd name="T1" fmla="*/ 159 h 159"/>
                <a:gd name="T2" fmla="*/ 226 w 453"/>
                <a:gd name="T3" fmla="*/ 0 h 159"/>
                <a:gd name="T4" fmla="*/ 453 w 453"/>
                <a:gd name="T5" fmla="*/ 0 h 159"/>
                <a:gd name="T6" fmla="*/ 0 60000 65536"/>
                <a:gd name="T7" fmla="*/ 0 60000 65536"/>
                <a:gd name="T8" fmla="*/ 0 60000 65536"/>
                <a:gd name="T9" fmla="*/ 0 w 453"/>
                <a:gd name="T10" fmla="*/ 0 h 159"/>
                <a:gd name="T11" fmla="*/ 453 w 453"/>
                <a:gd name="T12" fmla="*/ 159 h 15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3" h="159">
                  <a:moveTo>
                    <a:pt x="0" y="159"/>
                  </a:moveTo>
                  <a:lnTo>
                    <a:pt x="226" y="0"/>
                  </a:lnTo>
                  <a:lnTo>
                    <a:pt x="453" y="0"/>
                  </a:lnTo>
                </a:path>
              </a:pathLst>
            </a:custGeom>
            <a:noFill/>
            <a:ln w="381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 anchorCtr="1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252" name="Oval 128"/>
            <p:cNvSpPr>
              <a:spLocks noChangeArrowheads="1"/>
            </p:cNvSpPr>
            <p:nvPr/>
          </p:nvSpPr>
          <p:spPr bwMode="auto">
            <a:xfrm>
              <a:off x="720725" y="1368425"/>
              <a:ext cx="935038" cy="9350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0253" name="Rectangle 131"/>
            <p:cNvSpPr>
              <a:spLocks noChangeArrowheads="1"/>
            </p:cNvSpPr>
            <p:nvPr/>
          </p:nvSpPr>
          <p:spPr bwMode="auto">
            <a:xfrm>
              <a:off x="1763713" y="1909763"/>
              <a:ext cx="792162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ブリッジ</a:t>
              </a:r>
            </a:p>
          </p:txBody>
        </p:sp>
        <p:sp>
          <p:nvSpPr>
            <p:cNvPr id="10254" name="Rectangle 132"/>
            <p:cNvSpPr>
              <a:spLocks noChangeArrowheads="1"/>
            </p:cNvSpPr>
            <p:nvPr/>
          </p:nvSpPr>
          <p:spPr bwMode="auto">
            <a:xfrm>
              <a:off x="1763713" y="2413000"/>
              <a:ext cx="792162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リピータ</a:t>
              </a:r>
            </a:p>
          </p:txBody>
        </p:sp>
        <p:sp>
          <p:nvSpPr>
            <p:cNvPr id="10255" name="Rectangle 142"/>
            <p:cNvSpPr>
              <a:spLocks noChangeArrowheads="1"/>
            </p:cNvSpPr>
            <p:nvPr/>
          </p:nvSpPr>
          <p:spPr bwMode="auto">
            <a:xfrm>
              <a:off x="1763713" y="1404938"/>
              <a:ext cx="792162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ルータ</a:t>
              </a:r>
            </a:p>
          </p:txBody>
        </p:sp>
        <p:sp>
          <p:nvSpPr>
            <p:cNvPr id="10256" name="Rectangle 144"/>
            <p:cNvSpPr>
              <a:spLocks noChangeArrowheads="1"/>
            </p:cNvSpPr>
            <p:nvPr/>
          </p:nvSpPr>
          <p:spPr bwMode="auto">
            <a:xfrm>
              <a:off x="1763713" y="900113"/>
              <a:ext cx="792162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ゲートウェイ</a:t>
              </a:r>
            </a:p>
          </p:txBody>
        </p:sp>
        <p:sp>
          <p:nvSpPr>
            <p:cNvPr id="10257" name="Rectangle 154"/>
            <p:cNvSpPr>
              <a:spLocks noChangeArrowheads="1"/>
            </p:cNvSpPr>
            <p:nvPr/>
          </p:nvSpPr>
          <p:spPr bwMode="auto">
            <a:xfrm>
              <a:off x="3095625" y="1439863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ルーティング（経路選択）</a:t>
              </a:r>
            </a:p>
          </p:txBody>
        </p:sp>
        <p:sp>
          <p:nvSpPr>
            <p:cNvPr id="10258" name="Rectangle 156"/>
            <p:cNvSpPr>
              <a:spLocks noChangeArrowheads="1"/>
            </p:cNvSpPr>
            <p:nvPr/>
          </p:nvSpPr>
          <p:spPr bwMode="auto">
            <a:xfrm>
              <a:off x="2952750" y="1946275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と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を接続</a:t>
              </a:r>
            </a:p>
          </p:txBody>
        </p:sp>
        <p:sp>
          <p:nvSpPr>
            <p:cNvPr id="10259" name="Rectangle 158"/>
            <p:cNvSpPr>
              <a:spLocks noChangeArrowheads="1"/>
            </p:cNvSpPr>
            <p:nvPr/>
          </p:nvSpPr>
          <p:spPr bwMode="auto">
            <a:xfrm>
              <a:off x="3276600" y="935038"/>
              <a:ext cx="10795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（異なるプロトコルの）</a:t>
              </a:r>
            </a:p>
            <a:p>
              <a:pPr eaLnBrk="1" hangingPunct="1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ネットワーク同士を接続</a:t>
              </a:r>
            </a:p>
          </p:txBody>
        </p:sp>
        <p:sp>
          <p:nvSpPr>
            <p:cNvPr id="10260" name="Rectangle 159"/>
            <p:cNvSpPr>
              <a:spLocks noChangeArrowheads="1"/>
            </p:cNvSpPr>
            <p:nvPr/>
          </p:nvSpPr>
          <p:spPr bwMode="auto">
            <a:xfrm>
              <a:off x="360363" y="1746250"/>
              <a:ext cx="576262" cy="1793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ケーブル</a:t>
              </a:r>
            </a:p>
          </p:txBody>
        </p:sp>
        <p:sp>
          <p:nvSpPr>
            <p:cNvPr id="10261" name="Rectangle 160"/>
            <p:cNvSpPr>
              <a:spLocks noChangeArrowheads="1"/>
            </p:cNvSpPr>
            <p:nvPr/>
          </p:nvSpPr>
          <p:spPr bwMode="auto">
            <a:xfrm>
              <a:off x="360363" y="1963738"/>
              <a:ext cx="576262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集線装置</a:t>
              </a:r>
            </a:p>
          </p:txBody>
        </p:sp>
        <p:sp>
          <p:nvSpPr>
            <p:cNvPr id="10262" name="Rectangle 161"/>
            <p:cNvSpPr>
              <a:spLocks noChangeArrowheads="1"/>
            </p:cNvSpPr>
            <p:nvPr/>
          </p:nvSpPr>
          <p:spPr bwMode="auto">
            <a:xfrm>
              <a:off x="360363" y="1531938"/>
              <a:ext cx="576262" cy="179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アダプタ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10</a:t>
            </a:r>
            <a:r>
              <a:rPr lang="en-US" altLang="ja-JP" dirty="0" smtClean="0"/>
              <a:t>   </a:t>
            </a:r>
            <a:r>
              <a:rPr lang="ja-JP" altLang="en-US" dirty="0" smtClean="0"/>
              <a:t>無線</a:t>
            </a:r>
            <a:r>
              <a:rPr lang="en-US" altLang="ja-JP" dirty="0" smtClean="0"/>
              <a:t>LAN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467911" y="864177"/>
            <a:ext cx="3600200" cy="1872160"/>
            <a:chOff x="467911" y="864177"/>
            <a:chExt cx="3600200" cy="1872160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467911" y="1152297"/>
              <a:ext cx="2673962" cy="1296000"/>
              <a:chOff x="467911" y="1152297"/>
              <a:chExt cx="2673962" cy="1296000"/>
            </a:xfrm>
          </p:grpSpPr>
          <p:sp>
            <p:nvSpPr>
              <p:cNvPr id="52" name="Oval 32"/>
              <p:cNvSpPr>
                <a:spLocks noChangeArrowheads="1"/>
              </p:cNvSpPr>
              <p:nvPr/>
            </p:nvSpPr>
            <p:spPr bwMode="auto">
              <a:xfrm>
                <a:off x="467911" y="1152297"/>
                <a:ext cx="1296000" cy="129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/>
            </p:spPr>
            <p:txBody>
              <a:bodyPr wrap="none" lIns="0" tIns="0" rIns="0" bIns="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200" dirty="0" smtClean="0">
                    <a:solidFill>
                      <a:srgbClr val="969696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Network</a:t>
                </a:r>
                <a:endParaRPr lang="en-US" altLang="ja-JP" sz="1200" dirty="0">
                  <a:solidFill>
                    <a:srgbClr val="969696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56" name="Oval 208"/>
              <p:cNvSpPr>
                <a:spLocks noChangeArrowheads="1"/>
              </p:cNvSpPr>
              <p:nvPr/>
            </p:nvSpPr>
            <p:spPr bwMode="auto">
              <a:xfrm>
                <a:off x="2159955" y="1512257"/>
                <a:ext cx="576000" cy="57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アクセス</a:t>
                </a:r>
                <a:r>
                  <a:rPr lang="en-US" altLang="ja-JP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/>
                </a:r>
                <a:br>
                  <a:rPr lang="en-US" altLang="ja-JP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</a:br>
                <a:r>
                  <a:rPr lang="ja-JP" altLang="en-US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ポイント</a:t>
                </a:r>
                <a:endPara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39" name="Oval 208"/>
              <p:cNvSpPr>
                <a:spLocks noChangeArrowheads="1"/>
              </p:cNvSpPr>
              <p:nvPr/>
            </p:nvSpPr>
            <p:spPr bwMode="auto">
              <a:xfrm>
                <a:off x="1439875" y="1512193"/>
                <a:ext cx="576000" cy="57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無線</a:t>
                </a:r>
                <a:r>
                  <a:rPr lang="en-US" altLang="ja-JP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LAN</a:t>
                </a:r>
                <a:br>
                  <a:rPr lang="en-US" altLang="ja-JP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</a:br>
                <a:r>
                  <a:rPr lang="ja-JP" altLang="en-US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スイッチ</a:t>
                </a:r>
                <a:endPara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cxnSp>
            <p:nvCxnSpPr>
              <p:cNvPr id="4" name="直線コネクタ 3"/>
              <p:cNvCxnSpPr>
                <a:stCxn id="39" idx="6"/>
                <a:endCxn id="56" idx="2"/>
              </p:cNvCxnSpPr>
              <p:nvPr/>
            </p:nvCxnSpPr>
            <p:spPr bwMode="auto">
              <a:xfrm>
                <a:off x="2015875" y="1800193"/>
                <a:ext cx="144080" cy="64"/>
              </a:xfrm>
              <a:prstGeom prst="line">
                <a:avLst/>
              </a:prstGeom>
              <a:solidFill>
                <a:schemeClr val="bg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pSp>
            <p:nvGrpSpPr>
              <p:cNvPr id="14" name="グループ化 13"/>
              <p:cNvGrpSpPr/>
              <p:nvPr/>
            </p:nvGrpSpPr>
            <p:grpSpPr>
              <a:xfrm rot="2700000">
                <a:off x="2493873" y="1486071"/>
                <a:ext cx="648000" cy="648000"/>
                <a:chOff x="2015939" y="756109"/>
                <a:chExt cx="648000" cy="648000"/>
              </a:xfrm>
            </p:grpSpPr>
            <p:sp>
              <p:nvSpPr>
                <p:cNvPr id="65" name="円弧 64"/>
                <p:cNvSpPr/>
                <p:nvPr/>
              </p:nvSpPr>
              <p:spPr bwMode="auto">
                <a:xfrm>
                  <a:off x="2015939" y="756109"/>
                  <a:ext cx="648000" cy="648000"/>
                </a:xfrm>
                <a:prstGeom prst="arc">
                  <a:avLst/>
                </a:prstGeom>
                <a:noFill/>
                <a:ln w="1905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81" name="円弧 80"/>
                <p:cNvSpPr/>
                <p:nvPr/>
              </p:nvSpPr>
              <p:spPr bwMode="auto">
                <a:xfrm>
                  <a:off x="2052003" y="828177"/>
                  <a:ext cx="540000" cy="540000"/>
                </a:xfrm>
                <a:prstGeom prst="arc">
                  <a:avLst/>
                </a:prstGeom>
                <a:noFill/>
                <a:ln w="1905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82" name="円弧 81"/>
                <p:cNvSpPr/>
                <p:nvPr/>
              </p:nvSpPr>
              <p:spPr bwMode="auto">
                <a:xfrm>
                  <a:off x="2087947" y="900125"/>
                  <a:ext cx="432000" cy="432000"/>
                </a:xfrm>
                <a:prstGeom prst="arc">
                  <a:avLst/>
                </a:prstGeom>
                <a:noFill/>
                <a:ln w="1905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83" name="円弧 82"/>
                <p:cNvSpPr/>
                <p:nvPr/>
              </p:nvSpPr>
              <p:spPr bwMode="auto">
                <a:xfrm>
                  <a:off x="2123951" y="972133"/>
                  <a:ext cx="324000" cy="324000"/>
                </a:xfrm>
                <a:prstGeom prst="arc">
                  <a:avLst/>
                </a:prstGeom>
                <a:noFill/>
                <a:ln w="1905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85" name="円弧 84"/>
                <p:cNvSpPr/>
                <p:nvPr/>
              </p:nvSpPr>
              <p:spPr bwMode="auto">
                <a:xfrm>
                  <a:off x="2159979" y="1044141"/>
                  <a:ext cx="216000" cy="216000"/>
                </a:xfrm>
                <a:prstGeom prst="arc">
                  <a:avLst/>
                </a:prstGeom>
                <a:noFill/>
                <a:ln w="19050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3269711" y="864177"/>
              <a:ext cx="798400" cy="1872160"/>
              <a:chOff x="3269711" y="864177"/>
              <a:chExt cx="798400" cy="1872160"/>
            </a:xfrm>
          </p:grpSpPr>
          <p:sp>
            <p:nvSpPr>
              <p:cNvPr id="53" name="Oval 208"/>
              <p:cNvSpPr>
                <a:spLocks noChangeArrowheads="1"/>
              </p:cNvSpPr>
              <p:nvPr/>
            </p:nvSpPr>
            <p:spPr bwMode="auto">
              <a:xfrm>
                <a:off x="3564111" y="864177"/>
                <a:ext cx="504000" cy="50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PC</a:t>
                </a:r>
                <a:endPara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5" name="Oval 208"/>
              <p:cNvSpPr>
                <a:spLocks noChangeArrowheads="1"/>
              </p:cNvSpPr>
              <p:nvPr/>
            </p:nvSpPr>
            <p:spPr bwMode="auto">
              <a:xfrm>
                <a:off x="3564111" y="1548253"/>
                <a:ext cx="504000" cy="50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PC</a:t>
                </a:r>
                <a:endPara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7" name="Oval 208"/>
              <p:cNvSpPr>
                <a:spLocks noChangeArrowheads="1"/>
              </p:cNvSpPr>
              <p:nvPr/>
            </p:nvSpPr>
            <p:spPr bwMode="auto">
              <a:xfrm>
                <a:off x="3564111" y="2232337"/>
                <a:ext cx="504000" cy="50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周辺</a:t>
                </a:r>
                <a:r>
                  <a:rPr lang="en-US" altLang="ja-JP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/>
                </a:r>
                <a:br>
                  <a:rPr lang="en-US" altLang="ja-JP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</a:br>
                <a:r>
                  <a:rPr lang="ja-JP" altLang="en-US" sz="800" dirty="0" smtClean="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機器</a:t>
                </a:r>
                <a:endPara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grpSp>
            <p:nvGrpSpPr>
              <p:cNvPr id="13" name="グループ化 12"/>
              <p:cNvGrpSpPr/>
              <p:nvPr/>
            </p:nvGrpSpPr>
            <p:grpSpPr>
              <a:xfrm rot="-6780000">
                <a:off x="3269711" y="1541829"/>
                <a:ext cx="504000" cy="504000"/>
                <a:chOff x="1691975" y="2520676"/>
                <a:chExt cx="648000" cy="648000"/>
              </a:xfrm>
            </p:grpSpPr>
            <p:sp>
              <p:nvSpPr>
                <p:cNvPr id="89" name="円弧 88"/>
                <p:cNvSpPr/>
                <p:nvPr/>
              </p:nvSpPr>
              <p:spPr bwMode="auto">
                <a:xfrm>
                  <a:off x="1691975" y="2520676"/>
                  <a:ext cx="648000" cy="648000"/>
                </a:xfrm>
                <a:prstGeom prst="arc">
                  <a:avLst>
                    <a:gd name="adj1" fmla="val 16200000"/>
                    <a:gd name="adj2" fmla="val 18836513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90" name="円弧 89"/>
                <p:cNvSpPr/>
                <p:nvPr/>
              </p:nvSpPr>
              <p:spPr bwMode="auto">
                <a:xfrm>
                  <a:off x="1739812" y="2592744"/>
                  <a:ext cx="540000" cy="540000"/>
                </a:xfrm>
                <a:prstGeom prst="arc">
                  <a:avLst>
                    <a:gd name="adj1" fmla="val 16200000"/>
                    <a:gd name="adj2" fmla="val 18841360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91" name="円弧 90"/>
                <p:cNvSpPr/>
                <p:nvPr/>
              </p:nvSpPr>
              <p:spPr bwMode="auto">
                <a:xfrm>
                  <a:off x="1787793" y="2664692"/>
                  <a:ext cx="432000" cy="432000"/>
                </a:xfrm>
                <a:prstGeom prst="arc">
                  <a:avLst>
                    <a:gd name="adj1" fmla="val 16200000"/>
                    <a:gd name="adj2" fmla="val 18721872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92" name="円弧 91"/>
                <p:cNvSpPr/>
                <p:nvPr/>
              </p:nvSpPr>
              <p:spPr bwMode="auto">
                <a:xfrm>
                  <a:off x="1838083" y="2736700"/>
                  <a:ext cx="324000" cy="324000"/>
                </a:xfrm>
                <a:prstGeom prst="arc">
                  <a:avLst>
                    <a:gd name="adj1" fmla="val 16200000"/>
                    <a:gd name="adj2" fmla="val 18601455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93" name="円弧 92"/>
                <p:cNvSpPr/>
                <p:nvPr/>
              </p:nvSpPr>
              <p:spPr bwMode="auto">
                <a:xfrm>
                  <a:off x="1883635" y="2808708"/>
                  <a:ext cx="216000" cy="216000"/>
                </a:xfrm>
                <a:prstGeom prst="arc">
                  <a:avLst>
                    <a:gd name="adj1" fmla="val 16200000"/>
                    <a:gd name="adj2" fmla="val 18665395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</p:grpSp>
          <p:grpSp>
            <p:nvGrpSpPr>
              <p:cNvPr id="100" name="グループ化 99"/>
              <p:cNvGrpSpPr/>
              <p:nvPr/>
            </p:nvGrpSpPr>
            <p:grpSpPr>
              <a:xfrm rot="4500000" flipV="1">
                <a:off x="3296711" y="1059569"/>
                <a:ext cx="504000" cy="504000"/>
                <a:chOff x="1691975" y="2520676"/>
                <a:chExt cx="648000" cy="648000"/>
              </a:xfrm>
            </p:grpSpPr>
            <p:sp>
              <p:nvSpPr>
                <p:cNvPr id="101" name="円弧 100"/>
                <p:cNvSpPr/>
                <p:nvPr/>
              </p:nvSpPr>
              <p:spPr bwMode="auto">
                <a:xfrm>
                  <a:off x="1691975" y="2520676"/>
                  <a:ext cx="648000" cy="648000"/>
                </a:xfrm>
                <a:prstGeom prst="arc">
                  <a:avLst>
                    <a:gd name="adj1" fmla="val 16200000"/>
                    <a:gd name="adj2" fmla="val 18836513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02" name="円弧 101"/>
                <p:cNvSpPr/>
                <p:nvPr/>
              </p:nvSpPr>
              <p:spPr bwMode="auto">
                <a:xfrm>
                  <a:off x="1739812" y="2592744"/>
                  <a:ext cx="540000" cy="540000"/>
                </a:xfrm>
                <a:prstGeom prst="arc">
                  <a:avLst>
                    <a:gd name="adj1" fmla="val 16200000"/>
                    <a:gd name="adj2" fmla="val 18841360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03" name="円弧 102"/>
                <p:cNvSpPr/>
                <p:nvPr/>
              </p:nvSpPr>
              <p:spPr bwMode="auto">
                <a:xfrm>
                  <a:off x="1787793" y="2664692"/>
                  <a:ext cx="432000" cy="432000"/>
                </a:xfrm>
                <a:prstGeom prst="arc">
                  <a:avLst>
                    <a:gd name="adj1" fmla="val 16200000"/>
                    <a:gd name="adj2" fmla="val 18721872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04" name="円弧 103"/>
                <p:cNvSpPr/>
                <p:nvPr/>
              </p:nvSpPr>
              <p:spPr bwMode="auto">
                <a:xfrm>
                  <a:off x="1838083" y="2736700"/>
                  <a:ext cx="324000" cy="324000"/>
                </a:xfrm>
                <a:prstGeom prst="arc">
                  <a:avLst>
                    <a:gd name="adj1" fmla="val 16200000"/>
                    <a:gd name="adj2" fmla="val 18601455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05" name="円弧 104"/>
                <p:cNvSpPr/>
                <p:nvPr/>
              </p:nvSpPr>
              <p:spPr bwMode="auto">
                <a:xfrm>
                  <a:off x="1883635" y="2808708"/>
                  <a:ext cx="216000" cy="216000"/>
                </a:xfrm>
                <a:prstGeom prst="arc">
                  <a:avLst>
                    <a:gd name="adj1" fmla="val 16200000"/>
                    <a:gd name="adj2" fmla="val 18665395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</p:grpSp>
          <p:grpSp>
            <p:nvGrpSpPr>
              <p:cNvPr id="106" name="グループ化 105"/>
              <p:cNvGrpSpPr/>
              <p:nvPr/>
            </p:nvGrpSpPr>
            <p:grpSpPr>
              <a:xfrm rot="16800000">
                <a:off x="3280006" y="2092184"/>
                <a:ext cx="504000" cy="504000"/>
                <a:chOff x="1691975" y="2520676"/>
                <a:chExt cx="648000" cy="648000"/>
              </a:xfrm>
            </p:grpSpPr>
            <p:sp>
              <p:nvSpPr>
                <p:cNvPr id="107" name="円弧 106"/>
                <p:cNvSpPr/>
                <p:nvPr/>
              </p:nvSpPr>
              <p:spPr bwMode="auto">
                <a:xfrm>
                  <a:off x="1691975" y="2520676"/>
                  <a:ext cx="648000" cy="648000"/>
                </a:xfrm>
                <a:prstGeom prst="arc">
                  <a:avLst>
                    <a:gd name="adj1" fmla="val 16200000"/>
                    <a:gd name="adj2" fmla="val 18836513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08" name="円弧 107"/>
                <p:cNvSpPr/>
                <p:nvPr/>
              </p:nvSpPr>
              <p:spPr bwMode="auto">
                <a:xfrm>
                  <a:off x="1739812" y="2592744"/>
                  <a:ext cx="540000" cy="540000"/>
                </a:xfrm>
                <a:prstGeom prst="arc">
                  <a:avLst>
                    <a:gd name="adj1" fmla="val 16200000"/>
                    <a:gd name="adj2" fmla="val 18841360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09" name="円弧 108"/>
                <p:cNvSpPr/>
                <p:nvPr/>
              </p:nvSpPr>
              <p:spPr bwMode="auto">
                <a:xfrm>
                  <a:off x="1787793" y="2664692"/>
                  <a:ext cx="432000" cy="432000"/>
                </a:xfrm>
                <a:prstGeom prst="arc">
                  <a:avLst>
                    <a:gd name="adj1" fmla="val 16200000"/>
                    <a:gd name="adj2" fmla="val 18721872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10" name="円弧 109"/>
                <p:cNvSpPr/>
                <p:nvPr/>
              </p:nvSpPr>
              <p:spPr bwMode="auto">
                <a:xfrm>
                  <a:off x="1838083" y="2736700"/>
                  <a:ext cx="324000" cy="324000"/>
                </a:xfrm>
                <a:prstGeom prst="arc">
                  <a:avLst>
                    <a:gd name="adj1" fmla="val 16200000"/>
                    <a:gd name="adj2" fmla="val 18601455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  <p:sp>
              <p:nvSpPr>
                <p:cNvPr id="111" name="円弧 110"/>
                <p:cNvSpPr/>
                <p:nvPr/>
              </p:nvSpPr>
              <p:spPr bwMode="auto">
                <a:xfrm>
                  <a:off x="1883635" y="2808708"/>
                  <a:ext cx="216000" cy="216000"/>
                </a:xfrm>
                <a:prstGeom prst="arc">
                  <a:avLst>
                    <a:gd name="adj1" fmla="val 16200000"/>
                    <a:gd name="adj2" fmla="val 18665395"/>
                  </a:avLst>
                </a:prstGeom>
                <a:noFill/>
                <a:ln w="15875" cap="flat" cmpd="sng" algn="ctr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HGPｺﾞｼｯｸE" pitchFamily="50" charset="-128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11</a:t>
            </a:r>
            <a:r>
              <a:rPr lang="en-US" altLang="ja-JP" dirty="0" smtClean="0"/>
              <a:t>   WAN</a:t>
            </a:r>
            <a:r>
              <a:rPr lang="ja-JP" altLang="en-US" dirty="0" smtClean="0"/>
              <a:t>と</a:t>
            </a:r>
            <a:r>
              <a:rPr lang="en-US" altLang="ja-JP" dirty="0" smtClean="0"/>
              <a:t>VPN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75779" y="1368425"/>
            <a:ext cx="3492587" cy="1511920"/>
            <a:chOff x="575779" y="1368425"/>
            <a:chExt cx="3492587" cy="1511920"/>
          </a:xfrm>
        </p:grpSpPr>
        <p:sp>
          <p:nvSpPr>
            <p:cNvPr id="12291" name="Oval 18"/>
            <p:cNvSpPr>
              <a:spLocks noChangeArrowheads="1"/>
            </p:cNvSpPr>
            <p:nvPr/>
          </p:nvSpPr>
          <p:spPr bwMode="auto">
            <a:xfrm>
              <a:off x="575779" y="1512888"/>
              <a:ext cx="576262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72000" rIns="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A</a:t>
              </a: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支社の</a:t>
              </a:r>
            </a:p>
            <a:p>
              <a:pPr algn="ctr" eaLnBrk="1" hangingPunct="1"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2292" name="Oval 19"/>
            <p:cNvSpPr>
              <a:spLocks noChangeArrowheads="1"/>
            </p:cNvSpPr>
            <p:nvPr/>
          </p:nvSpPr>
          <p:spPr bwMode="auto">
            <a:xfrm>
              <a:off x="1763713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本社の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2293" name="Oval 23"/>
            <p:cNvSpPr>
              <a:spLocks noChangeArrowheads="1"/>
            </p:cNvSpPr>
            <p:nvPr/>
          </p:nvSpPr>
          <p:spPr bwMode="auto">
            <a:xfrm>
              <a:off x="3492103" y="1512888"/>
              <a:ext cx="576263" cy="5762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72000" rIns="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B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支社の</a:t>
              </a:r>
            </a:p>
            <a:p>
              <a:pPr algn="ctr" eaLnBrk="1" hangingPunct="1">
                <a:lnSpc>
                  <a:spcPct val="120000"/>
                </a:lnSpc>
              </a:pP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12294" name="Line 24"/>
            <p:cNvSpPr>
              <a:spLocks noChangeShapeType="1"/>
            </p:cNvSpPr>
            <p:nvPr/>
          </p:nvSpPr>
          <p:spPr bwMode="auto">
            <a:xfrm rot="5400000" flipV="1">
              <a:off x="1457847" y="1530224"/>
              <a:ext cx="0" cy="540000"/>
            </a:xfrm>
            <a:prstGeom prst="line">
              <a:avLst/>
            </a:prstGeom>
            <a:noFill/>
            <a:ln w="28575">
              <a:solidFill>
                <a:srgbClr val="777777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5" name="Line 26"/>
            <p:cNvSpPr>
              <a:spLocks noChangeShapeType="1"/>
            </p:cNvSpPr>
            <p:nvPr/>
          </p:nvSpPr>
          <p:spPr bwMode="auto">
            <a:xfrm rot="5400000" flipV="1">
              <a:off x="3060011" y="1404224"/>
              <a:ext cx="0" cy="79200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6" name="Oval 27"/>
            <p:cNvSpPr>
              <a:spLocks noChangeArrowheads="1"/>
            </p:cNvSpPr>
            <p:nvPr/>
          </p:nvSpPr>
          <p:spPr bwMode="auto">
            <a:xfrm>
              <a:off x="2879725" y="1619250"/>
              <a:ext cx="360363" cy="36036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grpSp>
          <p:nvGrpSpPr>
            <p:cNvPr id="12297" name="Group 28"/>
            <p:cNvGrpSpPr>
              <a:grpSpLocks/>
            </p:cNvGrpSpPr>
            <p:nvPr/>
          </p:nvGrpSpPr>
          <p:grpSpPr bwMode="auto">
            <a:xfrm flipV="1">
              <a:off x="2592388" y="1800225"/>
              <a:ext cx="971550" cy="539750"/>
              <a:chOff x="1529" y="1270"/>
              <a:chExt cx="798" cy="318"/>
            </a:xfrm>
          </p:grpSpPr>
          <p:sp>
            <p:nvSpPr>
              <p:cNvPr id="12302" name="Arc 29"/>
              <p:cNvSpPr>
                <a:spLocks/>
              </p:cNvSpPr>
              <p:nvPr/>
            </p:nvSpPr>
            <p:spPr bwMode="auto">
              <a:xfrm>
                <a:off x="1928" y="1270"/>
                <a:ext cx="399" cy="318"/>
              </a:xfrm>
              <a:custGeom>
                <a:avLst/>
                <a:gdLst>
                  <a:gd name="T0" fmla="*/ 0 w 18978"/>
                  <a:gd name="T1" fmla="*/ 0 h 21600"/>
                  <a:gd name="T2" fmla="*/ 399 w 18978"/>
                  <a:gd name="T3" fmla="*/ 166 h 21600"/>
                  <a:gd name="T4" fmla="*/ 0 w 18978"/>
                  <a:gd name="T5" fmla="*/ 318 h 21600"/>
                  <a:gd name="T6" fmla="*/ 0 60000 65536"/>
                  <a:gd name="T7" fmla="*/ 0 60000 65536"/>
                  <a:gd name="T8" fmla="*/ 0 60000 65536"/>
                  <a:gd name="T9" fmla="*/ 0 w 18978"/>
                  <a:gd name="T10" fmla="*/ 0 h 21600"/>
                  <a:gd name="T11" fmla="*/ 18978 w 1897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978" h="21600" fill="none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777777"/>
                </a:solidFill>
                <a:prstDash val="sysDot"/>
                <a:round/>
                <a:headEnd/>
                <a:tailEnd type="arrow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36000" tIns="36000" rIns="36000" bIns="36000" anchor="ctr"/>
              <a:lstStyle>
                <a:lvl1pPr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303" name="Arc 30"/>
              <p:cNvSpPr>
                <a:spLocks/>
              </p:cNvSpPr>
              <p:nvPr/>
            </p:nvSpPr>
            <p:spPr bwMode="auto">
              <a:xfrm flipH="1">
                <a:off x="1529" y="1270"/>
                <a:ext cx="399" cy="318"/>
              </a:xfrm>
              <a:custGeom>
                <a:avLst/>
                <a:gdLst>
                  <a:gd name="T0" fmla="*/ 0 w 18978"/>
                  <a:gd name="T1" fmla="*/ 0 h 21600"/>
                  <a:gd name="T2" fmla="*/ 399 w 18978"/>
                  <a:gd name="T3" fmla="*/ 166 h 21600"/>
                  <a:gd name="T4" fmla="*/ 0 w 18978"/>
                  <a:gd name="T5" fmla="*/ 318 h 21600"/>
                  <a:gd name="T6" fmla="*/ 0 60000 65536"/>
                  <a:gd name="T7" fmla="*/ 0 60000 65536"/>
                  <a:gd name="T8" fmla="*/ 0 60000 65536"/>
                  <a:gd name="T9" fmla="*/ 0 w 18978"/>
                  <a:gd name="T10" fmla="*/ 0 h 21600"/>
                  <a:gd name="T11" fmla="*/ 18978 w 1897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978" h="21600" fill="none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</a:path>
                  <a:path w="18978" h="21600" stroke="0" extrusionOk="0">
                    <a:moveTo>
                      <a:pt x="-1" y="0"/>
                    </a:moveTo>
                    <a:cubicBezTo>
                      <a:pt x="7915" y="0"/>
                      <a:pt x="15197" y="4330"/>
                      <a:pt x="18977" y="11285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777777"/>
                </a:solidFill>
                <a:prstDash val="sysDot"/>
                <a:round/>
                <a:headEnd/>
                <a:tailEnd type="arrow" w="lg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36000" tIns="36000" rIns="36000" bIns="36000" anchor="ctr"/>
              <a:lstStyle>
                <a:lvl1pPr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12298" name="Rectangle 31"/>
            <p:cNvSpPr>
              <a:spLocks noChangeArrowheads="1"/>
            </p:cNvSpPr>
            <p:nvPr/>
          </p:nvSpPr>
          <p:spPr bwMode="auto">
            <a:xfrm>
              <a:off x="1116013" y="1404938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専用回線</a:t>
              </a:r>
            </a:p>
          </p:txBody>
        </p:sp>
        <p:sp>
          <p:nvSpPr>
            <p:cNvPr id="12299" name="Rectangle 32"/>
            <p:cNvSpPr>
              <a:spLocks noChangeArrowheads="1"/>
            </p:cNvSpPr>
            <p:nvPr/>
          </p:nvSpPr>
          <p:spPr bwMode="auto">
            <a:xfrm>
              <a:off x="2700338" y="1404938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公衆回線</a:t>
              </a:r>
            </a:p>
          </p:txBody>
        </p:sp>
        <p:sp>
          <p:nvSpPr>
            <p:cNvPr id="12300" name="Rectangle 33"/>
            <p:cNvSpPr>
              <a:spLocks noChangeArrowheads="1"/>
            </p:cNvSpPr>
            <p:nvPr/>
          </p:nvSpPr>
          <p:spPr bwMode="auto">
            <a:xfrm>
              <a:off x="2700338" y="2413000"/>
              <a:ext cx="719137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VPN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を構築</a:t>
              </a:r>
            </a:p>
          </p:txBody>
        </p:sp>
        <p:sp>
          <p:nvSpPr>
            <p:cNvPr id="12301" name="Rectangle 34"/>
            <p:cNvSpPr>
              <a:spLocks noChangeArrowheads="1"/>
            </p:cNvSpPr>
            <p:nvPr/>
          </p:nvSpPr>
          <p:spPr bwMode="auto">
            <a:xfrm>
              <a:off x="2592003" y="2664445"/>
              <a:ext cx="9350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仮想的に専用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回線を構成</a:t>
              </a:r>
            </a:p>
          </p:txBody>
        </p:sp>
        <p:sp>
          <p:nvSpPr>
            <p:cNvPr id="16" name="Rectangle 34"/>
            <p:cNvSpPr>
              <a:spLocks noChangeArrowheads="1"/>
            </p:cNvSpPr>
            <p:nvPr/>
          </p:nvSpPr>
          <p:spPr bwMode="auto">
            <a:xfrm rot="5400000">
              <a:off x="2965555" y="2519362"/>
              <a:ext cx="187931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＝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3360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12</a:t>
            </a:r>
            <a:r>
              <a:rPr lang="en-US" altLang="ja-JP" dirty="0" smtClean="0"/>
              <a:t>   </a:t>
            </a:r>
            <a:r>
              <a:rPr lang="en-US" altLang="ja-JP" dirty="0"/>
              <a:t>WAN</a:t>
            </a:r>
            <a:r>
              <a:rPr lang="ja-JP" altLang="en-US" dirty="0"/>
              <a:t>サービスとデータ通信技術</a:t>
            </a:r>
            <a:endParaRPr lang="ja-JP" altLang="en-US" dirty="0" smtClean="0"/>
          </a:p>
        </p:txBody>
      </p:sp>
      <p:grpSp>
        <p:nvGrpSpPr>
          <p:cNvPr id="2" name="グループ化 1"/>
          <p:cNvGrpSpPr/>
          <p:nvPr/>
        </p:nvGrpSpPr>
        <p:grpSpPr>
          <a:xfrm>
            <a:off x="720092" y="791728"/>
            <a:ext cx="3240063" cy="2340645"/>
            <a:chOff x="720092" y="791728"/>
            <a:chExt cx="3240063" cy="2340645"/>
          </a:xfrm>
        </p:grpSpPr>
        <p:sp>
          <p:nvSpPr>
            <p:cNvPr id="3" name="Line 28"/>
            <p:cNvSpPr>
              <a:spLocks noChangeShapeType="1"/>
            </p:cNvSpPr>
            <p:nvPr/>
          </p:nvSpPr>
          <p:spPr bwMode="auto">
            <a:xfrm rot="5400000" flipH="1" flipV="1">
              <a:off x="2339864" y="1224186"/>
              <a:ext cx="519" cy="32400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2628825" y="2879960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721431" y="2879960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1960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8" name="Rectangle 161"/>
            <p:cNvSpPr>
              <a:spLocks noChangeArrowheads="1"/>
            </p:cNvSpPr>
            <p:nvPr/>
          </p:nvSpPr>
          <p:spPr bwMode="auto">
            <a:xfrm>
              <a:off x="791801" y="2539845"/>
              <a:ext cx="3132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chemeClr val="bg1"/>
                  </a:solidFill>
                </a:rPr>
                <a:t>アナログ専用線</a:t>
              </a:r>
              <a:endParaRPr lang="ja-JP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161"/>
            <p:cNvSpPr>
              <a:spLocks noChangeArrowheads="1"/>
            </p:cNvSpPr>
            <p:nvPr/>
          </p:nvSpPr>
          <p:spPr bwMode="auto">
            <a:xfrm>
              <a:off x="1476151" y="2303896"/>
              <a:ext cx="2448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chemeClr val="bg1"/>
                  </a:solidFill>
                </a:rPr>
                <a:t>デジタル専用線</a:t>
              </a:r>
              <a:endParaRPr lang="ja-JP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161"/>
            <p:cNvSpPr>
              <a:spLocks noChangeArrowheads="1"/>
            </p:cNvSpPr>
            <p:nvPr/>
          </p:nvSpPr>
          <p:spPr bwMode="auto">
            <a:xfrm>
              <a:off x="1692151" y="2051868"/>
              <a:ext cx="2232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 dirty="0" smtClean="0">
                  <a:solidFill>
                    <a:schemeClr val="bg1"/>
                  </a:solidFill>
                  <a:latin typeface="+mj-lt"/>
                </a:rPr>
                <a:t>ISDN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" name="Rectangle 161"/>
            <p:cNvSpPr>
              <a:spLocks noChangeArrowheads="1"/>
            </p:cNvSpPr>
            <p:nvPr/>
          </p:nvSpPr>
          <p:spPr bwMode="auto">
            <a:xfrm>
              <a:off x="2195959" y="1799840"/>
              <a:ext cx="1728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chemeClr val="bg1"/>
                  </a:solidFill>
                  <a:latin typeface="+mj-lt"/>
                </a:rPr>
                <a:t>フレーム リレー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2" name="Rectangle 161"/>
            <p:cNvSpPr>
              <a:spLocks noChangeArrowheads="1"/>
            </p:cNvSpPr>
            <p:nvPr/>
          </p:nvSpPr>
          <p:spPr bwMode="auto">
            <a:xfrm>
              <a:off x="2411983" y="1547812"/>
              <a:ext cx="1512000" cy="144000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 dirty="0" smtClean="0">
                  <a:solidFill>
                    <a:schemeClr val="bg1"/>
                  </a:solidFill>
                  <a:latin typeface="+mj-lt"/>
                </a:rPr>
                <a:t>ATM</a:t>
              </a:r>
              <a:r>
                <a:rPr lang="ja-JP" altLang="en-US" sz="800" dirty="0" smtClean="0">
                  <a:solidFill>
                    <a:schemeClr val="bg1"/>
                  </a:solidFill>
                  <a:latin typeface="+mj-lt"/>
                </a:rPr>
                <a:t>（非同期転送</a:t>
              </a:r>
              <a:r>
                <a:rPr lang="ja-JP" altLang="en-US" sz="800" dirty="0">
                  <a:solidFill>
                    <a:schemeClr val="bg1"/>
                  </a:solidFill>
                  <a:latin typeface="+mj-lt"/>
                </a:rPr>
                <a:t>モード</a:t>
              </a:r>
              <a:r>
                <a:rPr lang="ja-JP" altLang="en-US" sz="800" dirty="0" smtClean="0">
                  <a:solidFill>
                    <a:schemeClr val="bg1"/>
                  </a:solidFill>
                  <a:latin typeface="+mj-lt"/>
                </a:rPr>
                <a:t>）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3" name="Rectangle 161"/>
            <p:cNvSpPr>
              <a:spLocks noChangeArrowheads="1"/>
            </p:cNvSpPr>
            <p:nvPr/>
          </p:nvSpPr>
          <p:spPr bwMode="auto">
            <a:xfrm>
              <a:off x="2627657" y="1295784"/>
              <a:ext cx="1296146" cy="144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 dirty="0" smtClean="0">
                  <a:solidFill>
                    <a:schemeClr val="bg1"/>
                  </a:solidFill>
                  <a:latin typeface="+mj-lt"/>
                </a:rPr>
                <a:t>IP-VPN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4" name="Rectangle 161"/>
            <p:cNvSpPr>
              <a:spLocks noChangeArrowheads="1"/>
            </p:cNvSpPr>
            <p:nvPr/>
          </p:nvSpPr>
          <p:spPr bwMode="auto">
            <a:xfrm>
              <a:off x="2735801" y="1043756"/>
              <a:ext cx="1188000" cy="144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chemeClr val="bg1"/>
                  </a:solidFill>
                  <a:latin typeface="+mj-lt"/>
                </a:rPr>
                <a:t>広域イーサネット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5" name="Rectangle 161"/>
            <p:cNvSpPr>
              <a:spLocks noChangeArrowheads="1"/>
            </p:cNvSpPr>
            <p:nvPr/>
          </p:nvSpPr>
          <p:spPr bwMode="auto">
            <a:xfrm>
              <a:off x="2843681" y="791728"/>
              <a:ext cx="1080122" cy="144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0">
                  <a:schemeClr val="bg1">
                    <a:lumMod val="95000"/>
                    <a:alpha val="99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0800000" scaled="1"/>
              <a:tileRect/>
            </a:gradFill>
            <a:ln w="12700">
              <a:noFill/>
              <a:miter lim="800000"/>
              <a:headEnd/>
              <a:tailEnd/>
            </a:ln>
          </p:spPr>
          <p:txBody>
            <a:bodyPr wrap="none" lIns="72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chemeClr val="bg1"/>
                  </a:solidFill>
                  <a:latin typeface="+mj-lt"/>
                </a:rPr>
                <a:t>インターネット</a:t>
              </a:r>
              <a:r>
                <a:rPr lang="en-US" altLang="ja-JP" sz="800" dirty="0" smtClean="0">
                  <a:solidFill>
                    <a:schemeClr val="bg1"/>
                  </a:solidFill>
                  <a:latin typeface="+mj-lt"/>
                </a:rPr>
                <a:t>VPN</a:t>
              </a:r>
              <a:endParaRPr lang="ja-JP" altLang="en-US" sz="8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9963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13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ブロードバンド</a:t>
            </a:r>
            <a:r>
              <a:rPr lang="ja-JP" altLang="en-US" dirty="0"/>
              <a:t>回線</a:t>
            </a:r>
            <a:endParaRPr lang="ja-JP" altLang="en-US" dirty="0" smtClean="0"/>
          </a:p>
        </p:txBody>
      </p:sp>
      <p:grpSp>
        <p:nvGrpSpPr>
          <p:cNvPr id="2" name="グループ化 1"/>
          <p:cNvGrpSpPr/>
          <p:nvPr/>
        </p:nvGrpSpPr>
        <p:grpSpPr>
          <a:xfrm>
            <a:off x="1151843" y="1008137"/>
            <a:ext cx="2339764" cy="1978988"/>
            <a:chOff x="1151843" y="1008137"/>
            <a:chExt cx="2339764" cy="1978988"/>
          </a:xfrm>
        </p:grpSpPr>
        <p:sp>
          <p:nvSpPr>
            <p:cNvPr id="3" name="Oval 34"/>
            <p:cNvSpPr>
              <a:spLocks noChangeArrowheads="1"/>
            </p:cNvSpPr>
            <p:nvPr/>
          </p:nvSpPr>
          <p:spPr bwMode="auto">
            <a:xfrm>
              <a:off x="1151843" y="1008137"/>
              <a:ext cx="936000" cy="93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1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有線</a:t>
              </a:r>
              <a:endParaRPr lang="ja-JP" altLang="en-US" sz="11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" name="Oval 35"/>
            <p:cNvSpPr>
              <a:spLocks noChangeArrowheads="1"/>
            </p:cNvSpPr>
            <p:nvPr/>
          </p:nvSpPr>
          <p:spPr bwMode="auto">
            <a:xfrm>
              <a:off x="1151843" y="2051125"/>
              <a:ext cx="936000" cy="93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1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無線</a:t>
              </a:r>
              <a:endParaRPr lang="ja-JP" altLang="en-US" sz="11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1906588" y="1062707"/>
              <a:ext cx="720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err="1">
                  <a:solidFill>
                    <a:srgbClr val="4D4D4D"/>
                  </a:solidFill>
                  <a:latin typeface="Arial Black" panose="020B0A04020102020204" pitchFamily="34" charset="0"/>
                </a:rPr>
                <a:t>xDSL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" name="Rectangle 41"/>
            <p:cNvSpPr>
              <a:spLocks noChangeArrowheads="1"/>
            </p:cNvSpPr>
            <p:nvPr/>
          </p:nvSpPr>
          <p:spPr bwMode="auto">
            <a:xfrm>
              <a:off x="1906588" y="1664358"/>
              <a:ext cx="720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FTTH</a:t>
              </a:r>
            </a:p>
          </p:txBody>
        </p:sp>
        <p:sp>
          <p:nvSpPr>
            <p:cNvPr id="9" name="Rectangle 42"/>
            <p:cNvSpPr>
              <a:spLocks noChangeArrowheads="1"/>
            </p:cNvSpPr>
            <p:nvPr/>
          </p:nvSpPr>
          <p:spPr bwMode="auto">
            <a:xfrm>
              <a:off x="1906588" y="1368301"/>
              <a:ext cx="720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CATV</a:t>
              </a:r>
            </a:p>
          </p:txBody>
        </p:sp>
        <p:sp>
          <p:nvSpPr>
            <p:cNvPr id="13" name="Rectangle 47"/>
            <p:cNvSpPr>
              <a:spLocks noChangeArrowheads="1"/>
            </p:cNvSpPr>
            <p:nvPr/>
          </p:nvSpPr>
          <p:spPr bwMode="auto">
            <a:xfrm>
              <a:off x="2628007" y="1062707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50Mbps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Rectangle 48"/>
            <p:cNvSpPr>
              <a:spLocks noChangeArrowheads="1"/>
            </p:cNvSpPr>
            <p:nvPr/>
          </p:nvSpPr>
          <p:spPr bwMode="auto">
            <a:xfrm>
              <a:off x="2628007" y="1368301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100Mbps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Rectangle 49"/>
            <p:cNvSpPr>
              <a:spLocks noChangeArrowheads="1"/>
            </p:cNvSpPr>
            <p:nvPr/>
          </p:nvSpPr>
          <p:spPr bwMode="auto">
            <a:xfrm>
              <a:off x="2628007" y="1664358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1Gbps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7" name="Rectangle 40"/>
            <p:cNvSpPr>
              <a:spLocks noChangeArrowheads="1"/>
            </p:cNvSpPr>
            <p:nvPr/>
          </p:nvSpPr>
          <p:spPr bwMode="auto">
            <a:xfrm>
              <a:off x="1906588" y="2103198"/>
              <a:ext cx="720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FBWA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Rectangle 41"/>
            <p:cNvSpPr>
              <a:spLocks noChangeArrowheads="1"/>
            </p:cNvSpPr>
            <p:nvPr/>
          </p:nvSpPr>
          <p:spPr bwMode="auto">
            <a:xfrm>
              <a:off x="1906588" y="2704849"/>
              <a:ext cx="720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3G / 4G</a:t>
              </a:r>
            </a:p>
          </p:txBody>
        </p:sp>
        <p:sp>
          <p:nvSpPr>
            <p:cNvPr id="19" name="Rectangle 42"/>
            <p:cNvSpPr>
              <a:spLocks noChangeArrowheads="1"/>
            </p:cNvSpPr>
            <p:nvPr/>
          </p:nvSpPr>
          <p:spPr bwMode="auto">
            <a:xfrm>
              <a:off x="1906588" y="2408792"/>
              <a:ext cx="7200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BWA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0" name="Rectangle 47"/>
            <p:cNvSpPr>
              <a:spLocks noChangeArrowheads="1"/>
            </p:cNvSpPr>
            <p:nvPr/>
          </p:nvSpPr>
          <p:spPr bwMode="auto">
            <a:xfrm>
              <a:off x="2628007" y="2103198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100Mbps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程度（固定）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1" name="Rectangle 48"/>
            <p:cNvSpPr>
              <a:spLocks noChangeArrowheads="1"/>
            </p:cNvSpPr>
            <p:nvPr/>
          </p:nvSpPr>
          <p:spPr bwMode="auto">
            <a:xfrm>
              <a:off x="2628007" y="2408792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～数百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Mbps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程度（移動体）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2" name="Rectangle 49"/>
            <p:cNvSpPr>
              <a:spLocks noChangeArrowheads="1"/>
            </p:cNvSpPr>
            <p:nvPr/>
          </p:nvSpPr>
          <p:spPr bwMode="auto">
            <a:xfrm>
              <a:off x="2628007" y="2704849"/>
              <a:ext cx="86360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</a:rPr>
                <a:t>～</a:t>
              </a:r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1Gbps</a:t>
              </a:r>
              <a:r>
                <a:rPr lang="ja-JP" altLang="en-US" sz="8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程度（移動体）</a:t>
              </a:r>
              <a:endParaRPr lang="en-US" altLang="ja-JP" sz="8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4499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14</a:t>
            </a:r>
            <a:r>
              <a:rPr lang="en-US" altLang="ja-JP" dirty="0" smtClean="0"/>
              <a:t>   </a:t>
            </a:r>
            <a:r>
              <a:rPr lang="ja-JP" altLang="en-US" dirty="0" smtClean="0"/>
              <a:t>無線</a:t>
            </a:r>
            <a:r>
              <a:rPr lang="ja-JP" altLang="en-US" dirty="0"/>
              <a:t>ネットワーク技術</a:t>
            </a:r>
            <a:endParaRPr lang="ja-JP" altLang="en-US" dirty="0" smtClean="0"/>
          </a:p>
        </p:txBody>
      </p:sp>
      <p:grpSp>
        <p:nvGrpSpPr>
          <p:cNvPr id="2" name="グループ化 1"/>
          <p:cNvGrpSpPr/>
          <p:nvPr/>
        </p:nvGrpSpPr>
        <p:grpSpPr>
          <a:xfrm>
            <a:off x="755799" y="828117"/>
            <a:ext cx="3240360" cy="2160240"/>
            <a:chOff x="755799" y="828117"/>
            <a:chExt cx="3240360" cy="2160240"/>
          </a:xfrm>
        </p:grpSpPr>
        <p:sp>
          <p:nvSpPr>
            <p:cNvPr id="3" name="Oval 32"/>
            <p:cNvSpPr>
              <a:spLocks noChangeArrowheads="1"/>
            </p:cNvSpPr>
            <p:nvPr/>
          </p:nvSpPr>
          <p:spPr bwMode="auto">
            <a:xfrm>
              <a:off x="755799" y="828117"/>
              <a:ext cx="2160000" cy="216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" name="Oval 32"/>
            <p:cNvSpPr>
              <a:spLocks noChangeArrowheads="1"/>
            </p:cNvSpPr>
            <p:nvPr/>
          </p:nvSpPr>
          <p:spPr bwMode="auto">
            <a:xfrm>
              <a:off x="971799" y="1245436"/>
              <a:ext cx="1728000" cy="172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" name="Oval 32"/>
            <p:cNvSpPr>
              <a:spLocks noChangeArrowheads="1"/>
            </p:cNvSpPr>
            <p:nvPr/>
          </p:nvSpPr>
          <p:spPr bwMode="auto">
            <a:xfrm>
              <a:off x="1187799" y="1677436"/>
              <a:ext cx="1296000" cy="1296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" name="Oval 32"/>
            <p:cNvSpPr>
              <a:spLocks noChangeArrowheads="1"/>
            </p:cNvSpPr>
            <p:nvPr/>
          </p:nvSpPr>
          <p:spPr bwMode="auto">
            <a:xfrm>
              <a:off x="1403799" y="2124117"/>
              <a:ext cx="864000" cy="86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7" name="Oval 32"/>
            <p:cNvSpPr>
              <a:spLocks noChangeArrowheads="1"/>
            </p:cNvSpPr>
            <p:nvPr/>
          </p:nvSpPr>
          <p:spPr bwMode="auto">
            <a:xfrm>
              <a:off x="1621763" y="2541436"/>
              <a:ext cx="432000" cy="432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en-US" altLang="ja-JP" sz="1200" dirty="0">
                <a:solidFill>
                  <a:srgbClr val="969696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 bwMode="auto">
            <a:xfrm flipH="1">
              <a:off x="2088159" y="828117"/>
              <a:ext cx="1908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直線コネクタ 10"/>
            <p:cNvCxnSpPr/>
            <p:nvPr/>
          </p:nvCxnSpPr>
          <p:spPr bwMode="auto">
            <a:xfrm flipH="1">
              <a:off x="2052159" y="1245436"/>
              <a:ext cx="1944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直線コネクタ 11"/>
            <p:cNvCxnSpPr/>
            <p:nvPr/>
          </p:nvCxnSpPr>
          <p:spPr bwMode="auto">
            <a:xfrm flipH="1">
              <a:off x="2016159" y="1671748"/>
              <a:ext cx="1980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直線コネクタ 12"/>
            <p:cNvCxnSpPr/>
            <p:nvPr/>
          </p:nvCxnSpPr>
          <p:spPr bwMode="auto">
            <a:xfrm flipH="1">
              <a:off x="1979935" y="2124261"/>
              <a:ext cx="2016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直線コネクタ 13"/>
            <p:cNvCxnSpPr/>
            <p:nvPr/>
          </p:nvCxnSpPr>
          <p:spPr bwMode="auto">
            <a:xfrm flipH="1">
              <a:off x="1943931" y="2541157"/>
              <a:ext cx="2052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直線コネクタ 14"/>
            <p:cNvCxnSpPr/>
            <p:nvPr/>
          </p:nvCxnSpPr>
          <p:spPr bwMode="auto">
            <a:xfrm flipH="1">
              <a:off x="1979935" y="2988357"/>
              <a:ext cx="2016000" cy="0"/>
            </a:xfrm>
            <a:prstGeom prst="line">
              <a:avLst/>
            </a:prstGeom>
            <a:solidFill>
              <a:schemeClr val="bg1"/>
            </a:solidFill>
            <a:ln w="158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Rectangle 31"/>
            <p:cNvSpPr>
              <a:spLocks noChangeArrowheads="1"/>
            </p:cNvSpPr>
            <p:nvPr/>
          </p:nvSpPr>
          <p:spPr bwMode="auto">
            <a:xfrm>
              <a:off x="1476230" y="2280349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PAN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17" name="Rectangle 31"/>
            <p:cNvSpPr>
              <a:spLocks noChangeArrowheads="1"/>
            </p:cNvSpPr>
            <p:nvPr/>
          </p:nvSpPr>
          <p:spPr bwMode="auto">
            <a:xfrm>
              <a:off x="1476230" y="1841834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LAN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18" name="Rectangle 31"/>
            <p:cNvSpPr>
              <a:spLocks noChangeArrowheads="1"/>
            </p:cNvSpPr>
            <p:nvPr/>
          </p:nvSpPr>
          <p:spPr bwMode="auto">
            <a:xfrm>
              <a:off x="1477467" y="1396546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MAN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19" name="Rectangle 31"/>
            <p:cNvSpPr>
              <a:spLocks noChangeArrowheads="1"/>
            </p:cNvSpPr>
            <p:nvPr/>
          </p:nvSpPr>
          <p:spPr bwMode="auto">
            <a:xfrm>
              <a:off x="1476230" y="971687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無線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WAN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0" name="Rectangle 31"/>
            <p:cNvSpPr>
              <a:spLocks noChangeArrowheads="1"/>
            </p:cNvSpPr>
            <p:nvPr/>
          </p:nvSpPr>
          <p:spPr bwMode="auto">
            <a:xfrm>
              <a:off x="3276079" y="845563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～全国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3276079" y="1259719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～約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100km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2" name="Rectangle 31"/>
            <p:cNvSpPr>
              <a:spLocks noChangeArrowheads="1"/>
            </p:cNvSpPr>
            <p:nvPr/>
          </p:nvSpPr>
          <p:spPr bwMode="auto">
            <a:xfrm>
              <a:off x="3277022" y="1691767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～約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100m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3276078" y="2138097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～約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+mj-lt"/>
                </a:rPr>
                <a:t>10m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3276077" y="2556309"/>
              <a:ext cx="719137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r" eaLnBrk="1" hangingPunct="1"/>
              <a:r>
                <a:rPr lang="ja-JP" altLang="en-US" sz="1000" dirty="0" smtClean="0">
                  <a:solidFill>
                    <a:srgbClr val="4D4D4D"/>
                  </a:solidFill>
                  <a:latin typeface="+mj-lt"/>
                </a:rPr>
                <a:t>（短距離）</a:t>
              </a:r>
              <a:endParaRPr lang="ja-JP" altLang="en-US" sz="1000" dirty="0">
                <a:solidFill>
                  <a:srgbClr val="4D4D4D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64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bg1"/>
                </a:solidFill>
              </a:rPr>
              <a:t>01</a:t>
            </a:r>
            <a:r>
              <a:rPr lang="en-US" altLang="ja-JP" smtClean="0"/>
              <a:t>   </a:t>
            </a:r>
            <a:r>
              <a:rPr lang="ja-JP" altLang="en-US" smtClean="0"/>
              <a:t>コンピュータとネットワーク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00113" y="1008137"/>
            <a:ext cx="2951854" cy="1979538"/>
            <a:chOff x="900113" y="1008137"/>
            <a:chExt cx="2951854" cy="1979538"/>
          </a:xfrm>
        </p:grpSpPr>
        <p:sp>
          <p:nvSpPr>
            <p:cNvPr id="4099" name="Line 28"/>
            <p:cNvSpPr>
              <a:spLocks noChangeShapeType="1"/>
            </p:cNvSpPr>
            <p:nvPr/>
          </p:nvSpPr>
          <p:spPr bwMode="auto">
            <a:xfrm rot="5400000" flipV="1">
              <a:off x="2339976" y="1296987"/>
              <a:ext cx="0" cy="28797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00" name="Oval 34"/>
            <p:cNvSpPr>
              <a:spLocks noChangeArrowheads="1"/>
            </p:cNvSpPr>
            <p:nvPr/>
          </p:nvSpPr>
          <p:spPr bwMode="auto">
            <a:xfrm>
              <a:off x="2267967" y="1008137"/>
              <a:ext cx="1584000" cy="158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</a:rPr>
                <a:t>INTERNET</a:t>
              </a:r>
            </a:p>
          </p:txBody>
        </p:sp>
        <p:sp>
          <p:nvSpPr>
            <p:cNvPr id="4101" name="Rectangle 36"/>
            <p:cNvSpPr>
              <a:spLocks noChangeArrowheads="1"/>
            </p:cNvSpPr>
            <p:nvPr/>
          </p:nvSpPr>
          <p:spPr bwMode="auto">
            <a:xfrm>
              <a:off x="1619250" y="2771775"/>
              <a:ext cx="14398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 smtClean="0">
                  <a:solidFill>
                    <a:srgbClr val="4D4D4D"/>
                  </a:solidFill>
                </a:rPr>
                <a:t>コンピュータ ネットワーク</a:t>
              </a:r>
              <a:r>
                <a:rPr lang="ja-JP" altLang="en-US" dirty="0">
                  <a:solidFill>
                    <a:srgbClr val="4D4D4D"/>
                  </a:solidFill>
                </a:rPr>
                <a:t>の拡大</a:t>
              </a:r>
            </a:p>
          </p:txBody>
        </p:sp>
        <p:sp>
          <p:nvSpPr>
            <p:cNvPr id="4102" name="Oval 33"/>
            <p:cNvSpPr>
              <a:spLocks noChangeArrowheads="1"/>
            </p:cNvSpPr>
            <p:nvPr/>
          </p:nvSpPr>
          <p:spPr bwMode="auto">
            <a:xfrm>
              <a:off x="1692275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WAN</a:t>
              </a:r>
            </a:p>
          </p:txBody>
        </p:sp>
        <p:sp>
          <p:nvSpPr>
            <p:cNvPr id="4103" name="Oval 32"/>
            <p:cNvSpPr>
              <a:spLocks noChangeArrowheads="1"/>
            </p:cNvSpPr>
            <p:nvPr/>
          </p:nvSpPr>
          <p:spPr bwMode="auto">
            <a:xfrm>
              <a:off x="1187450" y="1476261"/>
              <a:ext cx="648000" cy="64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</a:p>
          </p:txBody>
        </p:sp>
        <p:sp>
          <p:nvSpPr>
            <p:cNvPr id="4104" name="Oval 31"/>
            <p:cNvSpPr>
              <a:spLocks noChangeArrowheads="1"/>
            </p:cNvSpPr>
            <p:nvPr/>
          </p:nvSpPr>
          <p:spPr bwMode="auto">
            <a:xfrm>
              <a:off x="900113" y="1584325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スタンド</a:t>
              </a:r>
            </a:p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アロン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bg1"/>
                </a:solidFill>
              </a:rPr>
              <a:t>02</a:t>
            </a:r>
            <a:r>
              <a:rPr lang="en-US" altLang="ja-JP" smtClean="0"/>
              <a:t>   </a:t>
            </a:r>
            <a:r>
              <a:rPr lang="ja-JP" altLang="en-US" smtClean="0"/>
              <a:t>集中処理と分散処理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863600" y="900113"/>
            <a:ext cx="2916238" cy="1908175"/>
            <a:chOff x="863600" y="900113"/>
            <a:chExt cx="2916238" cy="1908175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863600" y="900113"/>
              <a:ext cx="1150938" cy="1908175"/>
              <a:chOff x="863600" y="900113"/>
              <a:chExt cx="1150938" cy="1908175"/>
            </a:xfrm>
          </p:grpSpPr>
          <p:sp>
            <p:nvSpPr>
              <p:cNvPr id="5129" name="Line 88"/>
              <p:cNvSpPr>
                <a:spLocks noChangeShapeType="1"/>
              </p:cNvSpPr>
              <p:nvPr/>
            </p:nvSpPr>
            <p:spPr bwMode="auto">
              <a:xfrm flipH="1">
                <a:off x="1006475" y="2052638"/>
                <a:ext cx="431800" cy="468312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30" name="Line 89"/>
              <p:cNvSpPr>
                <a:spLocks noChangeShapeType="1"/>
              </p:cNvSpPr>
              <p:nvPr/>
            </p:nvSpPr>
            <p:spPr bwMode="auto">
              <a:xfrm>
                <a:off x="1438275" y="2052638"/>
                <a:ext cx="433388" cy="468312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31" name="Line 90"/>
              <p:cNvSpPr>
                <a:spLocks noChangeShapeType="1"/>
              </p:cNvSpPr>
              <p:nvPr/>
            </p:nvSpPr>
            <p:spPr bwMode="auto">
              <a:xfrm flipH="1">
                <a:off x="1295400" y="2052638"/>
                <a:ext cx="142875" cy="468312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32" name="Line 91"/>
              <p:cNvSpPr>
                <a:spLocks noChangeShapeType="1"/>
              </p:cNvSpPr>
              <p:nvPr/>
            </p:nvSpPr>
            <p:spPr bwMode="auto">
              <a:xfrm>
                <a:off x="1438275" y="2052638"/>
                <a:ext cx="144463" cy="468312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34" name="Oval 64"/>
              <p:cNvSpPr>
                <a:spLocks noChangeArrowheads="1"/>
              </p:cNvSpPr>
              <p:nvPr/>
            </p:nvSpPr>
            <p:spPr bwMode="auto">
              <a:xfrm>
                <a:off x="1006475" y="1187450"/>
                <a:ext cx="863600" cy="8636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ホスト</a:t>
                </a:r>
              </a:p>
              <a:p>
                <a:pPr algn="ctr" eaLnBrk="1" hangingPunct="1"/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コンピュータ</a:t>
                </a:r>
              </a:p>
            </p:txBody>
          </p:sp>
          <p:sp>
            <p:nvSpPr>
              <p:cNvPr id="5139" name="Oval 71"/>
              <p:cNvSpPr>
                <a:spLocks noChangeArrowheads="1"/>
              </p:cNvSpPr>
              <p:nvPr/>
            </p:nvSpPr>
            <p:spPr bwMode="auto">
              <a:xfrm>
                <a:off x="898525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0" name="Oval 73"/>
              <p:cNvSpPr>
                <a:spLocks noChangeArrowheads="1"/>
              </p:cNvSpPr>
              <p:nvPr/>
            </p:nvSpPr>
            <p:spPr bwMode="auto">
              <a:xfrm>
                <a:off x="1474788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1" name="Oval 74"/>
              <p:cNvSpPr>
                <a:spLocks noChangeArrowheads="1"/>
              </p:cNvSpPr>
              <p:nvPr/>
            </p:nvSpPr>
            <p:spPr bwMode="auto">
              <a:xfrm>
                <a:off x="1763713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2" name="Oval 75"/>
              <p:cNvSpPr>
                <a:spLocks noChangeArrowheads="1"/>
              </p:cNvSpPr>
              <p:nvPr/>
            </p:nvSpPr>
            <p:spPr bwMode="auto">
              <a:xfrm>
                <a:off x="1187450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7" name="Rectangle 86"/>
              <p:cNvSpPr>
                <a:spLocks noChangeArrowheads="1"/>
              </p:cNvSpPr>
              <p:nvPr/>
            </p:nvSpPr>
            <p:spPr bwMode="auto">
              <a:xfrm>
                <a:off x="863600" y="2663825"/>
                <a:ext cx="1150938" cy="144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>
                    <a:solidFill>
                      <a:srgbClr val="4D4D4D"/>
                    </a:solidFill>
                  </a:rPr>
                  <a:t>利用者端末</a:t>
                </a:r>
              </a:p>
            </p:txBody>
          </p:sp>
          <p:sp>
            <p:nvSpPr>
              <p:cNvPr id="5149" name="Rectangle 101"/>
              <p:cNvSpPr>
                <a:spLocks noChangeArrowheads="1"/>
              </p:cNvSpPr>
              <p:nvPr/>
            </p:nvSpPr>
            <p:spPr bwMode="auto">
              <a:xfrm>
                <a:off x="863600" y="900113"/>
                <a:ext cx="1150938" cy="144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1200">
                    <a:solidFill>
                      <a:srgbClr val="4D4D4D"/>
                    </a:solidFill>
                  </a:rPr>
                  <a:t>集中処理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413000" y="900113"/>
              <a:ext cx="1366838" cy="1908175"/>
              <a:chOff x="2413000" y="900113"/>
              <a:chExt cx="1366838" cy="1908175"/>
            </a:xfrm>
          </p:grpSpPr>
          <p:sp>
            <p:nvSpPr>
              <p:cNvPr id="5122" name="Line 93"/>
              <p:cNvSpPr>
                <a:spLocks noChangeShapeType="1"/>
              </p:cNvSpPr>
              <p:nvPr/>
            </p:nvSpPr>
            <p:spPr bwMode="auto">
              <a:xfrm flipV="1">
                <a:off x="2663825" y="2195513"/>
                <a:ext cx="433388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23" name="Line 94"/>
              <p:cNvSpPr>
                <a:spLocks noChangeShapeType="1"/>
              </p:cNvSpPr>
              <p:nvPr/>
            </p:nvSpPr>
            <p:spPr bwMode="auto">
              <a:xfrm flipV="1">
                <a:off x="2952750" y="2195513"/>
                <a:ext cx="144463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24" name="Line 95"/>
              <p:cNvSpPr>
                <a:spLocks noChangeShapeType="1"/>
              </p:cNvSpPr>
              <p:nvPr/>
            </p:nvSpPr>
            <p:spPr bwMode="auto">
              <a:xfrm flipH="1" flipV="1">
                <a:off x="3097213" y="2195513"/>
                <a:ext cx="142875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25" name="Line 96"/>
              <p:cNvSpPr>
                <a:spLocks noChangeShapeType="1"/>
              </p:cNvSpPr>
              <p:nvPr/>
            </p:nvSpPr>
            <p:spPr bwMode="auto">
              <a:xfrm flipH="1" flipV="1">
                <a:off x="3097213" y="2195513"/>
                <a:ext cx="431800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26" name="Line 97"/>
              <p:cNvSpPr>
                <a:spLocks noChangeShapeType="1"/>
              </p:cNvSpPr>
              <p:nvPr/>
            </p:nvSpPr>
            <p:spPr bwMode="auto">
              <a:xfrm flipH="1" flipV="1">
                <a:off x="2628900" y="1620838"/>
                <a:ext cx="466725" cy="43338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27" name="Line 98"/>
              <p:cNvSpPr>
                <a:spLocks noChangeShapeType="1"/>
              </p:cNvSpPr>
              <p:nvPr/>
            </p:nvSpPr>
            <p:spPr bwMode="auto">
              <a:xfrm flipH="1">
                <a:off x="3097213" y="1620838"/>
                <a:ext cx="0" cy="43180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28" name="Line 99"/>
              <p:cNvSpPr>
                <a:spLocks noChangeShapeType="1"/>
              </p:cNvSpPr>
              <p:nvPr/>
            </p:nvSpPr>
            <p:spPr bwMode="auto">
              <a:xfrm flipH="1">
                <a:off x="3097213" y="1620838"/>
                <a:ext cx="466725" cy="43180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5135" name="Oval 67"/>
              <p:cNvSpPr>
                <a:spLocks noChangeArrowheads="1"/>
              </p:cNvSpPr>
              <p:nvPr/>
            </p:nvSpPr>
            <p:spPr bwMode="auto">
              <a:xfrm>
                <a:off x="2413000" y="1403350"/>
                <a:ext cx="431800" cy="4318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36" name="Oval 68"/>
              <p:cNvSpPr>
                <a:spLocks noChangeArrowheads="1"/>
              </p:cNvSpPr>
              <p:nvPr/>
            </p:nvSpPr>
            <p:spPr bwMode="auto">
              <a:xfrm>
                <a:off x="2881313" y="1403350"/>
                <a:ext cx="431800" cy="4318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37" name="Oval 69"/>
              <p:cNvSpPr>
                <a:spLocks noChangeArrowheads="1"/>
              </p:cNvSpPr>
              <p:nvPr/>
            </p:nvSpPr>
            <p:spPr bwMode="auto">
              <a:xfrm>
                <a:off x="3348038" y="1403350"/>
                <a:ext cx="431800" cy="4318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38" name="Rectangle 70"/>
              <p:cNvSpPr>
                <a:spLocks noChangeArrowheads="1"/>
              </p:cNvSpPr>
              <p:nvPr/>
            </p:nvSpPr>
            <p:spPr bwMode="auto">
              <a:xfrm>
                <a:off x="2520950" y="1547813"/>
                <a:ext cx="1150938" cy="144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dirty="0" smtClean="0">
                    <a:solidFill>
                      <a:srgbClr val="4D4D4D"/>
                    </a:solidFill>
                  </a:rPr>
                  <a:t>ホスト コンピュータ</a:t>
                </a:r>
                <a:endParaRPr lang="ja-JP" altLang="en-US" dirty="0">
                  <a:solidFill>
                    <a:srgbClr val="4D4D4D"/>
                  </a:solidFill>
                </a:endParaRPr>
              </a:p>
            </p:txBody>
          </p:sp>
          <p:sp>
            <p:nvSpPr>
              <p:cNvPr id="5143" name="Oval 82"/>
              <p:cNvSpPr>
                <a:spLocks noChangeArrowheads="1"/>
              </p:cNvSpPr>
              <p:nvPr/>
            </p:nvSpPr>
            <p:spPr bwMode="auto">
              <a:xfrm>
                <a:off x="2555875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4" name="Oval 83"/>
              <p:cNvSpPr>
                <a:spLocks noChangeArrowheads="1"/>
              </p:cNvSpPr>
              <p:nvPr/>
            </p:nvSpPr>
            <p:spPr bwMode="auto">
              <a:xfrm>
                <a:off x="3132138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5" name="Oval 84"/>
              <p:cNvSpPr>
                <a:spLocks noChangeArrowheads="1"/>
              </p:cNvSpPr>
              <p:nvPr/>
            </p:nvSpPr>
            <p:spPr bwMode="auto">
              <a:xfrm>
                <a:off x="3421063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6" name="Oval 85"/>
              <p:cNvSpPr>
                <a:spLocks noChangeArrowheads="1"/>
              </p:cNvSpPr>
              <p:nvPr/>
            </p:nvSpPr>
            <p:spPr bwMode="auto">
              <a:xfrm>
                <a:off x="2844800" y="241300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5148" name="Rectangle 87"/>
              <p:cNvSpPr>
                <a:spLocks noChangeArrowheads="1"/>
              </p:cNvSpPr>
              <p:nvPr/>
            </p:nvSpPr>
            <p:spPr bwMode="auto">
              <a:xfrm>
                <a:off x="2520950" y="2663825"/>
                <a:ext cx="1150938" cy="144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>
                    <a:solidFill>
                      <a:srgbClr val="4D4D4D"/>
                    </a:solidFill>
                  </a:rPr>
                  <a:t>利用者端末</a:t>
                </a:r>
              </a:p>
            </p:txBody>
          </p:sp>
          <p:sp>
            <p:nvSpPr>
              <p:cNvPr id="5150" name="Rectangle 102"/>
              <p:cNvSpPr>
                <a:spLocks noChangeArrowheads="1"/>
              </p:cNvSpPr>
              <p:nvPr/>
            </p:nvSpPr>
            <p:spPr bwMode="auto">
              <a:xfrm>
                <a:off x="2520950" y="900113"/>
                <a:ext cx="1150938" cy="1444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1200">
                    <a:solidFill>
                      <a:srgbClr val="4D4D4D"/>
                    </a:solidFill>
                  </a:rPr>
                  <a:t>分散処理</a:t>
                </a:r>
              </a:p>
            </p:txBody>
          </p:sp>
          <p:sp>
            <p:nvSpPr>
              <p:cNvPr id="5151" name="Rectangle 103"/>
              <p:cNvSpPr>
                <a:spLocks noChangeArrowheads="1"/>
              </p:cNvSpPr>
              <p:nvPr/>
            </p:nvSpPr>
            <p:spPr bwMode="auto">
              <a:xfrm>
                <a:off x="2989263" y="2052638"/>
                <a:ext cx="215900" cy="142875"/>
              </a:xfrm>
              <a:prstGeom prst="rect">
                <a:avLst/>
              </a:prstGeom>
              <a:solidFill>
                <a:srgbClr val="C0C0C0"/>
              </a:solidFill>
              <a:ln w="12700" algn="ctr">
                <a:solidFill>
                  <a:srgbClr val="4D4D4D"/>
                </a:solidFill>
                <a:miter lim="800000"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03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クライアント サーバ システム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1619250" y="720725"/>
            <a:ext cx="2520950" cy="1979613"/>
            <a:chOff x="1619250" y="720725"/>
            <a:chExt cx="2520950" cy="1979613"/>
          </a:xfrm>
        </p:grpSpPr>
        <p:sp>
          <p:nvSpPr>
            <p:cNvPr id="6162" name="Line 79"/>
            <p:cNvSpPr>
              <a:spLocks noChangeShapeType="1"/>
            </p:cNvSpPr>
            <p:nvPr/>
          </p:nvSpPr>
          <p:spPr bwMode="auto">
            <a:xfrm rot="5400000" flipV="1">
              <a:off x="2339975" y="396875"/>
              <a:ext cx="0" cy="12954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" name="Line 81"/>
            <p:cNvSpPr>
              <a:spLocks noChangeShapeType="1"/>
            </p:cNvSpPr>
            <p:nvPr/>
          </p:nvSpPr>
          <p:spPr bwMode="auto">
            <a:xfrm rot="10800000" flipV="1">
              <a:off x="3311525" y="1404938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4" name="Rectangle 83"/>
            <p:cNvSpPr>
              <a:spLocks noChangeArrowheads="1"/>
            </p:cNvSpPr>
            <p:nvPr/>
          </p:nvSpPr>
          <p:spPr bwMode="auto">
            <a:xfrm>
              <a:off x="1619250" y="720725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サーバ機能の水平分散</a:t>
              </a:r>
            </a:p>
          </p:txBody>
        </p:sp>
        <p:sp>
          <p:nvSpPr>
            <p:cNvPr id="6165" name="Rectangle 85"/>
            <p:cNvSpPr>
              <a:spLocks noChangeArrowheads="1"/>
            </p:cNvSpPr>
            <p:nvPr/>
          </p:nvSpPr>
          <p:spPr bwMode="auto">
            <a:xfrm>
              <a:off x="3348038" y="1800225"/>
              <a:ext cx="792162" cy="360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仕事（処理）の</a:t>
              </a:r>
            </a:p>
            <a:p>
              <a:pPr algn="ctr" eaLnBrk="1" hangingPunct="1"/>
              <a:r>
                <a:rPr lang="ja-JP" altLang="en-US">
                  <a:solidFill>
                    <a:srgbClr val="4D4D4D"/>
                  </a:solidFill>
                </a:rPr>
                <a:t>垂直分散</a:t>
              </a: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619250" y="1295400"/>
              <a:ext cx="1441450" cy="1404938"/>
              <a:chOff x="1619250" y="1295400"/>
              <a:chExt cx="1441450" cy="1404938"/>
            </a:xfrm>
          </p:grpSpPr>
          <p:sp>
            <p:nvSpPr>
              <p:cNvPr id="6147" name="Line 62"/>
              <p:cNvSpPr>
                <a:spLocks noChangeShapeType="1"/>
              </p:cNvSpPr>
              <p:nvPr/>
            </p:nvSpPr>
            <p:spPr bwMode="auto">
              <a:xfrm flipV="1">
                <a:off x="1906588" y="2087563"/>
                <a:ext cx="433387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48" name="Line 63"/>
              <p:cNvSpPr>
                <a:spLocks noChangeShapeType="1"/>
              </p:cNvSpPr>
              <p:nvPr/>
            </p:nvSpPr>
            <p:spPr bwMode="auto">
              <a:xfrm flipV="1">
                <a:off x="2195513" y="2087563"/>
                <a:ext cx="144462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49" name="Line 64"/>
              <p:cNvSpPr>
                <a:spLocks noChangeShapeType="1"/>
              </p:cNvSpPr>
              <p:nvPr/>
            </p:nvSpPr>
            <p:spPr bwMode="auto">
              <a:xfrm flipH="1" flipV="1">
                <a:off x="2339975" y="2087563"/>
                <a:ext cx="142875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50" name="Line 65"/>
              <p:cNvSpPr>
                <a:spLocks noChangeShapeType="1"/>
              </p:cNvSpPr>
              <p:nvPr/>
            </p:nvSpPr>
            <p:spPr bwMode="auto">
              <a:xfrm flipH="1" flipV="1">
                <a:off x="2339975" y="2087563"/>
                <a:ext cx="431800" cy="32543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51" name="Line 66"/>
              <p:cNvSpPr>
                <a:spLocks noChangeShapeType="1"/>
              </p:cNvSpPr>
              <p:nvPr/>
            </p:nvSpPr>
            <p:spPr bwMode="auto">
              <a:xfrm flipH="1" flipV="1">
                <a:off x="1871663" y="1512888"/>
                <a:ext cx="466725" cy="433387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52" name="Line 67"/>
              <p:cNvSpPr>
                <a:spLocks noChangeShapeType="1"/>
              </p:cNvSpPr>
              <p:nvPr/>
            </p:nvSpPr>
            <p:spPr bwMode="auto">
              <a:xfrm flipH="1">
                <a:off x="2339975" y="1512888"/>
                <a:ext cx="0" cy="43180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53" name="Line 68"/>
              <p:cNvSpPr>
                <a:spLocks noChangeShapeType="1"/>
              </p:cNvSpPr>
              <p:nvPr/>
            </p:nvSpPr>
            <p:spPr bwMode="auto">
              <a:xfrm flipH="1">
                <a:off x="2339975" y="1512888"/>
                <a:ext cx="466725" cy="43180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6154" name="Oval 69"/>
              <p:cNvSpPr>
                <a:spLocks noChangeArrowheads="1"/>
              </p:cNvSpPr>
              <p:nvPr/>
            </p:nvSpPr>
            <p:spPr bwMode="auto">
              <a:xfrm>
                <a:off x="1655763" y="1295400"/>
                <a:ext cx="431800" cy="4318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55" name="Oval 70"/>
              <p:cNvSpPr>
                <a:spLocks noChangeArrowheads="1"/>
              </p:cNvSpPr>
              <p:nvPr/>
            </p:nvSpPr>
            <p:spPr bwMode="auto">
              <a:xfrm>
                <a:off x="2124075" y="1295400"/>
                <a:ext cx="431800" cy="4318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56" name="Oval 71"/>
              <p:cNvSpPr>
                <a:spLocks noChangeArrowheads="1"/>
              </p:cNvSpPr>
              <p:nvPr/>
            </p:nvSpPr>
            <p:spPr bwMode="auto">
              <a:xfrm>
                <a:off x="2590800" y="1295400"/>
                <a:ext cx="431800" cy="4318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57" name="Oval 73"/>
              <p:cNvSpPr>
                <a:spLocks noChangeArrowheads="1"/>
              </p:cNvSpPr>
              <p:nvPr/>
            </p:nvSpPr>
            <p:spPr bwMode="auto">
              <a:xfrm>
                <a:off x="1798638" y="230505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58" name="Oval 74"/>
              <p:cNvSpPr>
                <a:spLocks noChangeArrowheads="1"/>
              </p:cNvSpPr>
              <p:nvPr/>
            </p:nvSpPr>
            <p:spPr bwMode="auto">
              <a:xfrm>
                <a:off x="2374900" y="230505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59" name="Oval 75"/>
              <p:cNvSpPr>
                <a:spLocks noChangeArrowheads="1"/>
              </p:cNvSpPr>
              <p:nvPr/>
            </p:nvSpPr>
            <p:spPr bwMode="auto">
              <a:xfrm>
                <a:off x="2663825" y="230505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60" name="Oval 76"/>
              <p:cNvSpPr>
                <a:spLocks noChangeArrowheads="1"/>
              </p:cNvSpPr>
              <p:nvPr/>
            </p:nvSpPr>
            <p:spPr bwMode="auto">
              <a:xfrm>
                <a:off x="2087563" y="2305050"/>
                <a:ext cx="215900" cy="2159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endParaRPr lang="ja-JP" altLang="ja-JP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6161" name="Rectangle 78"/>
              <p:cNvSpPr>
                <a:spLocks noChangeArrowheads="1"/>
              </p:cNvSpPr>
              <p:nvPr/>
            </p:nvSpPr>
            <p:spPr bwMode="auto">
              <a:xfrm>
                <a:off x="2232025" y="1944688"/>
                <a:ext cx="215900" cy="142875"/>
              </a:xfrm>
              <a:prstGeom prst="rect">
                <a:avLst/>
              </a:prstGeom>
              <a:solidFill>
                <a:srgbClr val="C0C0C0"/>
              </a:solidFill>
              <a:ln w="12700" algn="ctr">
                <a:solidFill>
                  <a:srgbClr val="4D4D4D"/>
                </a:solidFill>
                <a:miter lim="800000"/>
                <a:headEnd/>
                <a:tailEnd/>
              </a:ln>
            </p:spPr>
            <p:txBody>
              <a:bodyPr wrap="none" lIns="36000" tIns="36000" rIns="36000" bIns="36000" anchor="ctr" anchorCtr="1"/>
              <a:lstStyle>
                <a:lvl1pPr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166" name="Rectangle 86"/>
              <p:cNvSpPr>
                <a:spLocks noChangeArrowheads="1"/>
              </p:cNvSpPr>
              <p:nvPr/>
            </p:nvSpPr>
            <p:spPr bwMode="auto">
              <a:xfrm>
                <a:off x="1800225" y="1439863"/>
                <a:ext cx="1079500" cy="144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0" rIns="36000" bIns="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1000" dirty="0" smtClean="0">
                    <a:solidFill>
                      <a:srgbClr val="4D4D4D"/>
                    </a:solidFill>
                  </a:rPr>
                  <a:t>サーバ コンピュータ</a:t>
                </a:r>
                <a:endParaRPr lang="ja-JP" altLang="en-US" sz="1000" dirty="0">
                  <a:solidFill>
                    <a:srgbClr val="4D4D4D"/>
                  </a:solidFill>
                </a:endParaRPr>
              </a:p>
            </p:txBody>
          </p:sp>
          <p:sp>
            <p:nvSpPr>
              <p:cNvPr id="6167" name="Rectangle 87"/>
              <p:cNvSpPr>
                <a:spLocks noChangeArrowheads="1"/>
              </p:cNvSpPr>
              <p:nvPr/>
            </p:nvSpPr>
            <p:spPr bwMode="auto">
              <a:xfrm>
                <a:off x="1619250" y="2555875"/>
                <a:ext cx="1441450" cy="144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6000" tIns="36000" rIns="36000" bIns="36000" anchor="ctr"/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ja-JP" altLang="en-US" sz="1000" dirty="0" smtClean="0">
                    <a:solidFill>
                      <a:srgbClr val="4D4D4D"/>
                    </a:solidFill>
                  </a:rPr>
                  <a:t>クライアント コンピュータ</a:t>
                </a:r>
                <a:endParaRPr lang="ja-JP" altLang="en-US" sz="1000" dirty="0">
                  <a:solidFill>
                    <a:srgbClr val="4D4D4D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04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グリッド コンピューティング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187450" y="792113"/>
            <a:ext cx="2301875" cy="2196691"/>
            <a:chOff x="1187450" y="792113"/>
            <a:chExt cx="2301875" cy="2196691"/>
          </a:xfrm>
        </p:grpSpPr>
        <p:sp>
          <p:nvSpPr>
            <p:cNvPr id="6148" name="Line 63"/>
            <p:cNvSpPr>
              <a:spLocks noChangeShapeType="1"/>
            </p:cNvSpPr>
            <p:nvPr/>
          </p:nvSpPr>
          <p:spPr bwMode="auto">
            <a:xfrm flipV="1">
              <a:off x="2339972" y="1800049"/>
              <a:ext cx="2" cy="879474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41" name="Oval 64"/>
            <p:cNvSpPr>
              <a:spLocks noChangeArrowheads="1"/>
            </p:cNvSpPr>
            <p:nvPr/>
          </p:nvSpPr>
          <p:spPr bwMode="auto">
            <a:xfrm>
              <a:off x="1548063" y="792113"/>
              <a:ext cx="1584000" cy="1584000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prstDash val="sysDot"/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0" name="Oval 76"/>
            <p:cNvSpPr>
              <a:spLocks noChangeArrowheads="1"/>
            </p:cNvSpPr>
            <p:nvPr/>
          </p:nvSpPr>
          <p:spPr bwMode="auto">
            <a:xfrm>
              <a:off x="2228222" y="2575458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7" name="Rectangle 87"/>
            <p:cNvSpPr>
              <a:spLocks noChangeArrowheads="1"/>
            </p:cNvSpPr>
            <p:nvPr/>
          </p:nvSpPr>
          <p:spPr bwMode="auto">
            <a:xfrm>
              <a:off x="1618605" y="2844341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</a:rPr>
                <a:t>クライアント コンピュータ</a:t>
              </a:r>
              <a:endParaRPr lang="ja-JP" altLang="en-US" sz="1000" dirty="0">
                <a:solidFill>
                  <a:srgbClr val="4D4D4D"/>
                </a:solidFill>
              </a:endParaRPr>
            </a:p>
          </p:txBody>
        </p:sp>
        <p:sp>
          <p:nvSpPr>
            <p:cNvPr id="40" name="Rectangle 86"/>
            <p:cNvSpPr>
              <a:spLocks noChangeArrowheads="1"/>
            </p:cNvSpPr>
            <p:nvPr/>
          </p:nvSpPr>
          <p:spPr bwMode="auto">
            <a:xfrm>
              <a:off x="1727907" y="1009040"/>
              <a:ext cx="1224136" cy="3232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</a:rPr>
                <a:t>グリッドを</a:t>
              </a:r>
              <a:r>
                <a:rPr lang="ja-JP" altLang="en-US" sz="1000" dirty="0">
                  <a:solidFill>
                    <a:srgbClr val="4D4D4D"/>
                  </a:solidFill>
                </a:rPr>
                <a:t>構成</a:t>
              </a:r>
              <a:r>
                <a:rPr lang="ja-JP" altLang="en-US" sz="1000" dirty="0" smtClean="0">
                  <a:solidFill>
                    <a:srgbClr val="4D4D4D"/>
                  </a:solidFill>
                </a:rPr>
                <a:t>する</a:t>
              </a:r>
              <a:endParaRPr lang="en-US" altLang="ja-JP" sz="1000" dirty="0" smtClean="0">
                <a:solidFill>
                  <a:srgbClr val="4D4D4D"/>
                </a:solidFill>
              </a:endParaRPr>
            </a:p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</a:rPr>
                <a:t>サーバ群</a:t>
              </a:r>
              <a:endParaRPr lang="ja-JP" altLang="en-US" sz="1000" dirty="0">
                <a:solidFill>
                  <a:srgbClr val="4D4D4D"/>
                </a:solidFill>
              </a:endParaRPr>
            </a:p>
          </p:txBody>
        </p:sp>
        <p:sp>
          <p:nvSpPr>
            <p:cNvPr id="28" name="Oval 64"/>
            <p:cNvSpPr>
              <a:spLocks noChangeArrowheads="1"/>
            </p:cNvSpPr>
            <p:nvPr/>
          </p:nvSpPr>
          <p:spPr bwMode="auto">
            <a:xfrm>
              <a:off x="1544172" y="792882"/>
              <a:ext cx="1584000" cy="1584000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5" name="Oval 69"/>
            <p:cNvSpPr>
              <a:spLocks noChangeArrowheads="1"/>
            </p:cNvSpPr>
            <p:nvPr/>
          </p:nvSpPr>
          <p:spPr bwMode="auto">
            <a:xfrm>
              <a:off x="1655763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6" name="Oval 70"/>
            <p:cNvSpPr>
              <a:spLocks noChangeArrowheads="1"/>
            </p:cNvSpPr>
            <p:nvPr/>
          </p:nvSpPr>
          <p:spPr bwMode="auto">
            <a:xfrm>
              <a:off x="2124075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7" name="Oval 71"/>
            <p:cNvSpPr>
              <a:spLocks noChangeArrowheads="1"/>
            </p:cNvSpPr>
            <p:nvPr/>
          </p:nvSpPr>
          <p:spPr bwMode="auto">
            <a:xfrm>
              <a:off x="2590800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8" name="Oval 69"/>
            <p:cNvSpPr>
              <a:spLocks noChangeArrowheads="1"/>
            </p:cNvSpPr>
            <p:nvPr/>
          </p:nvSpPr>
          <p:spPr bwMode="auto">
            <a:xfrm>
              <a:off x="1187450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9" name="Oval 71"/>
            <p:cNvSpPr>
              <a:spLocks noChangeArrowheads="1"/>
            </p:cNvSpPr>
            <p:nvPr/>
          </p:nvSpPr>
          <p:spPr bwMode="auto">
            <a:xfrm>
              <a:off x="3057525" y="1367232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567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05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クラウド コンピューティング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19795" y="900253"/>
            <a:ext cx="3240000" cy="2052100"/>
            <a:chOff x="719795" y="900253"/>
            <a:chExt cx="3240000" cy="2052100"/>
          </a:xfrm>
        </p:grpSpPr>
        <p:sp>
          <p:nvSpPr>
            <p:cNvPr id="6147" name="Line 62"/>
            <p:cNvSpPr>
              <a:spLocks noChangeShapeType="1"/>
            </p:cNvSpPr>
            <p:nvPr/>
          </p:nvSpPr>
          <p:spPr bwMode="auto">
            <a:xfrm flipV="1">
              <a:off x="1328024" y="1511956"/>
              <a:ext cx="72814" cy="111760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48" name="Line 63"/>
            <p:cNvSpPr>
              <a:spLocks noChangeShapeType="1"/>
            </p:cNvSpPr>
            <p:nvPr/>
          </p:nvSpPr>
          <p:spPr bwMode="auto">
            <a:xfrm flipV="1">
              <a:off x="2193355" y="1511960"/>
              <a:ext cx="1082152" cy="111759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49" name="Line 64"/>
            <p:cNvSpPr>
              <a:spLocks noChangeShapeType="1"/>
            </p:cNvSpPr>
            <p:nvPr/>
          </p:nvSpPr>
          <p:spPr bwMode="auto">
            <a:xfrm flipH="1" flipV="1">
              <a:off x="1873766" y="1511963"/>
              <a:ext cx="608228" cy="111759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0" name="Line 65"/>
            <p:cNvSpPr>
              <a:spLocks noChangeShapeType="1"/>
            </p:cNvSpPr>
            <p:nvPr/>
          </p:nvSpPr>
          <p:spPr bwMode="auto">
            <a:xfrm flipV="1">
              <a:off x="2772023" y="1512180"/>
              <a:ext cx="32380" cy="111737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2" name="Line 62"/>
            <p:cNvSpPr>
              <a:spLocks noChangeShapeType="1"/>
            </p:cNvSpPr>
            <p:nvPr/>
          </p:nvSpPr>
          <p:spPr bwMode="auto">
            <a:xfrm flipV="1">
              <a:off x="1617662" y="1511963"/>
              <a:ext cx="1193850" cy="111759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3" name="Line 62"/>
            <p:cNvSpPr>
              <a:spLocks noChangeShapeType="1"/>
            </p:cNvSpPr>
            <p:nvPr/>
          </p:nvSpPr>
          <p:spPr bwMode="auto">
            <a:xfrm flipH="1" flipV="1">
              <a:off x="1401052" y="1511967"/>
              <a:ext cx="503377" cy="1117591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4" name="Line 62"/>
            <p:cNvSpPr>
              <a:spLocks noChangeShapeType="1"/>
            </p:cNvSpPr>
            <p:nvPr/>
          </p:nvSpPr>
          <p:spPr bwMode="auto">
            <a:xfrm flipV="1">
              <a:off x="3057525" y="1512182"/>
              <a:ext cx="217982" cy="1117375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5" name="Line 62"/>
            <p:cNvSpPr>
              <a:spLocks noChangeShapeType="1"/>
            </p:cNvSpPr>
            <p:nvPr/>
          </p:nvSpPr>
          <p:spPr bwMode="auto">
            <a:xfrm flipH="1" flipV="1">
              <a:off x="1873766" y="1511956"/>
              <a:ext cx="1474321" cy="1117599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6157" name="Oval 73"/>
            <p:cNvSpPr>
              <a:spLocks noChangeArrowheads="1"/>
            </p:cNvSpPr>
            <p:nvPr/>
          </p:nvSpPr>
          <p:spPr bwMode="auto">
            <a:xfrm>
              <a:off x="1798638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8" name="Oval 74"/>
            <p:cNvSpPr>
              <a:spLocks noChangeArrowheads="1"/>
            </p:cNvSpPr>
            <p:nvPr/>
          </p:nvSpPr>
          <p:spPr bwMode="auto">
            <a:xfrm>
              <a:off x="2374900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9" name="Oval 75"/>
            <p:cNvSpPr>
              <a:spLocks noChangeArrowheads="1"/>
            </p:cNvSpPr>
            <p:nvPr/>
          </p:nvSpPr>
          <p:spPr bwMode="auto">
            <a:xfrm>
              <a:off x="2663825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0" name="Oval 76"/>
            <p:cNvSpPr>
              <a:spLocks noChangeArrowheads="1"/>
            </p:cNvSpPr>
            <p:nvPr/>
          </p:nvSpPr>
          <p:spPr bwMode="auto">
            <a:xfrm>
              <a:off x="2087563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7" name="Rectangle 87"/>
            <p:cNvSpPr>
              <a:spLocks noChangeArrowheads="1"/>
            </p:cNvSpPr>
            <p:nvPr/>
          </p:nvSpPr>
          <p:spPr bwMode="auto">
            <a:xfrm>
              <a:off x="1619250" y="2807890"/>
              <a:ext cx="1441450" cy="144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 smtClean="0">
                  <a:solidFill>
                    <a:srgbClr val="4D4D4D"/>
                  </a:solidFill>
                </a:rPr>
                <a:t>クライアント コンピュータ</a:t>
              </a:r>
              <a:endParaRPr lang="ja-JP" altLang="en-US" sz="1000" dirty="0">
                <a:solidFill>
                  <a:srgbClr val="4D4D4D"/>
                </a:solidFill>
              </a:endParaRPr>
            </a:p>
          </p:txBody>
        </p:sp>
        <p:sp>
          <p:nvSpPr>
            <p:cNvPr id="26" name="Oval 73"/>
            <p:cNvSpPr>
              <a:spLocks noChangeArrowheads="1"/>
            </p:cNvSpPr>
            <p:nvPr/>
          </p:nvSpPr>
          <p:spPr bwMode="auto">
            <a:xfrm>
              <a:off x="1509713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Oval 73"/>
            <p:cNvSpPr>
              <a:spLocks noChangeArrowheads="1"/>
            </p:cNvSpPr>
            <p:nvPr/>
          </p:nvSpPr>
          <p:spPr bwMode="auto">
            <a:xfrm>
              <a:off x="2952750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8" name="Oval 73"/>
            <p:cNvSpPr>
              <a:spLocks noChangeArrowheads="1"/>
            </p:cNvSpPr>
            <p:nvPr/>
          </p:nvSpPr>
          <p:spPr bwMode="auto">
            <a:xfrm>
              <a:off x="3241063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9" name="Oval 73"/>
            <p:cNvSpPr>
              <a:spLocks noChangeArrowheads="1"/>
            </p:cNvSpPr>
            <p:nvPr/>
          </p:nvSpPr>
          <p:spPr bwMode="auto">
            <a:xfrm>
              <a:off x="1220788" y="2521061"/>
              <a:ext cx="215900" cy="2159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" name="角丸四角形 2"/>
            <p:cNvSpPr/>
            <p:nvPr/>
          </p:nvSpPr>
          <p:spPr bwMode="auto">
            <a:xfrm>
              <a:off x="719795" y="900253"/>
              <a:ext cx="3240000" cy="1152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4730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ｺﾞｼｯｸE" pitchFamily="50" charset="-128"/>
              </a:endParaRPr>
            </a:p>
          </p:txBody>
        </p:sp>
        <p:sp>
          <p:nvSpPr>
            <p:cNvPr id="6154" name="Oval 69"/>
            <p:cNvSpPr>
              <a:spLocks noChangeArrowheads="1"/>
            </p:cNvSpPr>
            <p:nvPr/>
          </p:nvSpPr>
          <p:spPr bwMode="auto">
            <a:xfrm>
              <a:off x="1655763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5" name="Oval 70"/>
            <p:cNvSpPr>
              <a:spLocks noChangeArrowheads="1"/>
            </p:cNvSpPr>
            <p:nvPr/>
          </p:nvSpPr>
          <p:spPr bwMode="auto">
            <a:xfrm>
              <a:off x="2124075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56" name="Oval 71"/>
            <p:cNvSpPr>
              <a:spLocks noChangeArrowheads="1"/>
            </p:cNvSpPr>
            <p:nvPr/>
          </p:nvSpPr>
          <p:spPr bwMode="auto">
            <a:xfrm>
              <a:off x="2590800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4" name="Oval 69"/>
            <p:cNvSpPr>
              <a:spLocks noChangeArrowheads="1"/>
            </p:cNvSpPr>
            <p:nvPr/>
          </p:nvSpPr>
          <p:spPr bwMode="auto">
            <a:xfrm>
              <a:off x="1187450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5" name="Oval 71"/>
            <p:cNvSpPr>
              <a:spLocks noChangeArrowheads="1"/>
            </p:cNvSpPr>
            <p:nvPr/>
          </p:nvSpPr>
          <p:spPr bwMode="auto">
            <a:xfrm>
              <a:off x="3057525" y="1295400"/>
              <a:ext cx="431800" cy="4318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rgbClr val="4D4D4D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166" name="Rectangle 86"/>
            <p:cNvSpPr>
              <a:spLocks noChangeArrowheads="1"/>
            </p:cNvSpPr>
            <p:nvPr/>
          </p:nvSpPr>
          <p:spPr bwMode="auto">
            <a:xfrm>
              <a:off x="1475879" y="1044141"/>
              <a:ext cx="1728192" cy="144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 dirty="0">
                  <a:solidFill>
                    <a:srgbClr val="4D4D4D"/>
                  </a:solidFill>
                </a:rPr>
                <a:t>クラウドを構成するサーバ群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7239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06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ネットワーク アーキテクチャ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92163" y="863600"/>
            <a:ext cx="3455987" cy="1944688"/>
            <a:chOff x="792163" y="863600"/>
            <a:chExt cx="3455987" cy="1944688"/>
          </a:xfrm>
        </p:grpSpPr>
        <p:sp>
          <p:nvSpPr>
            <p:cNvPr id="7171" name="Rectangle 18"/>
            <p:cNvSpPr>
              <a:spLocks noChangeArrowheads="1"/>
            </p:cNvSpPr>
            <p:nvPr/>
          </p:nvSpPr>
          <p:spPr bwMode="auto">
            <a:xfrm>
              <a:off x="3097213" y="2592388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通信回線の物理的制御</a:t>
              </a:r>
            </a:p>
          </p:txBody>
        </p:sp>
        <p:sp>
          <p:nvSpPr>
            <p:cNvPr id="7172" name="Rectangle 19"/>
            <p:cNvSpPr>
              <a:spLocks noChangeArrowheads="1"/>
            </p:cNvSpPr>
            <p:nvPr/>
          </p:nvSpPr>
          <p:spPr bwMode="auto">
            <a:xfrm>
              <a:off x="3097213" y="2303463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データ伝送の制御</a:t>
              </a:r>
            </a:p>
          </p:txBody>
        </p:sp>
        <p:sp>
          <p:nvSpPr>
            <p:cNvPr id="7173" name="Rectangle 20"/>
            <p:cNvSpPr>
              <a:spLocks noChangeArrowheads="1"/>
            </p:cNvSpPr>
            <p:nvPr/>
          </p:nvSpPr>
          <p:spPr bwMode="auto">
            <a:xfrm>
              <a:off x="3097213" y="2016125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通信経路の制御</a:t>
              </a:r>
            </a:p>
          </p:txBody>
        </p:sp>
        <p:sp>
          <p:nvSpPr>
            <p:cNvPr id="7174" name="Rectangle 21"/>
            <p:cNvSpPr>
              <a:spLocks noChangeArrowheads="1"/>
            </p:cNvSpPr>
            <p:nvPr/>
          </p:nvSpPr>
          <p:spPr bwMode="auto">
            <a:xfrm>
              <a:off x="3097213" y="1727200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データ転送の制御</a:t>
              </a:r>
            </a:p>
          </p:txBody>
        </p:sp>
        <p:sp>
          <p:nvSpPr>
            <p:cNvPr id="7175" name="Rectangle 22"/>
            <p:cNvSpPr>
              <a:spLocks noChangeArrowheads="1"/>
            </p:cNvSpPr>
            <p:nvPr/>
          </p:nvSpPr>
          <p:spPr bwMode="auto">
            <a:xfrm>
              <a:off x="3097213" y="1439863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対話モードの制御</a:t>
              </a:r>
            </a:p>
          </p:txBody>
        </p:sp>
        <p:sp>
          <p:nvSpPr>
            <p:cNvPr id="7176" name="Rectangle 23"/>
            <p:cNvSpPr>
              <a:spLocks noChangeArrowheads="1"/>
            </p:cNvSpPr>
            <p:nvPr/>
          </p:nvSpPr>
          <p:spPr bwMode="auto">
            <a:xfrm>
              <a:off x="3097213" y="1150938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データ表現の制御（変換）</a:t>
              </a:r>
            </a:p>
          </p:txBody>
        </p:sp>
        <p:sp>
          <p:nvSpPr>
            <p:cNvPr id="7177" name="Rectangle 24"/>
            <p:cNvSpPr>
              <a:spLocks noChangeArrowheads="1"/>
            </p:cNvSpPr>
            <p:nvPr/>
          </p:nvSpPr>
          <p:spPr bwMode="auto">
            <a:xfrm>
              <a:off x="3097213" y="863600"/>
              <a:ext cx="11509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各種のサービスを提供</a:t>
              </a:r>
            </a:p>
          </p:txBody>
        </p:sp>
        <p:sp>
          <p:nvSpPr>
            <p:cNvPr id="7178" name="Rectangle 25"/>
            <p:cNvSpPr>
              <a:spLocks noChangeArrowheads="1"/>
            </p:cNvSpPr>
            <p:nvPr/>
          </p:nvSpPr>
          <p:spPr bwMode="auto">
            <a:xfrm>
              <a:off x="1765300" y="2592388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物理層</a:t>
              </a:r>
            </a:p>
          </p:txBody>
        </p:sp>
        <p:sp>
          <p:nvSpPr>
            <p:cNvPr id="7179" name="Rectangle 26"/>
            <p:cNvSpPr>
              <a:spLocks noChangeArrowheads="1"/>
            </p:cNvSpPr>
            <p:nvPr/>
          </p:nvSpPr>
          <p:spPr bwMode="auto">
            <a:xfrm>
              <a:off x="1765300" y="2303463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データリンク層</a:t>
              </a:r>
            </a:p>
          </p:txBody>
        </p:sp>
        <p:sp>
          <p:nvSpPr>
            <p:cNvPr id="7180" name="Rectangle 27"/>
            <p:cNvSpPr>
              <a:spLocks noChangeArrowheads="1"/>
            </p:cNvSpPr>
            <p:nvPr/>
          </p:nvSpPr>
          <p:spPr bwMode="auto">
            <a:xfrm>
              <a:off x="1765300" y="2016125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ネットワーク層</a:t>
              </a:r>
            </a:p>
          </p:txBody>
        </p:sp>
        <p:sp>
          <p:nvSpPr>
            <p:cNvPr id="7181" name="Rectangle 28"/>
            <p:cNvSpPr>
              <a:spLocks noChangeArrowheads="1"/>
            </p:cNvSpPr>
            <p:nvPr/>
          </p:nvSpPr>
          <p:spPr bwMode="auto">
            <a:xfrm>
              <a:off x="1765300" y="1727200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トランスポート層</a:t>
              </a:r>
            </a:p>
          </p:txBody>
        </p:sp>
        <p:sp>
          <p:nvSpPr>
            <p:cNvPr id="7182" name="Rectangle 29"/>
            <p:cNvSpPr>
              <a:spLocks noChangeArrowheads="1"/>
            </p:cNvSpPr>
            <p:nvPr/>
          </p:nvSpPr>
          <p:spPr bwMode="auto">
            <a:xfrm>
              <a:off x="1765300" y="1439863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セッション層</a:t>
              </a:r>
            </a:p>
          </p:txBody>
        </p:sp>
        <p:sp>
          <p:nvSpPr>
            <p:cNvPr id="7183" name="Rectangle 30"/>
            <p:cNvSpPr>
              <a:spLocks noChangeArrowheads="1"/>
            </p:cNvSpPr>
            <p:nvPr/>
          </p:nvSpPr>
          <p:spPr bwMode="auto">
            <a:xfrm>
              <a:off x="1765300" y="1150938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プレゼンテーション層</a:t>
              </a:r>
            </a:p>
          </p:txBody>
        </p:sp>
        <p:sp>
          <p:nvSpPr>
            <p:cNvPr id="7184" name="Rectangle 31"/>
            <p:cNvSpPr>
              <a:spLocks noChangeArrowheads="1"/>
            </p:cNvSpPr>
            <p:nvPr/>
          </p:nvSpPr>
          <p:spPr bwMode="auto">
            <a:xfrm>
              <a:off x="1765300" y="863600"/>
              <a:ext cx="1295400" cy="2159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アプリケーション層</a:t>
              </a:r>
            </a:p>
          </p:txBody>
        </p:sp>
        <p:sp>
          <p:nvSpPr>
            <p:cNvPr id="7185" name="Line 32"/>
            <p:cNvSpPr>
              <a:spLocks noChangeShapeType="1"/>
            </p:cNvSpPr>
            <p:nvPr/>
          </p:nvSpPr>
          <p:spPr bwMode="auto">
            <a:xfrm rot="10800000" flipV="1">
              <a:off x="1044575" y="1979613"/>
              <a:ext cx="0" cy="8286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6" name="Line 33"/>
            <p:cNvSpPr>
              <a:spLocks noChangeShapeType="1"/>
            </p:cNvSpPr>
            <p:nvPr/>
          </p:nvSpPr>
          <p:spPr bwMode="auto">
            <a:xfrm rot="10800000">
              <a:off x="1044575" y="863600"/>
              <a:ext cx="0" cy="5762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7" name="Rectangle 34"/>
            <p:cNvSpPr>
              <a:spLocks noChangeArrowheads="1"/>
            </p:cNvSpPr>
            <p:nvPr/>
          </p:nvSpPr>
          <p:spPr bwMode="auto">
            <a:xfrm>
              <a:off x="792163" y="1439863"/>
              <a:ext cx="5032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上層部</a:t>
              </a:r>
            </a:p>
          </p:txBody>
        </p:sp>
        <p:sp>
          <p:nvSpPr>
            <p:cNvPr id="7188" name="Rectangle 35"/>
            <p:cNvSpPr>
              <a:spLocks noChangeArrowheads="1"/>
            </p:cNvSpPr>
            <p:nvPr/>
          </p:nvSpPr>
          <p:spPr bwMode="auto">
            <a:xfrm>
              <a:off x="792163" y="1728788"/>
              <a:ext cx="503237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0" rIns="36000" bIns="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</a:rPr>
                <a:t>下層部</a:t>
              </a:r>
            </a:p>
          </p:txBody>
        </p:sp>
        <p:sp>
          <p:nvSpPr>
            <p:cNvPr id="7189" name="Rectangle 36"/>
            <p:cNvSpPr>
              <a:spLocks noChangeArrowheads="1"/>
            </p:cNvSpPr>
            <p:nvPr/>
          </p:nvSpPr>
          <p:spPr bwMode="auto">
            <a:xfrm>
              <a:off x="1368425" y="863600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7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0" name="Rectangle 37"/>
            <p:cNvSpPr>
              <a:spLocks noChangeArrowheads="1"/>
            </p:cNvSpPr>
            <p:nvPr/>
          </p:nvSpPr>
          <p:spPr bwMode="auto">
            <a:xfrm>
              <a:off x="1368425" y="1152525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1" name="Rectangle 38"/>
            <p:cNvSpPr>
              <a:spLocks noChangeArrowheads="1"/>
            </p:cNvSpPr>
            <p:nvPr/>
          </p:nvSpPr>
          <p:spPr bwMode="auto">
            <a:xfrm>
              <a:off x="1368425" y="1439863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5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2" name="Rectangle 39"/>
            <p:cNvSpPr>
              <a:spLocks noChangeArrowheads="1"/>
            </p:cNvSpPr>
            <p:nvPr/>
          </p:nvSpPr>
          <p:spPr bwMode="auto">
            <a:xfrm>
              <a:off x="1368425" y="1728788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4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3" name="Rectangle 40"/>
            <p:cNvSpPr>
              <a:spLocks noChangeArrowheads="1"/>
            </p:cNvSpPr>
            <p:nvPr/>
          </p:nvSpPr>
          <p:spPr bwMode="auto">
            <a:xfrm>
              <a:off x="1368425" y="2016125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3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4" name="Rectangle 41"/>
            <p:cNvSpPr>
              <a:spLocks noChangeArrowheads="1"/>
            </p:cNvSpPr>
            <p:nvPr/>
          </p:nvSpPr>
          <p:spPr bwMode="auto">
            <a:xfrm>
              <a:off x="1368425" y="2305050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2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  <p:sp>
          <p:nvSpPr>
            <p:cNvPr id="7195" name="Rectangle 42"/>
            <p:cNvSpPr>
              <a:spLocks noChangeArrowheads="1"/>
            </p:cNvSpPr>
            <p:nvPr/>
          </p:nvSpPr>
          <p:spPr bwMode="auto">
            <a:xfrm>
              <a:off x="1368425" y="2592388"/>
              <a:ext cx="360363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第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1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</a:rPr>
                <a:t>層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07</a:t>
            </a:r>
            <a:r>
              <a:rPr lang="en-US" altLang="ja-JP" dirty="0" smtClean="0"/>
              <a:t>   LAN</a:t>
            </a:r>
            <a:r>
              <a:rPr lang="ja-JP" altLang="en-US" dirty="0" smtClean="0"/>
              <a:t>の基本構成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189038" y="756109"/>
            <a:ext cx="2555875" cy="2412268"/>
            <a:chOff x="1189038" y="756109"/>
            <a:chExt cx="2555875" cy="2412268"/>
          </a:xfrm>
        </p:grpSpPr>
        <p:sp>
          <p:nvSpPr>
            <p:cNvPr id="8194" name="AutoShape 91"/>
            <p:cNvSpPr>
              <a:spLocks noChangeArrowheads="1"/>
            </p:cNvSpPr>
            <p:nvPr/>
          </p:nvSpPr>
          <p:spPr bwMode="auto">
            <a:xfrm flipV="1">
              <a:off x="1635939" y="1368177"/>
              <a:ext cx="1441450" cy="1152000"/>
            </a:xfrm>
            <a:prstGeom prst="triangle">
              <a:avLst>
                <a:gd name="adj" fmla="val 50000"/>
              </a:avLst>
            </a:prstGeom>
            <a:noFill/>
            <a:ln w="28575" cap="rnd">
              <a:solidFill>
                <a:srgbClr val="4D4D4D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36000" tIns="36000" rIns="36000" bIns="36000" anchor="ctr"/>
            <a:lstStyle>
              <a:lvl1pPr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96" name="Oval 88"/>
            <p:cNvSpPr>
              <a:spLocks noChangeArrowheads="1"/>
            </p:cNvSpPr>
            <p:nvPr/>
          </p:nvSpPr>
          <p:spPr bwMode="auto">
            <a:xfrm>
              <a:off x="1189038" y="9366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コンピュータ</a:t>
              </a:r>
            </a:p>
          </p:txBody>
        </p:sp>
        <p:sp>
          <p:nvSpPr>
            <p:cNvPr id="8197" name="Oval 89"/>
            <p:cNvSpPr>
              <a:spLocks noChangeArrowheads="1"/>
            </p:cNvSpPr>
            <p:nvPr/>
          </p:nvSpPr>
          <p:spPr bwMode="auto">
            <a:xfrm>
              <a:off x="2627313" y="93662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コンピュータ</a:t>
              </a:r>
            </a:p>
          </p:txBody>
        </p:sp>
        <p:sp>
          <p:nvSpPr>
            <p:cNvPr id="8198" name="Oval 90"/>
            <p:cNvSpPr>
              <a:spLocks noChangeArrowheads="1"/>
            </p:cNvSpPr>
            <p:nvPr/>
          </p:nvSpPr>
          <p:spPr bwMode="auto">
            <a:xfrm>
              <a:off x="1908175" y="2109205"/>
              <a:ext cx="863600" cy="8636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周辺機器</a:t>
              </a:r>
            </a:p>
          </p:txBody>
        </p:sp>
        <p:sp>
          <p:nvSpPr>
            <p:cNvPr id="8199" name="Rectangle 92"/>
            <p:cNvSpPr>
              <a:spLocks noChangeArrowheads="1"/>
            </p:cNvSpPr>
            <p:nvPr/>
          </p:nvSpPr>
          <p:spPr bwMode="auto">
            <a:xfrm>
              <a:off x="2881313" y="1943100"/>
              <a:ext cx="863600" cy="288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eaLnBrk="1" hangingPunct="1"/>
              <a:r>
                <a:rPr lang="en-US" altLang="ja-JP" sz="800">
                  <a:solidFill>
                    <a:srgbClr val="4D4D4D"/>
                  </a:solidFill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</a:rPr>
                <a:t>データの共有</a:t>
              </a:r>
            </a:p>
            <a:p>
              <a:pPr eaLnBrk="1" hangingPunct="1"/>
              <a:r>
                <a:rPr lang="ja-JP" altLang="en-US" sz="800">
                  <a:solidFill>
                    <a:srgbClr val="4D4D4D"/>
                  </a:solidFill>
                </a:rPr>
                <a:t>■周辺機器の共有</a:t>
              </a:r>
            </a:p>
          </p:txBody>
        </p:sp>
        <p:sp>
          <p:nvSpPr>
            <p:cNvPr id="8200" name="Rectangle 93"/>
            <p:cNvSpPr>
              <a:spLocks noChangeArrowheads="1"/>
            </p:cNvSpPr>
            <p:nvPr/>
          </p:nvSpPr>
          <p:spPr bwMode="auto">
            <a:xfrm>
              <a:off x="2052638" y="1585913"/>
              <a:ext cx="576262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伝送路</a:t>
              </a:r>
            </a:p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（通信回線）</a:t>
              </a:r>
            </a:p>
          </p:txBody>
        </p:sp>
        <p:sp>
          <p:nvSpPr>
            <p:cNvPr id="8201" name="Rectangle 96"/>
            <p:cNvSpPr>
              <a:spLocks noChangeArrowheads="1"/>
            </p:cNvSpPr>
            <p:nvPr/>
          </p:nvSpPr>
          <p:spPr bwMode="auto">
            <a:xfrm>
              <a:off x="1403350" y="756109"/>
              <a:ext cx="4318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ノード</a:t>
              </a:r>
            </a:p>
          </p:txBody>
        </p:sp>
        <p:sp>
          <p:nvSpPr>
            <p:cNvPr id="8202" name="Rectangle 97"/>
            <p:cNvSpPr>
              <a:spLocks noChangeArrowheads="1"/>
            </p:cNvSpPr>
            <p:nvPr/>
          </p:nvSpPr>
          <p:spPr bwMode="auto">
            <a:xfrm>
              <a:off x="2844800" y="756109"/>
              <a:ext cx="4318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>
                  <a:solidFill>
                    <a:srgbClr val="4D4D4D"/>
                  </a:solidFill>
                </a:rPr>
                <a:t>ノード</a:t>
              </a:r>
            </a:p>
          </p:txBody>
        </p:sp>
        <p:sp>
          <p:nvSpPr>
            <p:cNvPr id="8203" name="Rectangle 98"/>
            <p:cNvSpPr>
              <a:spLocks noChangeArrowheads="1"/>
            </p:cNvSpPr>
            <p:nvPr/>
          </p:nvSpPr>
          <p:spPr bwMode="auto">
            <a:xfrm>
              <a:off x="2124075" y="3023915"/>
              <a:ext cx="431800" cy="14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800" dirty="0">
                  <a:solidFill>
                    <a:srgbClr val="4D4D4D"/>
                  </a:solidFill>
                </a:rPr>
                <a:t>ノード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solidFill>
                  <a:schemeClr val="bg1"/>
                </a:solidFill>
              </a:rPr>
              <a:t>08</a:t>
            </a:r>
            <a:r>
              <a:rPr lang="en-US" altLang="ja-JP" dirty="0" smtClean="0"/>
              <a:t>   LAN</a:t>
            </a:r>
            <a:r>
              <a:rPr lang="ja-JP" altLang="en-US" dirty="0" smtClean="0"/>
              <a:t>の方式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260475" y="792163"/>
            <a:ext cx="2159000" cy="2303462"/>
            <a:chOff x="1260475" y="792163"/>
            <a:chExt cx="2159000" cy="2303462"/>
          </a:xfrm>
        </p:grpSpPr>
        <p:sp>
          <p:nvSpPr>
            <p:cNvPr id="9219" name="Oval 149"/>
            <p:cNvSpPr>
              <a:spLocks noChangeArrowheads="1"/>
            </p:cNvSpPr>
            <p:nvPr/>
          </p:nvSpPr>
          <p:spPr bwMode="auto">
            <a:xfrm>
              <a:off x="1836738" y="792163"/>
              <a:ext cx="1008062" cy="10080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トポロジ</a:t>
              </a:r>
            </a:p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（接続形態）</a:t>
              </a:r>
            </a:p>
          </p:txBody>
        </p:sp>
        <p:sp>
          <p:nvSpPr>
            <p:cNvPr id="9220" name="Oval 150"/>
            <p:cNvSpPr>
              <a:spLocks noChangeArrowheads="1"/>
            </p:cNvSpPr>
            <p:nvPr/>
          </p:nvSpPr>
          <p:spPr bwMode="auto">
            <a:xfrm>
              <a:off x="2411413" y="1800225"/>
              <a:ext cx="1008062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アクセス制御</a:t>
              </a:r>
            </a:p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（通信プロトコル）</a:t>
              </a:r>
            </a:p>
          </p:txBody>
        </p:sp>
        <p:sp>
          <p:nvSpPr>
            <p:cNvPr id="9221" name="Oval 151"/>
            <p:cNvSpPr>
              <a:spLocks noChangeArrowheads="1"/>
            </p:cNvSpPr>
            <p:nvPr/>
          </p:nvSpPr>
          <p:spPr bwMode="auto">
            <a:xfrm>
              <a:off x="1260475" y="1800225"/>
              <a:ext cx="1008063" cy="10080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</p:spPr>
          <p:txBody>
            <a:bodyPr wrap="none" lIns="36000" tIns="36000" rIns="36000" bIns="36000" anchor="ctr" anchorCtr="1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伝送媒体</a:t>
              </a:r>
            </a:p>
            <a:p>
              <a:pPr algn="ctr" eaLnBrk="1" hangingPunct="1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</a:rPr>
                <a:t>（ケーブル）</a:t>
              </a:r>
            </a:p>
          </p:txBody>
        </p:sp>
        <p:sp>
          <p:nvSpPr>
            <p:cNvPr id="9222" name="Rectangle 153"/>
            <p:cNvSpPr>
              <a:spLocks noChangeArrowheads="1"/>
            </p:cNvSpPr>
            <p:nvPr/>
          </p:nvSpPr>
          <p:spPr bwMode="auto">
            <a:xfrm>
              <a:off x="1619250" y="2879725"/>
              <a:ext cx="1441450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/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</a:rPr>
                <a:t>LAN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</a:rPr>
                <a:t>方式を決定する３要素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5037</TotalTime>
  <Words>371</Words>
  <Application>Microsoft Office PowerPoint</Application>
  <PresentationFormat>ユーザー設定</PresentationFormat>
  <Paragraphs>142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3" baseType="lpstr">
      <vt:lpstr>HGPｺﾞｼｯｸE</vt:lpstr>
      <vt:lpstr>ＭＳ Ｐゴシック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05章　通信ネットワーク</vt:lpstr>
      <vt:lpstr>01   コンピュータとネットワーク</vt:lpstr>
      <vt:lpstr>02   集中処理と分散処理</vt:lpstr>
      <vt:lpstr>03   クライアント サーバ システム</vt:lpstr>
      <vt:lpstr>04   グリッド コンピューティング</vt:lpstr>
      <vt:lpstr>05   クラウド コンピューティング</vt:lpstr>
      <vt:lpstr>06   ネットワーク アーキテクチャ</vt:lpstr>
      <vt:lpstr>07   LANの基本構成</vt:lpstr>
      <vt:lpstr>08   LANの方式</vt:lpstr>
      <vt:lpstr>09   LANの構築</vt:lpstr>
      <vt:lpstr>10   無線LAN</vt:lpstr>
      <vt:lpstr>11   WANとVPN</vt:lpstr>
      <vt:lpstr>12   WANサービスとデータ通信技術</vt:lpstr>
      <vt:lpstr>13   ブロードバンド回線</vt:lpstr>
      <vt:lpstr>14   無線ネットワーク技術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2015-09-09T10:49:27Z</dcterms:modified>
</cp:coreProperties>
</file>