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84" r:id="rId3"/>
    <p:sldId id="286" r:id="rId4"/>
    <p:sldId id="293" r:id="rId5"/>
    <p:sldId id="292" r:id="rId6"/>
    <p:sldId id="296" r:id="rId7"/>
    <p:sldId id="285" r:id="rId8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  <a:srgbClr val="DDDDDD"/>
    <a:srgbClr val="C0C0C0"/>
    <a:srgbClr val="777777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7" autoAdjust="0"/>
    <p:restoredTop sz="94948" autoAdjust="0"/>
  </p:normalViewPr>
  <p:slideViewPr>
    <p:cSldViewPr>
      <p:cViewPr varScale="1">
        <p:scale>
          <a:sx n="182" d="100"/>
          <a:sy n="182" d="100"/>
        </p:scale>
        <p:origin x="348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238ED05E-3172-48CF-9D4C-1691315471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1234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C4AD429E-F4DD-4802-9739-07BC635035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59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B2C6D-4A77-475B-B53D-141B8EFCD1B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027226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73754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234658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1362754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41172004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2532363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22D6B-0606-4019-850B-897CF491717C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31692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059FF-BEAB-4CB5-A1A1-D842CFC703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143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02A1E-F1FC-4239-8E06-26EAAB6077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01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428F6-8618-4085-AA70-E17DCE1962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59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FF776-A66A-46EF-8958-801017B40C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172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0A912-A4E4-462A-B198-D193B9DBA5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664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86830-5256-4543-B5D8-19782D6681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730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3F5C-13B4-4CC2-8C07-39DF63FC65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82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59A5E-9DF9-4389-A1C6-D4349B1795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633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6DD97-3BA0-4A98-A1AF-24C520EAD8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4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710-2F88-416B-A1F9-A94DEDA151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00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60B60FC0-050F-42B2-B561-F8A5C1BFE21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 dirty="0" smtClean="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11</a:t>
              </a:r>
              <a:endParaRPr lang="en-US" altLang="ja-JP" sz="1800" dirty="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 smtClean="0"/>
              <a:t>11</a:t>
            </a:r>
            <a:r>
              <a:rPr lang="ja-JP" altLang="en-US" dirty="0" smtClean="0"/>
              <a:t>章</a:t>
            </a:r>
            <a:r>
              <a:rPr lang="ja-JP" altLang="en-US" dirty="0"/>
              <a:t>　</a:t>
            </a:r>
            <a:r>
              <a:rPr lang="en-US" altLang="ja-JP" dirty="0" smtClean="0"/>
              <a:t>ICT</a:t>
            </a:r>
            <a:r>
              <a:rPr lang="ja-JP" altLang="en-US" dirty="0" smtClean="0"/>
              <a:t>の動向と諸問題</a:t>
            </a:r>
            <a:endParaRPr lang="ja-JP" alt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</a:rPr>
              <a:t>01</a:t>
            </a:r>
            <a:r>
              <a:rPr lang="en-US" altLang="ja-JP" dirty="0"/>
              <a:t>   </a:t>
            </a:r>
            <a:r>
              <a:rPr lang="ja-JP" altLang="en-US" dirty="0" smtClean="0"/>
              <a:t>暮らしの中の</a:t>
            </a:r>
            <a:r>
              <a:rPr lang="en-US" altLang="ja-JP" dirty="0" smtClean="0"/>
              <a:t>ICT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539775" y="648097"/>
            <a:ext cx="3384376" cy="2304088"/>
            <a:chOff x="539775" y="648097"/>
            <a:chExt cx="3384376" cy="2304088"/>
          </a:xfrm>
        </p:grpSpPr>
        <p:sp>
          <p:nvSpPr>
            <p:cNvPr id="16" name="Oval 6"/>
            <p:cNvSpPr>
              <a:spLocks noChangeArrowheads="1"/>
            </p:cNvSpPr>
            <p:nvPr/>
          </p:nvSpPr>
          <p:spPr bwMode="auto">
            <a:xfrm>
              <a:off x="611775" y="1440185"/>
              <a:ext cx="720000" cy="720000"/>
            </a:xfrm>
            <a:prstGeom prst="ellipse">
              <a:avLst/>
            </a:prstGeom>
            <a:noFill/>
            <a:ln w="19050">
              <a:noFill/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en-US" altLang="ja-JP" sz="1000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ICT</a:t>
              </a:r>
              <a:r>
                <a:rPr lang="ja-JP" altLang="en-US" sz="1000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の普及</a:t>
              </a:r>
              <a:endParaRPr lang="ja-JP" altLang="ja-JP" sz="1000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" name="Oval 6"/>
            <p:cNvSpPr>
              <a:spLocks noChangeArrowheads="1"/>
            </p:cNvSpPr>
            <p:nvPr/>
          </p:nvSpPr>
          <p:spPr bwMode="auto">
            <a:xfrm>
              <a:off x="2160035" y="1080057"/>
              <a:ext cx="1440000" cy="1440000"/>
            </a:xfrm>
            <a:prstGeom prst="ellips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暮らしの変化</a:t>
              </a:r>
              <a:endParaRPr lang="ja-JP" altLang="ja-JP" sz="10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2520267" y="648097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コミュニ</a:t>
              </a:r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ケーション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2520171" y="223218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仕事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3204151" y="1044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ショッピング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3204151" y="1836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学術・教養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1836087" y="1044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趣味・娯楽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1836087" y="1836141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公共サービス</a:t>
              </a:r>
              <a:endParaRPr lang="ja-JP" altLang="ja-JP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540310" y="1224209"/>
              <a:ext cx="864000" cy="432000"/>
            </a:xfrm>
            <a:prstGeom prst="roundRect">
              <a:avLst>
                <a:gd name="adj" fmla="val 33549"/>
              </a:avLst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技術的側面</a:t>
              </a:r>
            </a:p>
          </p:txBody>
        </p:sp>
        <p:sp>
          <p:nvSpPr>
            <p:cNvPr id="13" name="角丸四角形 12"/>
            <p:cNvSpPr/>
            <p:nvPr/>
          </p:nvSpPr>
          <p:spPr bwMode="auto">
            <a:xfrm>
              <a:off x="539775" y="1944241"/>
              <a:ext cx="864000" cy="432000"/>
            </a:xfrm>
            <a:prstGeom prst="roundRect">
              <a:avLst>
                <a:gd name="adj" fmla="val 31904"/>
              </a:avLst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/>
              <a:r>
                <a:rPr lang="ja-JP" altLang="en-US" dirty="0" smtClean="0">
                  <a:solidFill>
                    <a:schemeClr val="bg1">
                      <a:lumMod val="50000"/>
                    </a:schemeClr>
                  </a:solidFill>
                  <a:latin typeface="Arial Black" panose="020B0A04020102020204" pitchFamily="34" charset="0"/>
                </a:rPr>
                <a:t>社会的側面</a:t>
              </a:r>
              <a:endParaRPr lang="ja-JP" altLang="en-US" dirty="0">
                <a:solidFill>
                  <a:schemeClr val="bg1">
                    <a:lumMod val="50000"/>
                  </a:schemeClr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4" name="AutoShape 4"/>
            <p:cNvSpPr>
              <a:spLocks noChangeArrowheads="1"/>
            </p:cNvSpPr>
            <p:nvPr/>
          </p:nvSpPr>
          <p:spPr bwMode="auto">
            <a:xfrm flipH="1">
              <a:off x="1476573" y="1439863"/>
              <a:ext cx="287338" cy="7191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02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ソーシャル メディア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899815" y="720105"/>
            <a:ext cx="2905365" cy="2407447"/>
            <a:chOff x="899815" y="720105"/>
            <a:chExt cx="2905365" cy="2407447"/>
          </a:xfrm>
        </p:grpSpPr>
        <p:sp>
          <p:nvSpPr>
            <p:cNvPr id="10" name="角丸四角形 9"/>
            <p:cNvSpPr/>
            <p:nvPr/>
          </p:nvSpPr>
          <p:spPr bwMode="auto">
            <a:xfrm>
              <a:off x="2664131" y="1224153"/>
              <a:ext cx="1080000" cy="648000"/>
            </a:xfrm>
            <a:prstGeom prst="roundRect">
              <a:avLst>
                <a:gd name="adj" fmla="val 20183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コミュニティ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形成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" name="角丸四角形 10"/>
            <p:cNvSpPr/>
            <p:nvPr/>
          </p:nvSpPr>
          <p:spPr bwMode="auto">
            <a:xfrm>
              <a:off x="935819" y="1944153"/>
              <a:ext cx="1080000" cy="648000"/>
            </a:xfrm>
            <a:prstGeom prst="roundRect">
              <a:avLst>
                <a:gd name="adj" fmla="val 20183"/>
              </a:avLst>
            </a:prstGeom>
            <a:solidFill>
              <a:schemeClr val="bg1"/>
            </a:solidFill>
            <a:ln w="63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コンテンツ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共有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" name="Line 31"/>
            <p:cNvSpPr>
              <a:spLocks noChangeAspect="1" noChangeShapeType="1"/>
            </p:cNvSpPr>
            <p:nvPr/>
          </p:nvSpPr>
          <p:spPr bwMode="auto">
            <a:xfrm rot="5400000" flipV="1">
              <a:off x="2340135" y="1368337"/>
              <a:ext cx="0" cy="2880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arrow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Line 36"/>
            <p:cNvSpPr>
              <a:spLocks noChangeAspect="1" noChangeShapeType="1"/>
            </p:cNvSpPr>
            <p:nvPr/>
          </p:nvSpPr>
          <p:spPr bwMode="auto">
            <a:xfrm flipV="1">
              <a:off x="2339975" y="936337"/>
              <a:ext cx="0" cy="1872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" name="Rectangle 36"/>
            <p:cNvSpPr>
              <a:spLocks noChangeArrowheads="1"/>
            </p:cNvSpPr>
            <p:nvPr/>
          </p:nvSpPr>
          <p:spPr bwMode="auto">
            <a:xfrm>
              <a:off x="2628007" y="2916349"/>
              <a:ext cx="1177173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 smtClean="0">
                  <a:solidFill>
                    <a:srgbClr val="4D4D4D"/>
                  </a:solidFill>
                </a:rPr>
                <a:t>コミュニケーション重視</a:t>
              </a:r>
              <a:endParaRPr lang="ja-JP" altLang="en-US" dirty="0">
                <a:solidFill>
                  <a:srgbClr val="4D4D4D"/>
                </a:solidFill>
              </a:endParaRPr>
            </a:p>
          </p:txBody>
        </p:sp>
        <p:sp>
          <p:nvSpPr>
            <p:cNvPr id="6" name="Rectangle 36"/>
            <p:cNvSpPr>
              <a:spLocks noChangeArrowheads="1"/>
            </p:cNvSpPr>
            <p:nvPr/>
          </p:nvSpPr>
          <p:spPr bwMode="auto">
            <a:xfrm>
              <a:off x="899815" y="2916349"/>
              <a:ext cx="835733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 smtClean="0">
                  <a:solidFill>
                    <a:srgbClr val="4D4D4D"/>
                  </a:solidFill>
                </a:rPr>
                <a:t>コンテンツ重視</a:t>
              </a:r>
              <a:endParaRPr lang="ja-JP" altLang="en-US" dirty="0">
                <a:solidFill>
                  <a:srgbClr val="4D4D4D"/>
                </a:solidFill>
              </a:endParaRPr>
            </a:p>
          </p:txBody>
        </p:sp>
        <p:sp>
          <p:nvSpPr>
            <p:cNvPr id="7" name="Rectangle 36"/>
            <p:cNvSpPr>
              <a:spLocks noChangeArrowheads="1"/>
            </p:cNvSpPr>
            <p:nvPr/>
          </p:nvSpPr>
          <p:spPr bwMode="auto">
            <a:xfrm>
              <a:off x="1876114" y="720105"/>
              <a:ext cx="931913" cy="211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ja-JP" altLang="en-US" dirty="0" smtClean="0">
                  <a:solidFill>
                    <a:srgbClr val="4D4D4D"/>
                  </a:solidFill>
                </a:rPr>
                <a:t>実社会との関わり</a:t>
              </a:r>
              <a:endParaRPr lang="ja-JP" altLang="en-US" dirty="0">
                <a:solidFill>
                  <a:srgbClr val="4D4D4D"/>
                </a:solidFill>
              </a:endParaRPr>
            </a:p>
          </p:txBody>
        </p:sp>
        <p:sp>
          <p:nvSpPr>
            <p:cNvPr id="9" name="角丸四角形 8"/>
            <p:cNvSpPr/>
            <p:nvPr/>
          </p:nvSpPr>
          <p:spPr bwMode="auto">
            <a:xfrm>
              <a:off x="1800035" y="1584193"/>
              <a:ext cx="1080000" cy="648000"/>
            </a:xfrm>
            <a:prstGeom prst="roundRect">
              <a:avLst>
                <a:gd name="adj" fmla="val 20183"/>
              </a:avLst>
            </a:pr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>
                <a:lnSpc>
                  <a:spcPct val="11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情報交換</a:t>
              </a:r>
              <a: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（知識共有）</a:t>
              </a:r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角丸四角形 11"/>
            <p:cNvSpPr/>
            <p:nvPr/>
          </p:nvSpPr>
          <p:spPr bwMode="auto">
            <a:xfrm>
              <a:off x="2664131" y="1224153"/>
              <a:ext cx="1080000" cy="648000"/>
            </a:xfrm>
            <a:prstGeom prst="roundRect">
              <a:avLst>
                <a:gd name="adj" fmla="val 20183"/>
              </a:avLst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3" name="角丸四角形 12"/>
            <p:cNvSpPr/>
            <p:nvPr/>
          </p:nvSpPr>
          <p:spPr bwMode="auto">
            <a:xfrm>
              <a:off x="935819" y="1944313"/>
              <a:ext cx="1080000" cy="648000"/>
            </a:xfrm>
            <a:prstGeom prst="roundRect">
              <a:avLst>
                <a:gd name="adj" fmla="val 20183"/>
              </a:avLst>
            </a:prstGeom>
            <a:noFill/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 anchorCtr="1"/>
            <a:lstStyle/>
            <a:p>
              <a:pPr algn="ctr" defTabSz="473075"/>
              <a:endParaRPr lang="ja-JP" altLang="en-US" sz="10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268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03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ビッグ データ</a:t>
            </a:r>
            <a:endParaRPr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-36289" y="889775"/>
            <a:ext cx="4356260" cy="2062354"/>
            <a:chOff x="-36289" y="889775"/>
            <a:chExt cx="4356260" cy="2062354"/>
          </a:xfrm>
        </p:grpSpPr>
        <p:grpSp>
          <p:nvGrpSpPr>
            <p:cNvPr id="38" name="グループ化 37"/>
            <p:cNvGrpSpPr/>
            <p:nvPr/>
          </p:nvGrpSpPr>
          <p:grpSpPr>
            <a:xfrm>
              <a:off x="1007827" y="1512289"/>
              <a:ext cx="1188112" cy="864000"/>
              <a:chOff x="1079946" y="1476285"/>
              <a:chExt cx="1188112" cy="864000"/>
            </a:xfrm>
          </p:grpSpPr>
          <p:sp>
            <p:nvSpPr>
              <p:cNvPr id="20" name="台形 19"/>
              <p:cNvSpPr/>
              <p:nvPr/>
            </p:nvSpPr>
            <p:spPr bwMode="auto">
              <a:xfrm rot="16200000">
                <a:off x="1439946" y="1368217"/>
                <a:ext cx="360000" cy="1080000"/>
              </a:xfrm>
              <a:prstGeom prst="trapezoid">
                <a:avLst>
                  <a:gd name="adj" fmla="val 40598"/>
                </a:avLst>
              </a:prstGeom>
              <a:solidFill>
                <a:schemeClr val="bg1">
                  <a:lumMod val="75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defTabSz="473075"/>
                <a:endParaRPr lang="ja-JP" altLang="en-US"/>
              </a:p>
            </p:txBody>
          </p:sp>
          <p:sp>
            <p:nvSpPr>
              <p:cNvPr id="37" name="二等辺三角形 36"/>
              <p:cNvSpPr/>
              <p:nvPr/>
            </p:nvSpPr>
            <p:spPr bwMode="auto">
              <a:xfrm rot="5400000">
                <a:off x="1746058" y="1818285"/>
                <a:ext cx="864000" cy="180000"/>
              </a:xfrm>
              <a:prstGeom prst="triangle">
                <a:avLst/>
              </a:prstGeom>
              <a:solidFill>
                <a:schemeClr val="bg1">
                  <a:lumMod val="75000"/>
                </a:schemeClr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36000" tIns="36000" rIns="36000" bIns="36000" numCol="1" rtlCol="0" anchor="ctr" anchorCtr="1" compatLnSpc="1">
                <a:prstTxWarp prst="textNoShape">
                  <a:avLst/>
                </a:prstTxWarp>
              </a:bodyPr>
              <a:lstStyle/>
              <a:p>
                <a:pPr defTabSz="473075"/>
                <a:endParaRPr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2303971" y="936129"/>
              <a:ext cx="2016000" cy="2016000"/>
              <a:chOff x="2303971" y="936129"/>
              <a:chExt cx="2016000" cy="2016000"/>
            </a:xfrm>
          </p:grpSpPr>
          <p:grpSp>
            <p:nvGrpSpPr>
              <p:cNvPr id="2" name="グループ化 1"/>
              <p:cNvGrpSpPr/>
              <p:nvPr/>
            </p:nvGrpSpPr>
            <p:grpSpPr>
              <a:xfrm>
                <a:off x="2303971" y="936129"/>
                <a:ext cx="2016000" cy="2016000"/>
                <a:chOff x="2772023" y="792113"/>
                <a:chExt cx="2016000" cy="2016000"/>
              </a:xfrm>
            </p:grpSpPr>
            <p:sp>
              <p:nvSpPr>
                <p:cNvPr id="7" name="Oval 137"/>
                <p:cNvSpPr>
                  <a:spLocks noChangeArrowheads="1"/>
                </p:cNvSpPr>
                <p:nvPr/>
              </p:nvSpPr>
              <p:spPr bwMode="auto">
                <a:xfrm>
                  <a:off x="2772023" y="792113"/>
                  <a:ext cx="2016000" cy="2016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3744131" y="792233"/>
                  <a:ext cx="72000" cy="1080000"/>
                </a:xfrm>
                <a:prstGeom prst="rect">
                  <a:avLst/>
                </a:prstGeom>
                <a:solidFill>
                  <a:schemeClr val="bg1"/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 rot="7200000">
                  <a:off x="4157781" y="1489394"/>
                  <a:ext cx="72000" cy="1080000"/>
                </a:xfrm>
                <a:prstGeom prst="rect">
                  <a:avLst/>
                </a:prstGeom>
                <a:solidFill>
                  <a:schemeClr val="bg1"/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 rot="14400000">
                  <a:off x="3329689" y="1489394"/>
                  <a:ext cx="72000" cy="1080000"/>
                </a:xfrm>
                <a:prstGeom prst="rect">
                  <a:avLst/>
                </a:prstGeom>
                <a:solidFill>
                  <a:schemeClr val="bg1"/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33" name="Oval 137"/>
                <p:cNvSpPr>
                  <a:spLocks noChangeArrowheads="1"/>
                </p:cNvSpPr>
                <p:nvPr/>
              </p:nvSpPr>
              <p:spPr bwMode="auto">
                <a:xfrm>
                  <a:off x="3348183" y="1368273"/>
                  <a:ext cx="864000" cy="8640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/>
                  <a:r>
                    <a:rPr lang="en-US" altLang="ja-JP" sz="1200" dirty="0" smtClean="0">
                      <a:solidFill>
                        <a:srgbClr val="4D4D4D"/>
                      </a:solidFill>
                      <a:latin typeface="Arial Black" panose="020B0A04020102020204" pitchFamily="34" charset="0"/>
                      <a:ea typeface="HGPｺﾞｼｯｸE" panose="020B0900000000000000" pitchFamily="50" charset="-128"/>
                    </a:rPr>
                    <a:t>Big Data</a:t>
                  </a:r>
                  <a:endParaRPr lang="ja-JP" altLang="ja-JP" sz="12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</p:grpSp>
          <p:sp>
            <p:nvSpPr>
              <p:cNvPr id="49" name="Rectangle 36"/>
              <p:cNvSpPr>
                <a:spLocks noChangeArrowheads="1"/>
              </p:cNvSpPr>
              <p:nvPr/>
            </p:nvSpPr>
            <p:spPr bwMode="auto">
              <a:xfrm>
                <a:off x="3001627" y="2448297"/>
                <a:ext cx="598488" cy="38048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1000" dirty="0" smtClean="0">
                    <a:solidFill>
                      <a:srgbClr val="4D4D4D"/>
                    </a:solidFill>
                    <a:latin typeface="+mj-lt"/>
                  </a:rPr>
                  <a:t>Volume</a:t>
                </a:r>
              </a:p>
              <a:p>
                <a:pPr algn="ctr" eaLnBrk="1" hangingPunct="1"/>
                <a:r>
                  <a:rPr lang="ja-JP" altLang="en-US" sz="1000" dirty="0" smtClean="0">
                    <a:solidFill>
                      <a:srgbClr val="4D4D4D"/>
                    </a:solidFill>
                    <a:latin typeface="+mj-lt"/>
                  </a:rPr>
                  <a:t>（量）</a:t>
                </a:r>
                <a:endParaRPr lang="ja-JP" altLang="en-US" sz="10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50" name="Rectangle 36"/>
              <p:cNvSpPr>
                <a:spLocks noChangeArrowheads="1"/>
              </p:cNvSpPr>
              <p:nvPr/>
            </p:nvSpPr>
            <p:spPr bwMode="auto">
              <a:xfrm>
                <a:off x="2366379" y="1455749"/>
                <a:ext cx="585664" cy="38048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1000" dirty="0" smtClean="0">
                    <a:solidFill>
                      <a:srgbClr val="4D4D4D"/>
                    </a:solidFill>
                    <a:latin typeface="+mj-lt"/>
                  </a:rPr>
                  <a:t>Variety</a:t>
                </a:r>
              </a:p>
              <a:p>
                <a:pPr algn="ctr" eaLnBrk="1" hangingPunct="1"/>
                <a:r>
                  <a:rPr lang="ja-JP" altLang="en-US" sz="1000" dirty="0" smtClean="0">
                    <a:solidFill>
                      <a:srgbClr val="4D4D4D"/>
                    </a:solidFill>
                    <a:latin typeface="+mj-lt"/>
                  </a:rPr>
                  <a:t>（多様性）</a:t>
                </a:r>
                <a:endParaRPr lang="ja-JP" altLang="en-US" sz="10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51" name="Rectangle 36"/>
              <p:cNvSpPr>
                <a:spLocks noChangeArrowheads="1"/>
              </p:cNvSpPr>
              <p:nvPr/>
            </p:nvSpPr>
            <p:spPr bwMode="auto">
              <a:xfrm>
                <a:off x="3598402" y="1455749"/>
                <a:ext cx="649785" cy="38048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1000" dirty="0" smtClean="0">
                    <a:solidFill>
                      <a:srgbClr val="4D4D4D"/>
                    </a:solidFill>
                    <a:latin typeface="+mj-lt"/>
                  </a:rPr>
                  <a:t>Velocity</a:t>
                </a:r>
              </a:p>
              <a:p>
                <a:pPr algn="ctr" eaLnBrk="1" hangingPunct="1"/>
                <a:r>
                  <a:rPr lang="ja-JP" altLang="en-US" sz="1000" dirty="0" smtClean="0">
                    <a:solidFill>
                      <a:srgbClr val="4D4D4D"/>
                    </a:solidFill>
                    <a:latin typeface="+mj-lt"/>
                  </a:rPr>
                  <a:t>（頻度）</a:t>
                </a:r>
                <a:endParaRPr lang="ja-JP" altLang="en-US" sz="1000" dirty="0">
                  <a:solidFill>
                    <a:srgbClr val="4D4D4D"/>
                  </a:solidFill>
                  <a:latin typeface="+mj-lt"/>
                </a:endParaRP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-36289" y="889775"/>
              <a:ext cx="1872208" cy="1990570"/>
              <a:chOff x="-36289" y="889775"/>
              <a:chExt cx="1872208" cy="1990570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611783" y="1656209"/>
                <a:ext cx="576000" cy="576000"/>
                <a:chOff x="-252313" y="864121"/>
                <a:chExt cx="1872208" cy="1872208"/>
              </a:xfrm>
            </p:grpSpPr>
            <p:sp>
              <p:nvSpPr>
                <p:cNvPr id="47" name="円弧 46"/>
                <p:cNvSpPr/>
                <p:nvPr/>
              </p:nvSpPr>
              <p:spPr bwMode="auto">
                <a:xfrm>
                  <a:off x="-252313" y="864329"/>
                  <a:ext cx="1872000" cy="1872000"/>
                </a:xfrm>
                <a:prstGeom prst="arc">
                  <a:avLst/>
                </a:prstGeom>
                <a:no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defTabSz="473075"/>
                  <a:endParaRPr lang="ja-JP" altLang="en-US" sz="1200">
                    <a:solidFill>
                      <a:srgbClr val="4D4D4D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48" name="円弧 47"/>
                <p:cNvSpPr/>
                <p:nvPr/>
              </p:nvSpPr>
              <p:spPr bwMode="auto">
                <a:xfrm rot="5400000">
                  <a:off x="-252105" y="864121"/>
                  <a:ext cx="1872000" cy="1872000"/>
                </a:xfrm>
                <a:prstGeom prst="arc">
                  <a:avLst/>
                </a:prstGeom>
                <a:no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defTabSz="473075"/>
                  <a:endParaRPr lang="ja-JP" altLang="en-US" sz="1200">
                    <a:solidFill>
                      <a:srgbClr val="4D4D4D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  <p:grpSp>
            <p:nvGrpSpPr>
              <p:cNvPr id="43" name="グループ化 42"/>
              <p:cNvGrpSpPr/>
              <p:nvPr/>
            </p:nvGrpSpPr>
            <p:grpSpPr>
              <a:xfrm>
                <a:off x="287747" y="1332173"/>
                <a:ext cx="1224000" cy="1224000"/>
                <a:chOff x="-252313" y="864121"/>
                <a:chExt cx="1872208" cy="1872208"/>
              </a:xfrm>
            </p:grpSpPr>
            <p:sp>
              <p:nvSpPr>
                <p:cNvPr id="44" name="円弧 43"/>
                <p:cNvSpPr/>
                <p:nvPr/>
              </p:nvSpPr>
              <p:spPr bwMode="auto">
                <a:xfrm>
                  <a:off x="-252313" y="864329"/>
                  <a:ext cx="1872000" cy="1872000"/>
                </a:xfrm>
                <a:prstGeom prst="arc">
                  <a:avLst/>
                </a:prstGeom>
                <a:no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defTabSz="473075"/>
                  <a:endParaRPr lang="ja-JP" altLang="en-US" sz="1200">
                    <a:solidFill>
                      <a:srgbClr val="4D4D4D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45" name="円弧 44"/>
                <p:cNvSpPr/>
                <p:nvPr/>
              </p:nvSpPr>
              <p:spPr bwMode="auto">
                <a:xfrm rot="5400000">
                  <a:off x="-252105" y="864121"/>
                  <a:ext cx="1872000" cy="1872000"/>
                </a:xfrm>
                <a:prstGeom prst="arc">
                  <a:avLst/>
                </a:prstGeom>
                <a:noFill/>
                <a:ln w="76200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36000" tIns="36000" rIns="36000" bIns="36000" anchor="ctr"/>
                <a:lstStyle/>
                <a:p>
                  <a:pPr defTabSz="473075"/>
                  <a:endParaRPr lang="ja-JP" altLang="en-US" sz="1200">
                    <a:solidFill>
                      <a:srgbClr val="4D4D4D"/>
                    </a:solidFill>
                    <a:latin typeface="Arial Black" panose="020B0A04020102020204" pitchFamily="34" charset="0"/>
                  </a:endParaRPr>
                </a:p>
              </p:txBody>
            </p:sp>
          </p:grpSp>
          <p:sp>
            <p:nvSpPr>
              <p:cNvPr id="42" name="円弧 41"/>
              <p:cNvSpPr/>
              <p:nvPr/>
            </p:nvSpPr>
            <p:spPr bwMode="auto">
              <a:xfrm rot="5400000">
                <a:off x="-36081" y="1008137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7" name="Rectangle 36"/>
              <p:cNvSpPr>
                <a:spLocks noChangeArrowheads="1"/>
              </p:cNvSpPr>
              <p:nvPr/>
            </p:nvSpPr>
            <p:spPr bwMode="auto">
              <a:xfrm>
                <a:off x="443257" y="889775"/>
                <a:ext cx="420554" cy="31892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r" eaLnBrk="1" hangingPunct="1"/>
                <a:r>
                  <a:rPr lang="ja-JP" altLang="en-US" sz="800" dirty="0" smtClean="0">
                    <a:solidFill>
                      <a:srgbClr val="4D4D4D"/>
                    </a:solidFill>
                  </a:rPr>
                  <a:t>モノから</a:t>
                </a:r>
                <a:r>
                  <a:rPr lang="en-US" altLang="ja-JP" sz="800" dirty="0" smtClean="0">
                    <a:solidFill>
                      <a:srgbClr val="4D4D4D"/>
                    </a:solidFill>
                  </a:rPr>
                  <a:t/>
                </a:r>
                <a:br>
                  <a:rPr lang="en-US" altLang="ja-JP" sz="800" dirty="0" smtClean="0">
                    <a:solidFill>
                      <a:srgbClr val="4D4D4D"/>
                    </a:solidFill>
                  </a:rPr>
                </a:br>
                <a:r>
                  <a:rPr lang="ja-JP" altLang="en-US" sz="800" dirty="0" smtClean="0">
                    <a:solidFill>
                      <a:srgbClr val="4D4D4D"/>
                    </a:solidFill>
                  </a:rPr>
                  <a:t>の発信</a:t>
                </a:r>
                <a:endParaRPr lang="ja-JP" altLang="en-US" sz="800" dirty="0">
                  <a:solidFill>
                    <a:srgbClr val="4D4D4D"/>
                  </a:solidFill>
                </a:endParaRPr>
              </a:p>
            </p:txBody>
          </p:sp>
          <p:grpSp>
            <p:nvGrpSpPr>
              <p:cNvPr id="4" name="グループ化 3"/>
              <p:cNvGrpSpPr/>
              <p:nvPr/>
            </p:nvGrpSpPr>
            <p:grpSpPr>
              <a:xfrm>
                <a:off x="287747" y="1213811"/>
                <a:ext cx="1224000" cy="1342362"/>
                <a:chOff x="287747" y="1213811"/>
                <a:chExt cx="1224000" cy="1342362"/>
              </a:xfrm>
            </p:grpSpPr>
            <p:grpSp>
              <p:nvGrpSpPr>
                <p:cNvPr id="21" name="グループ化 20"/>
                <p:cNvGrpSpPr/>
                <p:nvPr/>
              </p:nvGrpSpPr>
              <p:grpSpPr>
                <a:xfrm>
                  <a:off x="287747" y="1332173"/>
                  <a:ext cx="1224000" cy="1224000"/>
                  <a:chOff x="-252313" y="864121"/>
                  <a:chExt cx="1872208" cy="1872208"/>
                </a:xfrm>
              </p:grpSpPr>
              <p:sp>
                <p:nvSpPr>
                  <p:cNvPr id="22" name="円弧 21"/>
                  <p:cNvSpPr/>
                  <p:nvPr/>
                </p:nvSpPr>
                <p:spPr bwMode="auto">
                  <a:xfrm>
                    <a:off x="-252313" y="864329"/>
                    <a:ext cx="1872000" cy="1872000"/>
                  </a:xfrm>
                  <a:prstGeom prst="arc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36000" tIns="36000" rIns="36000" bIns="36000" anchor="ctr"/>
                  <a:lstStyle/>
                  <a:p>
                    <a:pPr defTabSz="473075"/>
                    <a:endParaRPr lang="ja-JP" altLang="en-US" sz="1200">
                      <a:solidFill>
                        <a:srgbClr val="4D4D4D"/>
                      </a:solidFill>
                      <a:latin typeface="Arial Black" panose="020B0A04020102020204" pitchFamily="34" charset="0"/>
                    </a:endParaRPr>
                  </a:p>
                </p:txBody>
              </p:sp>
              <p:sp>
                <p:nvSpPr>
                  <p:cNvPr id="23" name="円弧 22"/>
                  <p:cNvSpPr/>
                  <p:nvPr/>
                </p:nvSpPr>
                <p:spPr bwMode="auto">
                  <a:xfrm rot="5400000">
                    <a:off x="-252105" y="864121"/>
                    <a:ext cx="1872000" cy="1872000"/>
                  </a:xfrm>
                  <a:prstGeom prst="arc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36000" tIns="36000" rIns="36000" bIns="36000" anchor="ctr"/>
                  <a:lstStyle/>
                  <a:p>
                    <a:pPr defTabSz="473075"/>
                    <a:endParaRPr lang="ja-JP" altLang="en-US" sz="1200">
                      <a:solidFill>
                        <a:srgbClr val="4D4D4D"/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  <p:sp>
              <p:nvSpPr>
                <p:cNvPr id="28" name="Rectangle 36"/>
                <p:cNvSpPr>
                  <a:spLocks noChangeArrowheads="1"/>
                </p:cNvSpPr>
                <p:nvPr/>
              </p:nvSpPr>
              <p:spPr bwMode="auto">
                <a:xfrm>
                  <a:off x="464095" y="1213811"/>
                  <a:ext cx="399716" cy="318924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 lIns="36000" tIns="36000" rIns="36000" bIns="36000" anchor="ctr">
                  <a:spAutoFit/>
                </a:bodyPr>
                <a:lstStyle>
                  <a:lvl1pPr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1pPr>
                  <a:lvl2pPr marL="742950" indent="-28575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2pPr>
                  <a:lvl3pPr marL="1143000" indent="-22860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3pPr>
                  <a:lvl4pPr marL="1600200" indent="-22860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4pPr>
                  <a:lvl5pPr marL="2057400" indent="-22860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5pPr>
                  <a:lvl6pPr marL="25146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6pPr>
                  <a:lvl7pPr marL="29718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7pPr>
                  <a:lvl8pPr marL="34290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8pPr>
                  <a:lvl9pPr marL="38862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9pPr>
                </a:lstStyle>
                <a:p>
                  <a:pPr algn="r" eaLnBrk="1" hangingPunct="1"/>
                  <a:r>
                    <a:rPr lang="ja-JP" altLang="en-US" sz="800" dirty="0" smtClean="0">
                      <a:solidFill>
                        <a:srgbClr val="4D4D4D"/>
                      </a:solidFill>
                    </a:rPr>
                    <a:t>ヒトから</a:t>
                  </a:r>
                  <a:r>
                    <a:rPr lang="en-US" altLang="ja-JP" sz="800" dirty="0" smtClean="0">
                      <a:solidFill>
                        <a:srgbClr val="4D4D4D"/>
                      </a:solidFill>
                    </a:rPr>
                    <a:t/>
                  </a:r>
                  <a:br>
                    <a:rPr lang="en-US" altLang="ja-JP" sz="800" dirty="0" smtClean="0">
                      <a:solidFill>
                        <a:srgbClr val="4D4D4D"/>
                      </a:solidFill>
                    </a:rPr>
                  </a:br>
                  <a:r>
                    <a:rPr lang="ja-JP" altLang="en-US" sz="800" dirty="0" smtClean="0">
                      <a:solidFill>
                        <a:srgbClr val="4D4D4D"/>
                      </a:solidFill>
                    </a:rPr>
                    <a:t>の発信</a:t>
                  </a:r>
                  <a:endParaRPr lang="ja-JP" altLang="en-US" sz="800" dirty="0">
                    <a:solidFill>
                      <a:srgbClr val="4D4D4D"/>
                    </a:solidFill>
                  </a:endParaRPr>
                </a:p>
              </p:txBody>
            </p:sp>
          </p:grpSp>
          <p:grpSp>
            <p:nvGrpSpPr>
              <p:cNvPr id="5" name="グループ化 4"/>
              <p:cNvGrpSpPr/>
              <p:nvPr/>
            </p:nvGrpSpPr>
            <p:grpSpPr>
              <a:xfrm>
                <a:off x="404784" y="1548124"/>
                <a:ext cx="783063" cy="684149"/>
                <a:chOff x="404784" y="1548124"/>
                <a:chExt cx="783063" cy="684149"/>
              </a:xfrm>
            </p:grpSpPr>
            <p:grpSp>
              <p:nvGrpSpPr>
                <p:cNvPr id="24" name="グループ化 23"/>
                <p:cNvGrpSpPr/>
                <p:nvPr/>
              </p:nvGrpSpPr>
              <p:grpSpPr>
                <a:xfrm>
                  <a:off x="611847" y="1656273"/>
                  <a:ext cx="576000" cy="576000"/>
                  <a:chOff x="-252313" y="864121"/>
                  <a:chExt cx="1872208" cy="1872208"/>
                </a:xfrm>
              </p:grpSpPr>
              <p:sp>
                <p:nvSpPr>
                  <p:cNvPr id="25" name="円弧 24"/>
                  <p:cNvSpPr/>
                  <p:nvPr/>
                </p:nvSpPr>
                <p:spPr bwMode="auto">
                  <a:xfrm>
                    <a:off x="-252313" y="864329"/>
                    <a:ext cx="1872000" cy="1872000"/>
                  </a:xfrm>
                  <a:prstGeom prst="arc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36000" tIns="36000" rIns="36000" bIns="36000" anchor="ctr"/>
                  <a:lstStyle/>
                  <a:p>
                    <a:pPr defTabSz="473075"/>
                    <a:endParaRPr lang="ja-JP" altLang="en-US" sz="1200">
                      <a:solidFill>
                        <a:srgbClr val="4D4D4D"/>
                      </a:solidFill>
                      <a:latin typeface="Arial Black" panose="020B0A04020102020204" pitchFamily="34" charset="0"/>
                    </a:endParaRPr>
                  </a:p>
                </p:txBody>
              </p:sp>
              <p:sp>
                <p:nvSpPr>
                  <p:cNvPr id="26" name="円弧 25"/>
                  <p:cNvSpPr/>
                  <p:nvPr/>
                </p:nvSpPr>
                <p:spPr bwMode="auto">
                  <a:xfrm rot="5400000">
                    <a:off x="-252105" y="864121"/>
                    <a:ext cx="1872000" cy="1872000"/>
                  </a:xfrm>
                  <a:prstGeom prst="arc">
                    <a:avLst/>
                  </a:prstGeom>
                  <a:noFill/>
                  <a:ln w="3810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36000" tIns="36000" rIns="36000" bIns="36000" anchor="ctr"/>
                  <a:lstStyle/>
                  <a:p>
                    <a:pPr defTabSz="473075"/>
                    <a:endParaRPr lang="ja-JP" altLang="en-US" sz="1200">
                      <a:solidFill>
                        <a:srgbClr val="4D4D4D"/>
                      </a:solidFill>
                      <a:latin typeface="Arial Black" panose="020B0A04020102020204" pitchFamily="34" charset="0"/>
                    </a:endParaRPr>
                  </a:p>
                </p:txBody>
              </p:sp>
            </p:grpSp>
            <p:sp>
              <p:nvSpPr>
                <p:cNvPr id="29" name="Rectangle 36"/>
                <p:cNvSpPr>
                  <a:spLocks noChangeArrowheads="1"/>
                </p:cNvSpPr>
                <p:nvPr/>
              </p:nvSpPr>
              <p:spPr bwMode="auto">
                <a:xfrm>
                  <a:off x="404784" y="1548124"/>
                  <a:ext cx="459027" cy="318924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wrap="none" lIns="36000" tIns="36000" rIns="36000" bIns="36000" anchor="ctr">
                  <a:spAutoFit/>
                </a:bodyPr>
                <a:lstStyle>
                  <a:lvl1pPr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1pPr>
                  <a:lvl2pPr marL="742950" indent="-28575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2pPr>
                  <a:lvl3pPr marL="1143000" indent="-22860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3pPr>
                  <a:lvl4pPr marL="1600200" indent="-22860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4pPr>
                  <a:lvl5pPr marL="2057400" indent="-228600" defTabSz="473075" eaLnBrk="0" hangingPunct="0"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5pPr>
                  <a:lvl6pPr marL="25146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6pPr>
                  <a:lvl7pPr marL="29718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7pPr>
                  <a:lvl8pPr marL="34290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8pPr>
                  <a:lvl9pPr marL="3886200" indent="-228600" defTabSz="473075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900">
                      <a:solidFill>
                        <a:schemeClr val="tx1"/>
                      </a:solidFill>
                      <a:latin typeface="Arial" panose="020B0604020202020204" pitchFamily="34" charset="0"/>
                      <a:ea typeface="HGPｺﾞｼｯｸE" panose="020B0900000000000000" pitchFamily="50" charset="-128"/>
                    </a:defRPr>
                  </a:lvl9pPr>
                </a:lstStyle>
                <a:p>
                  <a:pPr algn="r" eaLnBrk="1" hangingPunct="1"/>
                  <a:r>
                    <a:rPr lang="ja-JP" altLang="en-US" sz="800" dirty="0" smtClean="0">
                      <a:solidFill>
                        <a:srgbClr val="4D4D4D"/>
                      </a:solidFill>
                    </a:rPr>
                    <a:t>組織から</a:t>
                  </a:r>
                  <a:r>
                    <a:rPr lang="en-US" altLang="ja-JP" sz="800" dirty="0" smtClean="0">
                      <a:solidFill>
                        <a:srgbClr val="4D4D4D"/>
                      </a:solidFill>
                    </a:rPr>
                    <a:t/>
                  </a:r>
                  <a:br>
                    <a:rPr lang="en-US" altLang="ja-JP" sz="800" dirty="0" smtClean="0">
                      <a:solidFill>
                        <a:srgbClr val="4D4D4D"/>
                      </a:solidFill>
                    </a:rPr>
                  </a:br>
                  <a:r>
                    <a:rPr lang="ja-JP" altLang="en-US" sz="800" dirty="0" smtClean="0">
                      <a:solidFill>
                        <a:srgbClr val="4D4D4D"/>
                      </a:solidFill>
                    </a:rPr>
                    <a:t>の発信</a:t>
                  </a:r>
                  <a:endParaRPr lang="ja-JP" altLang="en-US" sz="800" dirty="0">
                    <a:solidFill>
                      <a:srgbClr val="4D4D4D"/>
                    </a:solidFill>
                  </a:endParaRPr>
                </a:p>
              </p:txBody>
            </p:sp>
          </p:grpSp>
          <p:sp>
            <p:nvSpPr>
              <p:cNvPr id="19" name="円弧 18"/>
              <p:cNvSpPr/>
              <p:nvPr/>
            </p:nvSpPr>
            <p:spPr bwMode="auto">
              <a:xfrm rot="5400000">
                <a:off x="-36081" y="1008137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1" name="円弧 40"/>
              <p:cNvSpPr/>
              <p:nvPr/>
            </p:nvSpPr>
            <p:spPr bwMode="auto">
              <a:xfrm>
                <a:off x="-36289" y="1008345"/>
                <a:ext cx="1872000" cy="1872000"/>
              </a:xfrm>
              <a:prstGeom prst="arc">
                <a:avLst/>
              </a:prstGeom>
              <a:noFill/>
              <a:ln w="762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5" name="円弧 14"/>
              <p:cNvSpPr/>
              <p:nvPr/>
            </p:nvSpPr>
            <p:spPr bwMode="auto">
              <a:xfrm>
                <a:off x="-36289" y="1008345"/>
                <a:ext cx="1872000" cy="1872000"/>
              </a:xfrm>
              <a:prstGeom prst="arc">
                <a:avLst/>
              </a:prstGeom>
              <a:noFill/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pPr defTabSz="473075"/>
                <a:endParaRPr lang="ja-JP" altLang="en-US" sz="1200">
                  <a:solidFill>
                    <a:srgbClr val="4D4D4D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6078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04</a:t>
            </a:r>
            <a:r>
              <a:rPr lang="en-US" altLang="ja-JP" dirty="0" smtClean="0"/>
              <a:t>   </a:t>
            </a:r>
            <a:r>
              <a:rPr lang="en-US" altLang="ja-JP" dirty="0" err="1" smtClean="0"/>
              <a:t>IoT</a:t>
            </a:r>
            <a:r>
              <a:rPr lang="ja-JP" altLang="en-US" dirty="0" smtClean="0"/>
              <a:t>；モノのインターネット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611783" y="718896"/>
            <a:ext cx="3528392" cy="2161209"/>
            <a:chOff x="611783" y="718896"/>
            <a:chExt cx="3528392" cy="2161209"/>
          </a:xfrm>
        </p:grpSpPr>
        <p:sp>
          <p:nvSpPr>
            <p:cNvPr id="16" name="Oval 137"/>
            <p:cNvSpPr>
              <a:spLocks noChangeArrowheads="1"/>
            </p:cNvSpPr>
            <p:nvPr/>
          </p:nvSpPr>
          <p:spPr bwMode="auto">
            <a:xfrm>
              <a:off x="611783" y="1548197"/>
              <a:ext cx="540000" cy="54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 dirty="0">
                <a:solidFill>
                  <a:srgbClr val="4D4D4D"/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5" name="Oval 137"/>
            <p:cNvSpPr>
              <a:spLocks noChangeArrowheads="1"/>
            </p:cNvSpPr>
            <p:nvPr/>
          </p:nvSpPr>
          <p:spPr bwMode="auto">
            <a:xfrm>
              <a:off x="1007827" y="1440185"/>
              <a:ext cx="720000" cy="72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100" dirty="0">
                <a:solidFill>
                  <a:srgbClr val="4D4D4D"/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sp>
          <p:nvSpPr>
            <p:cNvPr id="14" name="Oval 137"/>
            <p:cNvSpPr>
              <a:spLocks noChangeArrowheads="1"/>
            </p:cNvSpPr>
            <p:nvPr/>
          </p:nvSpPr>
          <p:spPr bwMode="auto">
            <a:xfrm>
              <a:off x="1475879" y="1260165"/>
              <a:ext cx="1080000" cy="10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0" tIns="0" rIns="0" bIns="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 dirty="0">
                <a:solidFill>
                  <a:srgbClr val="4D4D4D"/>
                </a:solidFill>
                <a:latin typeface="+mj-lt"/>
                <a:ea typeface="HGPｺﾞｼｯｸE" panose="020B0900000000000000" pitchFamily="50" charset="-128"/>
              </a:endParaRP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1979935" y="718896"/>
              <a:ext cx="2160240" cy="2161209"/>
              <a:chOff x="1979935" y="718896"/>
              <a:chExt cx="2160240" cy="2161209"/>
            </a:xfrm>
          </p:grpSpPr>
          <p:grpSp>
            <p:nvGrpSpPr>
              <p:cNvPr id="3" name="グループ化 2"/>
              <p:cNvGrpSpPr/>
              <p:nvPr/>
            </p:nvGrpSpPr>
            <p:grpSpPr>
              <a:xfrm>
                <a:off x="1979935" y="718896"/>
                <a:ext cx="2160240" cy="2161209"/>
                <a:chOff x="1979935" y="718896"/>
                <a:chExt cx="2160240" cy="2161209"/>
              </a:xfrm>
            </p:grpSpPr>
            <p:sp>
              <p:nvSpPr>
                <p:cNvPr id="13" name="Oval 137"/>
                <p:cNvSpPr>
                  <a:spLocks noChangeArrowheads="1"/>
                </p:cNvSpPr>
                <p:nvPr/>
              </p:nvSpPr>
              <p:spPr bwMode="auto">
                <a:xfrm>
                  <a:off x="1979935" y="720105"/>
                  <a:ext cx="2160000" cy="2160000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lIns="36000" tIns="36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endParaRPr lang="ja-JP" altLang="ja-JP" sz="12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 bwMode="auto">
                <a:xfrm rot="5400000">
                  <a:off x="3024175" y="719857"/>
                  <a:ext cx="72000" cy="2160000"/>
                </a:xfrm>
                <a:prstGeom prst="rect">
                  <a:avLst/>
                </a:prstGeom>
                <a:solidFill>
                  <a:schemeClr val="bg1"/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 bwMode="auto">
                <a:xfrm rot="1800000">
                  <a:off x="3025767" y="719975"/>
                  <a:ext cx="72000" cy="2160000"/>
                </a:xfrm>
                <a:prstGeom prst="rect">
                  <a:avLst/>
                </a:prstGeom>
                <a:solidFill>
                  <a:schemeClr val="bg1"/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 bwMode="auto">
                <a:xfrm rot="-1800000">
                  <a:off x="3025767" y="718896"/>
                  <a:ext cx="72000" cy="2160000"/>
                </a:xfrm>
                <a:prstGeom prst="rect">
                  <a:avLst/>
                </a:prstGeom>
                <a:solidFill>
                  <a:schemeClr val="bg1"/>
                </a:solidFill>
                <a:ln w="158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36000" tIns="36000" rIns="36000" bIns="36000" numCol="1" rtlCol="0" anchor="ctr" anchorCtr="1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73075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9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HGPｺﾞｼｯｸE" panose="020B0900000000000000" pitchFamily="50" charset="-128"/>
                  </a:endParaRPr>
                </a:p>
              </p:txBody>
            </p:sp>
            <p:sp>
              <p:nvSpPr>
                <p:cNvPr id="19" name="Oval 137"/>
                <p:cNvSpPr>
                  <a:spLocks noChangeArrowheads="1"/>
                </p:cNvSpPr>
                <p:nvPr/>
              </p:nvSpPr>
              <p:spPr bwMode="auto">
                <a:xfrm>
                  <a:off x="2519995" y="125992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none" lIns="36000" tIns="72000" rIns="36000" bIns="36000" anchor="ctr"/>
                <a:lstStyle>
                  <a:lvl1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1pPr>
                  <a:lvl2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2pPr>
                  <a:lvl3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3pPr>
                  <a:lvl4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4pPr>
                  <a:lvl5pPr defTabSz="473075"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5pPr>
                  <a:lvl6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6pPr>
                  <a:lvl7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7pPr>
                  <a:lvl8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8pPr>
                  <a:lvl9pPr defTabSz="473075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400" dirty="0" smtClean="0">
                      <a:solidFill>
                        <a:srgbClr val="4D4D4D"/>
                      </a:solidFill>
                      <a:latin typeface="Arial Black" panose="020B0A04020102020204" pitchFamily="34" charset="0"/>
                      <a:ea typeface="HGPｺﾞｼｯｸE" panose="020B0900000000000000" pitchFamily="50" charset="-128"/>
                    </a:rPr>
                    <a:t>Internet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400" dirty="0" smtClean="0">
                      <a:solidFill>
                        <a:srgbClr val="4D4D4D"/>
                      </a:solidFill>
                      <a:latin typeface="Arial Black" panose="020B0A04020102020204" pitchFamily="34" charset="0"/>
                      <a:ea typeface="HGPｺﾞｼｯｸE" panose="020B0900000000000000" pitchFamily="50" charset="-128"/>
                    </a:rPr>
                    <a:t>of</a:t>
                  </a:r>
                </a:p>
                <a:p>
                  <a:pPr algn="ctr">
                    <a:lnSpc>
                      <a:spcPct val="90000"/>
                    </a:lnSpc>
                  </a:pPr>
                  <a:r>
                    <a:rPr lang="en-US" altLang="ja-JP" sz="1400" dirty="0" smtClean="0">
                      <a:solidFill>
                        <a:srgbClr val="4D4D4D"/>
                      </a:solidFill>
                      <a:latin typeface="Arial Black" panose="020B0A04020102020204" pitchFamily="34" charset="0"/>
                      <a:ea typeface="HGPｺﾞｼｯｸE" panose="020B0900000000000000" pitchFamily="50" charset="-128"/>
                    </a:rPr>
                    <a:t>Things</a:t>
                  </a:r>
                  <a:endParaRPr lang="ja-JP" altLang="ja-JP" sz="14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endParaRPr>
                </a:p>
              </p:txBody>
            </p:sp>
          </p:grpSp>
          <p:sp>
            <p:nvSpPr>
              <p:cNvPr id="23" name="Rectangle 36"/>
              <p:cNvSpPr>
                <a:spLocks noChangeArrowheads="1"/>
              </p:cNvSpPr>
              <p:nvPr/>
            </p:nvSpPr>
            <p:spPr bwMode="auto">
              <a:xfrm>
                <a:off x="2770347" y="906108"/>
                <a:ext cx="569634" cy="17356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Anything</a:t>
                </a:r>
                <a:endParaRPr lang="ja-JP" altLang="en-US" sz="8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24" name="Rectangle 36"/>
              <p:cNvSpPr>
                <a:spLocks noChangeArrowheads="1"/>
              </p:cNvSpPr>
              <p:nvPr/>
            </p:nvSpPr>
            <p:spPr bwMode="auto">
              <a:xfrm>
                <a:off x="2667117" y="2550102"/>
                <a:ext cx="795658" cy="173565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Any Network</a:t>
                </a:r>
                <a:endParaRPr lang="ja-JP" altLang="en-US" sz="8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/>
            </p:nvSpPr>
            <p:spPr bwMode="auto">
              <a:xfrm>
                <a:off x="3479025" y="1260975"/>
                <a:ext cx="491087" cy="1711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Anyone</a:t>
                </a:r>
                <a:endParaRPr lang="ja-JP" altLang="en-US" sz="8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26" name="Rectangle 36"/>
              <p:cNvSpPr>
                <a:spLocks noChangeArrowheads="1"/>
              </p:cNvSpPr>
              <p:nvPr/>
            </p:nvSpPr>
            <p:spPr bwMode="auto">
              <a:xfrm>
                <a:off x="2129354" y="1255103"/>
                <a:ext cx="534368" cy="1711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Anytime</a:t>
                </a:r>
                <a:endParaRPr lang="ja-JP" altLang="en-US" sz="8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27" name="Rectangle 36"/>
              <p:cNvSpPr>
                <a:spLocks noChangeArrowheads="1"/>
              </p:cNvSpPr>
              <p:nvPr/>
            </p:nvSpPr>
            <p:spPr bwMode="auto">
              <a:xfrm>
                <a:off x="3456099" y="2153755"/>
                <a:ext cx="494292" cy="29430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>
                  <a:lnSpc>
                    <a:spcPct val="90000"/>
                  </a:lnSpc>
                </a:pP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Any</a:t>
                </a:r>
                <a:b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</a:b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Service</a:t>
                </a:r>
                <a:endParaRPr lang="ja-JP" altLang="en-US" sz="800" dirty="0">
                  <a:solidFill>
                    <a:srgbClr val="4D4D4D"/>
                  </a:solidFill>
                  <a:latin typeface="+mj-lt"/>
                </a:endParaRPr>
              </a:p>
            </p:txBody>
          </p:sp>
          <p:sp>
            <p:nvSpPr>
              <p:cNvPr id="28" name="Rectangle 36"/>
              <p:cNvSpPr>
                <a:spLocks noChangeArrowheads="1"/>
              </p:cNvSpPr>
              <p:nvPr/>
            </p:nvSpPr>
            <p:spPr bwMode="auto">
              <a:xfrm>
                <a:off x="2103867" y="2196029"/>
                <a:ext cx="632152" cy="171192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36000" tIns="36000" rIns="36000" bIns="36000" anchor="ctr">
                <a:spAutoFit/>
              </a:bodyPr>
              <a:lstStyle>
                <a:lvl1pPr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1pPr>
                <a:lvl2pPr marL="742950" indent="-28575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2pPr>
                <a:lvl3pPr marL="11430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3pPr>
                <a:lvl4pPr marL="16002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4pPr>
                <a:lvl5pPr marL="2057400" indent="-228600" defTabSz="473075" eaLnBrk="0" hangingPunct="0"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5pPr>
                <a:lvl6pPr marL="25146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6pPr>
                <a:lvl7pPr marL="29718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7pPr>
                <a:lvl8pPr marL="34290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8pPr>
                <a:lvl9pPr marL="3886200" indent="-228600" defTabSz="473075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900">
                    <a:solidFill>
                      <a:schemeClr val="tx1"/>
                    </a:solidFill>
                    <a:latin typeface="Arial" panose="020B0604020202020204" pitchFamily="34" charset="0"/>
                    <a:ea typeface="HGPｺﾞｼｯｸE" panose="020B0900000000000000" pitchFamily="50" charset="-128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</a:pPr>
                <a:r>
                  <a:rPr lang="en-US" altLang="ja-JP" sz="800" dirty="0" smtClean="0">
                    <a:solidFill>
                      <a:srgbClr val="4D4D4D"/>
                    </a:solidFill>
                    <a:latin typeface="+mj-lt"/>
                  </a:rPr>
                  <a:t>Any Place</a:t>
                </a:r>
                <a:endParaRPr lang="ja-JP" altLang="en-US" sz="800" dirty="0">
                  <a:solidFill>
                    <a:srgbClr val="4D4D4D"/>
                  </a:solidFill>
                  <a:latin typeface="+mj-lt"/>
                </a:endParaRPr>
              </a:p>
            </p:txBody>
          </p:sp>
        </p:grp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1511883" y="1692237"/>
              <a:ext cx="433378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10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M2M</a:t>
              </a:r>
              <a:endParaRPr lang="ja-JP" altLang="en-US" sz="110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2" name="Rectangle 36"/>
            <p:cNvSpPr>
              <a:spLocks noChangeArrowheads="1"/>
            </p:cNvSpPr>
            <p:nvPr/>
          </p:nvSpPr>
          <p:spPr bwMode="auto">
            <a:xfrm>
              <a:off x="1043831" y="1692213"/>
              <a:ext cx="401319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sz="1050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H2M</a:t>
              </a:r>
              <a:endParaRPr lang="ja-JP" altLang="en-US" sz="1050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33" name="Rectangle 36"/>
            <p:cNvSpPr>
              <a:spLocks noChangeArrowheads="1"/>
            </p:cNvSpPr>
            <p:nvPr/>
          </p:nvSpPr>
          <p:spPr bwMode="auto">
            <a:xfrm>
              <a:off x="645984" y="1692213"/>
              <a:ext cx="342008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6000" tIns="36000" rIns="36000" bIns="36000" anchor="ctr">
              <a:spAutoFit/>
            </a:bodyPr>
            <a:lstStyle>
              <a:lvl1pPr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1pPr>
              <a:lvl2pPr marL="742950" indent="-28575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2pPr>
              <a:lvl3pPr marL="11430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3pPr>
              <a:lvl4pPr marL="16002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4pPr>
              <a:lvl5pPr marL="2057400" indent="-228600" defTabSz="473075" eaLnBrk="0" hangingPunct="0"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5pPr>
              <a:lvl6pPr marL="25146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6pPr>
              <a:lvl7pPr marL="29718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7pPr>
              <a:lvl8pPr marL="34290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8pPr>
              <a:lvl9pPr marL="3886200" indent="-228600" defTabSz="473075" eaLnBrk="0" fontAlgn="base" hangingPunct="0">
                <a:spcBef>
                  <a:spcPct val="0"/>
                </a:spcBef>
                <a:spcAft>
                  <a:spcPct val="0"/>
                </a:spcAft>
                <a:defRPr kumimoji="1" sz="900">
                  <a:solidFill>
                    <a:schemeClr val="tx1"/>
                  </a:solidFill>
                  <a:latin typeface="Arial" panose="020B0604020202020204" pitchFamily="34" charset="0"/>
                  <a:ea typeface="HGPｺﾞｼｯｸE" panose="020B0900000000000000" pitchFamily="50" charset="-128"/>
                </a:defRPr>
              </a:lvl9pPr>
            </a:lstStyle>
            <a:p>
              <a:pPr algn="ctr" eaLnBrk="1" hangingPunct="1"/>
              <a:r>
                <a:rPr lang="en-US" altLang="ja-JP" dirty="0" smtClean="0">
                  <a:solidFill>
                    <a:srgbClr val="4D4D4D"/>
                  </a:solidFill>
                  <a:latin typeface="Arial Black" panose="020B0A04020102020204" pitchFamily="34" charset="0"/>
                </a:rPr>
                <a:t>H2H</a:t>
              </a:r>
              <a:endParaRPr lang="ja-JP" altLang="en-US" dirty="0">
                <a:solidFill>
                  <a:srgbClr val="4D4D4D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8175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05</a:t>
            </a:r>
            <a:r>
              <a:rPr lang="en-US" altLang="ja-JP" dirty="0" smtClean="0"/>
              <a:t>   </a:t>
            </a:r>
            <a:r>
              <a:rPr lang="ja-JP" altLang="en-US" dirty="0"/>
              <a:t>利用者</a:t>
            </a:r>
            <a:r>
              <a:rPr lang="ja-JP" altLang="en-US" dirty="0" smtClean="0"/>
              <a:t>の情報セキュリティ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899815" y="864121"/>
            <a:ext cx="2880489" cy="1872208"/>
            <a:chOff x="899815" y="864121"/>
            <a:chExt cx="2880489" cy="1872208"/>
          </a:xfrm>
        </p:grpSpPr>
        <p:sp>
          <p:nvSpPr>
            <p:cNvPr id="18" name="Oval 137"/>
            <p:cNvSpPr>
              <a:spLocks noChangeArrowheads="1"/>
            </p:cNvSpPr>
            <p:nvPr/>
          </p:nvSpPr>
          <p:spPr bwMode="auto">
            <a:xfrm>
              <a:off x="1476071" y="936625"/>
              <a:ext cx="1728000" cy="1728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40000"/>
                </a:lnSpc>
              </a:pPr>
              <a:r>
                <a:rPr lang="ja-JP" altLang="en-US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利用者が行うべき</a:t>
              </a:r>
              <a:r>
                <a:rPr lang="en-US" altLang="ja-JP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/>
              </a:r>
              <a:br>
                <a:rPr lang="en-US" altLang="ja-JP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1200" dirty="0" smtClean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セキュリティ対策</a:t>
              </a:r>
              <a:endParaRPr lang="ja-JP" altLang="ja-JP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9" name="Rectangle 129"/>
            <p:cNvSpPr>
              <a:spLocks noChangeArrowheads="1"/>
            </p:cNvSpPr>
            <p:nvPr/>
          </p:nvSpPr>
          <p:spPr bwMode="auto">
            <a:xfrm>
              <a:off x="2628304" y="2232329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機器の持出し</a:t>
              </a:r>
              <a: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～処分時の注意</a:t>
              </a:r>
              <a:endParaRPr lang="ja-JP" altLang="en-US" sz="10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0" name="Rectangle 130"/>
            <p:cNvSpPr>
              <a:spLocks noChangeArrowheads="1"/>
            </p:cNvSpPr>
            <p:nvPr/>
          </p:nvSpPr>
          <p:spPr bwMode="auto">
            <a:xfrm>
              <a:off x="907118" y="2232329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利用環境に</a:t>
              </a:r>
              <a: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関する注意</a:t>
              </a:r>
              <a:endParaRPr lang="ja-JP" altLang="en-US" sz="10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3" name="Rectangle 129"/>
            <p:cNvSpPr>
              <a:spLocks noChangeArrowheads="1"/>
            </p:cNvSpPr>
            <p:nvPr/>
          </p:nvSpPr>
          <p:spPr bwMode="auto">
            <a:xfrm>
              <a:off x="2621024" y="864121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情報発信を発信</a:t>
              </a:r>
              <a: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する際の注意</a:t>
              </a:r>
              <a:endParaRPr lang="ja-JP" altLang="en-US" sz="10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24" name="Rectangle 130"/>
            <p:cNvSpPr>
              <a:spLocks noChangeArrowheads="1"/>
            </p:cNvSpPr>
            <p:nvPr/>
          </p:nvSpPr>
          <p:spPr bwMode="auto">
            <a:xfrm>
              <a:off x="899815" y="864121"/>
              <a:ext cx="1152000" cy="5040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サービスを利用</a:t>
              </a:r>
              <a: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/>
              </a:r>
              <a:br>
                <a:rPr lang="en-US" altLang="ja-JP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する際の注意</a:t>
              </a:r>
              <a:endParaRPr lang="ja-JP" altLang="en-US" sz="10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59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06</a:t>
            </a:r>
            <a:r>
              <a:rPr lang="en-US" altLang="ja-JP" dirty="0" smtClean="0"/>
              <a:t>  </a:t>
            </a:r>
            <a:r>
              <a:rPr lang="ja-JP" altLang="en-US" dirty="0"/>
              <a:t>情報リテラシの必要性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03238" y="828675"/>
            <a:ext cx="3925887" cy="2124075"/>
            <a:chOff x="503238" y="828675"/>
            <a:chExt cx="3925887" cy="2124075"/>
          </a:xfrm>
        </p:grpSpPr>
        <p:sp>
          <p:nvSpPr>
            <p:cNvPr id="62475" name="Oval 11"/>
            <p:cNvSpPr>
              <a:spLocks noChangeArrowheads="1"/>
            </p:cNvSpPr>
            <p:nvPr/>
          </p:nvSpPr>
          <p:spPr bwMode="auto">
            <a:xfrm>
              <a:off x="971550" y="1657350"/>
              <a:ext cx="1295400" cy="1295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6" name="Oval 12"/>
            <p:cNvSpPr>
              <a:spLocks noChangeArrowheads="1"/>
            </p:cNvSpPr>
            <p:nvPr/>
          </p:nvSpPr>
          <p:spPr bwMode="auto">
            <a:xfrm>
              <a:off x="503238" y="82867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7" name="Oval 13"/>
            <p:cNvSpPr>
              <a:spLocks noChangeArrowheads="1"/>
            </p:cNvSpPr>
            <p:nvPr/>
          </p:nvSpPr>
          <p:spPr bwMode="auto">
            <a:xfrm>
              <a:off x="1439863" y="828675"/>
              <a:ext cx="1295400" cy="1295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67" name="Rectangle 3"/>
            <p:cNvSpPr>
              <a:spLocks noChangeArrowheads="1"/>
            </p:cNvSpPr>
            <p:nvPr/>
          </p:nvSpPr>
          <p:spPr bwMode="auto">
            <a:xfrm>
              <a:off x="3205163" y="1476375"/>
              <a:ext cx="1223962" cy="647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■</a:t>
              </a:r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情報格差の是正</a:t>
              </a:r>
            </a:p>
            <a:p>
              <a:endParaRPr lang="ja-JP" altLang="en-US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  <a:p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■安心・快適な利用</a:t>
              </a:r>
              <a:endParaRPr lang="ja-JP" altLang="en-US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68" name="AutoShape 4"/>
            <p:cNvSpPr>
              <a:spLocks noChangeArrowheads="1"/>
            </p:cNvSpPr>
            <p:nvPr/>
          </p:nvSpPr>
          <p:spPr bwMode="auto">
            <a:xfrm flipH="1">
              <a:off x="2844800" y="1439863"/>
              <a:ext cx="287338" cy="7191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62469" name="Oval 5"/>
            <p:cNvSpPr>
              <a:spLocks noChangeArrowheads="1"/>
            </p:cNvSpPr>
            <p:nvPr/>
          </p:nvSpPr>
          <p:spPr bwMode="auto">
            <a:xfrm>
              <a:off x="971550" y="1657350"/>
              <a:ext cx="1295400" cy="12954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0" name="Oval 6"/>
            <p:cNvSpPr>
              <a:spLocks noChangeArrowheads="1"/>
            </p:cNvSpPr>
            <p:nvPr/>
          </p:nvSpPr>
          <p:spPr bwMode="auto">
            <a:xfrm>
              <a:off x="503238" y="828675"/>
              <a:ext cx="1295400" cy="12954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1" name="Oval 7"/>
            <p:cNvSpPr>
              <a:spLocks noChangeArrowheads="1"/>
            </p:cNvSpPr>
            <p:nvPr/>
          </p:nvSpPr>
          <p:spPr bwMode="auto">
            <a:xfrm>
              <a:off x="1439863" y="828675"/>
              <a:ext cx="1295400" cy="1295400"/>
            </a:xfrm>
            <a:prstGeom prst="ellipse">
              <a:avLst/>
            </a:prstGeom>
            <a:noFill/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62472" name="Rectangle 8"/>
            <p:cNvSpPr>
              <a:spLocks noChangeArrowheads="1"/>
            </p:cNvSpPr>
            <p:nvPr/>
          </p:nvSpPr>
          <p:spPr bwMode="auto">
            <a:xfrm>
              <a:off x="1908175" y="1262063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リテラシ</a:t>
              </a:r>
            </a:p>
          </p:txBody>
        </p:sp>
        <p:sp>
          <p:nvSpPr>
            <p:cNvPr id="62473" name="Rectangle 9"/>
            <p:cNvSpPr>
              <a:spLocks noChangeArrowheads="1"/>
            </p:cNvSpPr>
            <p:nvPr/>
          </p:nvSpPr>
          <p:spPr bwMode="auto">
            <a:xfrm>
              <a:off x="611188" y="1262063"/>
              <a:ext cx="719137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リテラシ</a:t>
              </a:r>
            </a:p>
          </p:txBody>
        </p:sp>
        <p:sp>
          <p:nvSpPr>
            <p:cNvPr id="62474" name="Rectangle 10"/>
            <p:cNvSpPr>
              <a:spLocks noChangeArrowheads="1"/>
            </p:cNvSpPr>
            <p:nvPr/>
          </p:nvSpPr>
          <p:spPr bwMode="auto">
            <a:xfrm>
              <a:off x="1260475" y="2268538"/>
              <a:ext cx="719138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情報基礎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リテラシ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6759</TotalTime>
  <Words>150</Words>
  <Application>Microsoft Office PowerPoint</Application>
  <PresentationFormat>ユーザー設定</PresentationFormat>
  <Paragraphs>68</Paragraphs>
  <Slides>7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HGPｺﾞｼｯｸE</vt:lpstr>
      <vt:lpstr>ＭＳ Ｐゴシック</vt:lpstr>
      <vt:lpstr>ＭＳ Ｐ明朝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11章　ICTの動向と諸問題</vt:lpstr>
      <vt:lpstr>01   暮らしの中のICT</vt:lpstr>
      <vt:lpstr>02   ソーシャル メディア</vt:lpstr>
      <vt:lpstr>03   ビッグ データ</vt:lpstr>
      <vt:lpstr>04   IoT；モノのインターネット</vt:lpstr>
      <vt:lpstr>05   利用者の情報セキュリティ</vt:lpstr>
      <vt:lpstr>06  情報リテラシの必要性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2015-09-09T10:53:29Z</dcterms:modified>
</cp:coreProperties>
</file>