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0" r:id="rId4"/>
    <p:sldId id="273" r:id="rId5"/>
    <p:sldId id="272" r:id="rId6"/>
    <p:sldId id="259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70" r:id="rId15"/>
    <p:sldId id="271" r:id="rId16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777777"/>
    <a:srgbClr val="F0F0FF"/>
    <a:srgbClr val="C0C0C0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7E97FC-BC7D-4279-A097-353C089104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66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9516A-321C-457A-B32F-F7B1D02DF723}" type="datetimeFigureOut">
              <a:rPr kumimoji="1" lang="ja-JP" altLang="en-US" smtClean="0"/>
              <a:t>2015/9/9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423988" y="1143000"/>
            <a:ext cx="4010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8AFFF-79AA-4854-B0D4-226DAFF8E4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01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8AFFF-79AA-4854-B0D4-226DAFF8E43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86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99722-8677-4C1F-86DF-7BA303FCA2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368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2D39E-C50F-4E7D-92D8-9157C984C6D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17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2E98F-BDCC-4A1A-8A6C-8AA53F441C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05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70AAA-9D4B-42B6-B954-D4646811144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895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F8867-1052-4C5C-830B-8A270273428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41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5CEC9-165C-4D7F-A3EE-7F91B73D97B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777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8C30B-A93A-4BB5-9531-E6F28780C5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6756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A8818-93C1-47B6-899F-A82FC63F372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8635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A493C-D7A5-469D-8366-0E0EB1D4A46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001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E2ABD-0C4C-4E34-B21A-5E293F6DE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55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/>
            </a:lvl1pPr>
          </a:lstStyle>
          <a:p>
            <a:fld id="{02C51E02-507D-4F64-8EC6-146C9CFA2EC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/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02</a:t>
              </a:r>
              <a:endParaRPr lang="en-US" altLang="ja-JP" sz="1800"/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02</a:t>
            </a:r>
            <a:r>
              <a:rPr lang="ja-JP" altLang="en-US" dirty="0"/>
              <a:t>章　ハードウェア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09</a:t>
            </a:r>
            <a:r>
              <a:rPr lang="en-US" altLang="ja-JP" dirty="0" smtClean="0"/>
              <a:t>   </a:t>
            </a:r>
            <a:r>
              <a:rPr lang="ja-JP" altLang="en-US" dirty="0"/>
              <a:t>半導体ディスク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1044575" y="973138"/>
            <a:ext cx="2698750" cy="1798637"/>
            <a:chOff x="1044575" y="973138"/>
            <a:chExt cx="2698750" cy="1798637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1044575" y="1368425"/>
              <a:ext cx="863600" cy="1152525"/>
              <a:chOff x="1044575" y="1368425"/>
              <a:chExt cx="863600" cy="1152525"/>
            </a:xfrm>
          </p:grpSpPr>
          <p:sp>
            <p:nvSpPr>
              <p:cNvPr id="18555" name="Freeform 123"/>
              <p:cNvSpPr>
                <a:spLocks/>
              </p:cNvSpPr>
              <p:nvPr/>
            </p:nvSpPr>
            <p:spPr bwMode="auto">
              <a:xfrm>
                <a:off x="1044575" y="1368425"/>
                <a:ext cx="863600" cy="1152525"/>
              </a:xfrm>
              <a:custGeom>
                <a:avLst/>
                <a:gdLst>
                  <a:gd name="T0" fmla="*/ 0 w 544"/>
                  <a:gd name="T1" fmla="*/ 91 h 726"/>
                  <a:gd name="T2" fmla="*/ 0 w 544"/>
                  <a:gd name="T3" fmla="*/ 726 h 726"/>
                  <a:gd name="T4" fmla="*/ 544 w 544"/>
                  <a:gd name="T5" fmla="*/ 726 h 726"/>
                  <a:gd name="T6" fmla="*/ 544 w 544"/>
                  <a:gd name="T7" fmla="*/ 0 h 726"/>
                  <a:gd name="T8" fmla="*/ 91 w 544"/>
                  <a:gd name="T9" fmla="*/ 0 h 726"/>
                  <a:gd name="T10" fmla="*/ 0 w 544"/>
                  <a:gd name="T11" fmla="*/ 91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4" h="726">
                    <a:moveTo>
                      <a:pt x="0" y="91"/>
                    </a:moveTo>
                    <a:lnTo>
                      <a:pt x="0" y="726"/>
                    </a:lnTo>
                    <a:lnTo>
                      <a:pt x="544" y="726"/>
                    </a:lnTo>
                    <a:lnTo>
                      <a:pt x="544" y="0"/>
                    </a:lnTo>
                    <a:lnTo>
                      <a:pt x="91" y="0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rnd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57" name="Rectangle 125"/>
              <p:cNvSpPr>
                <a:spLocks noChangeArrowheads="1"/>
              </p:cNvSpPr>
              <p:nvPr/>
            </p:nvSpPr>
            <p:spPr bwMode="auto">
              <a:xfrm>
                <a:off x="1189038" y="1404938"/>
                <a:ext cx="65087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59" name="Rectangle 127"/>
              <p:cNvSpPr>
                <a:spLocks noChangeArrowheads="1"/>
              </p:cNvSpPr>
              <p:nvPr/>
            </p:nvSpPr>
            <p:spPr bwMode="auto">
              <a:xfrm>
                <a:off x="1277938" y="1404938"/>
                <a:ext cx="65087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1" name="Rectangle 129"/>
              <p:cNvSpPr>
                <a:spLocks noChangeArrowheads="1"/>
              </p:cNvSpPr>
              <p:nvPr/>
            </p:nvSpPr>
            <p:spPr bwMode="auto">
              <a:xfrm>
                <a:off x="1368425" y="1404938"/>
                <a:ext cx="65088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3" name="Rectangle 131"/>
              <p:cNvSpPr>
                <a:spLocks noChangeArrowheads="1"/>
              </p:cNvSpPr>
              <p:nvPr/>
            </p:nvSpPr>
            <p:spPr bwMode="auto">
              <a:xfrm>
                <a:off x="1458913" y="1404938"/>
                <a:ext cx="63500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5" name="Rectangle 133"/>
              <p:cNvSpPr>
                <a:spLocks noChangeArrowheads="1"/>
              </p:cNvSpPr>
              <p:nvPr/>
            </p:nvSpPr>
            <p:spPr bwMode="auto">
              <a:xfrm>
                <a:off x="1549400" y="1404938"/>
                <a:ext cx="63500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7" name="Rectangle 135"/>
              <p:cNvSpPr>
                <a:spLocks noChangeArrowheads="1"/>
              </p:cNvSpPr>
              <p:nvPr/>
            </p:nvSpPr>
            <p:spPr bwMode="auto">
              <a:xfrm>
                <a:off x="1638300" y="1404938"/>
                <a:ext cx="65088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69" name="Rectangle 137"/>
              <p:cNvSpPr>
                <a:spLocks noChangeArrowheads="1"/>
              </p:cNvSpPr>
              <p:nvPr/>
            </p:nvSpPr>
            <p:spPr bwMode="auto">
              <a:xfrm>
                <a:off x="1728788" y="1404938"/>
                <a:ext cx="65087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71" name="Rectangle 139"/>
              <p:cNvSpPr>
                <a:spLocks noChangeArrowheads="1"/>
              </p:cNvSpPr>
              <p:nvPr/>
            </p:nvSpPr>
            <p:spPr bwMode="auto">
              <a:xfrm>
                <a:off x="1817688" y="1404938"/>
                <a:ext cx="65087" cy="142875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73" name="Rectangle 141"/>
              <p:cNvSpPr>
                <a:spLocks noChangeArrowheads="1"/>
              </p:cNvSpPr>
              <p:nvPr/>
            </p:nvSpPr>
            <p:spPr bwMode="auto">
              <a:xfrm>
                <a:off x="1098550" y="1476375"/>
                <a:ext cx="65088" cy="144463"/>
              </a:xfrm>
              <a:prstGeom prst="rect">
                <a:avLst/>
              </a:prstGeom>
              <a:solidFill>
                <a:schemeClr val="bg1"/>
              </a:solidFill>
              <a:ln w="6350" cap="rnd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74" name="Rectangle 142"/>
              <p:cNvSpPr>
                <a:spLocks noChangeArrowheads="1"/>
              </p:cNvSpPr>
              <p:nvPr/>
            </p:nvSpPr>
            <p:spPr bwMode="auto">
              <a:xfrm>
                <a:off x="1100138" y="1676400"/>
                <a:ext cx="755650" cy="36036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8575" name="Rectangle 143"/>
              <p:cNvSpPr>
                <a:spLocks noChangeArrowheads="1"/>
              </p:cNvSpPr>
              <p:nvPr/>
            </p:nvSpPr>
            <p:spPr bwMode="auto">
              <a:xfrm>
                <a:off x="1100138" y="2108200"/>
                <a:ext cx="755650" cy="36036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879725" y="973138"/>
              <a:ext cx="647700" cy="1547812"/>
              <a:chOff x="2879725" y="973138"/>
              <a:chExt cx="647700" cy="1547812"/>
            </a:xfrm>
          </p:grpSpPr>
          <p:sp>
            <p:nvSpPr>
              <p:cNvPr id="18576" name="Rectangle 144"/>
              <p:cNvSpPr>
                <a:spLocks noChangeArrowheads="1"/>
              </p:cNvSpPr>
              <p:nvPr/>
            </p:nvSpPr>
            <p:spPr bwMode="auto">
              <a:xfrm>
                <a:off x="2987675" y="973138"/>
                <a:ext cx="431800" cy="4318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8577" name="Rectangle 145"/>
              <p:cNvSpPr>
                <a:spLocks noChangeArrowheads="1"/>
              </p:cNvSpPr>
              <p:nvPr/>
            </p:nvSpPr>
            <p:spPr bwMode="auto">
              <a:xfrm>
                <a:off x="2879725" y="1368425"/>
                <a:ext cx="647700" cy="1152525"/>
              </a:xfrm>
              <a:prstGeom prst="rect">
                <a:avLst/>
              </a:prstGeom>
              <a:solidFill>
                <a:srgbClr val="C0C0C0"/>
              </a:solidFill>
              <a:ln w="9525" cap="rnd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578" name="Rectangle 146"/>
              <p:cNvSpPr>
                <a:spLocks noChangeArrowheads="1"/>
              </p:cNvSpPr>
              <p:nvPr/>
            </p:nvSpPr>
            <p:spPr bwMode="auto">
              <a:xfrm rot="-5400000">
                <a:off x="2916238" y="1979613"/>
                <a:ext cx="576262" cy="3603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8579" name="Rectangle 147"/>
              <p:cNvSpPr>
                <a:spLocks noChangeArrowheads="1"/>
              </p:cNvSpPr>
              <p:nvPr/>
            </p:nvSpPr>
            <p:spPr bwMode="auto">
              <a:xfrm rot="-5400000">
                <a:off x="3024188" y="1439863"/>
                <a:ext cx="360362" cy="36036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18580" name="Rectangle 148"/>
            <p:cNvSpPr>
              <a:spLocks noChangeArrowheads="1"/>
            </p:cNvSpPr>
            <p:nvPr/>
          </p:nvSpPr>
          <p:spPr bwMode="auto">
            <a:xfrm>
              <a:off x="1116013" y="2555875"/>
              <a:ext cx="7191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カード型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581" name="Rectangle 149"/>
            <p:cNvSpPr>
              <a:spLocks noChangeArrowheads="1"/>
            </p:cNvSpPr>
            <p:nvPr/>
          </p:nvSpPr>
          <p:spPr bwMode="auto">
            <a:xfrm>
              <a:off x="2663825" y="2555875"/>
              <a:ext cx="10795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スティック型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585" name="Line 153"/>
            <p:cNvSpPr>
              <a:spLocks noChangeShapeType="1"/>
            </p:cNvSpPr>
            <p:nvPr/>
          </p:nvSpPr>
          <p:spPr bwMode="auto">
            <a:xfrm flipV="1">
              <a:off x="1727200" y="1657350"/>
              <a:ext cx="1404938" cy="215900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86" name="Line 154"/>
            <p:cNvSpPr>
              <a:spLocks noChangeShapeType="1"/>
            </p:cNvSpPr>
            <p:nvPr/>
          </p:nvSpPr>
          <p:spPr bwMode="auto">
            <a:xfrm flipV="1">
              <a:off x="1727200" y="2268538"/>
              <a:ext cx="1404938" cy="0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87" name="Line 155"/>
            <p:cNvSpPr>
              <a:spLocks noChangeShapeType="1"/>
            </p:cNvSpPr>
            <p:nvPr/>
          </p:nvSpPr>
          <p:spPr bwMode="auto">
            <a:xfrm flipV="1">
              <a:off x="1835150" y="1187450"/>
              <a:ext cx="1260475" cy="288925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582" name="Rectangle 150"/>
            <p:cNvSpPr>
              <a:spLocks noChangeArrowheads="1"/>
            </p:cNvSpPr>
            <p:nvPr/>
          </p:nvSpPr>
          <p:spPr bwMode="auto">
            <a:xfrm>
              <a:off x="2087563" y="2124075"/>
              <a:ext cx="576262" cy="28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フラッシュ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メモリ</a:t>
              </a:r>
            </a:p>
          </p:txBody>
        </p:sp>
        <p:sp>
          <p:nvSpPr>
            <p:cNvPr id="18583" name="Rectangle 151"/>
            <p:cNvSpPr>
              <a:spLocks noChangeArrowheads="1"/>
            </p:cNvSpPr>
            <p:nvPr/>
          </p:nvSpPr>
          <p:spPr bwMode="auto">
            <a:xfrm>
              <a:off x="2052638" y="1692275"/>
              <a:ext cx="647700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コントローラ</a:t>
              </a:r>
            </a:p>
          </p:txBody>
        </p:sp>
        <p:sp>
          <p:nvSpPr>
            <p:cNvPr id="18584" name="Rectangle 152"/>
            <p:cNvSpPr>
              <a:spLocks noChangeArrowheads="1"/>
            </p:cNvSpPr>
            <p:nvPr/>
          </p:nvSpPr>
          <p:spPr bwMode="auto">
            <a:xfrm>
              <a:off x="2195513" y="1260475"/>
              <a:ext cx="360362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端子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10</a:t>
            </a:r>
            <a:r>
              <a:rPr lang="en-US" altLang="ja-JP" dirty="0" smtClean="0"/>
              <a:t>   </a:t>
            </a:r>
            <a:r>
              <a:rPr lang="ja-JP" altLang="en-US" dirty="0"/>
              <a:t>入力装置の種類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5799" y="864121"/>
            <a:ext cx="3168352" cy="1872208"/>
            <a:chOff x="755799" y="864121"/>
            <a:chExt cx="3168352" cy="1872208"/>
          </a:xfrm>
        </p:grpSpPr>
        <p:sp>
          <p:nvSpPr>
            <p:cNvPr id="19471" name="Oval 15"/>
            <p:cNvSpPr>
              <a:spLocks noChangeArrowheads="1"/>
            </p:cNvSpPr>
            <p:nvPr/>
          </p:nvSpPr>
          <p:spPr bwMode="auto">
            <a:xfrm>
              <a:off x="1835919" y="1296169"/>
              <a:ext cx="1008000" cy="100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コンピュータ</a:t>
              </a:r>
            </a:p>
            <a:p>
              <a:pPr algn="ctr">
                <a:lnSpc>
                  <a:spcPct val="130000"/>
                </a:lnSpc>
              </a:pP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本体</a:t>
              </a:r>
            </a:p>
          </p:txBody>
        </p:sp>
        <p:sp>
          <p:nvSpPr>
            <p:cNvPr id="19472" name="Rectangle 16"/>
            <p:cNvSpPr>
              <a:spLocks noChangeArrowheads="1"/>
            </p:cNvSpPr>
            <p:nvPr/>
          </p:nvSpPr>
          <p:spPr bwMode="auto">
            <a:xfrm>
              <a:off x="755799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文字情報の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入力と操作</a:t>
              </a:r>
            </a:p>
          </p:txBody>
        </p:sp>
        <p:sp>
          <p:nvSpPr>
            <p:cNvPr id="19473" name="AutoShape 17"/>
            <p:cNvSpPr>
              <a:spLocks noChangeArrowheads="1"/>
            </p:cNvSpPr>
            <p:nvPr/>
          </p:nvSpPr>
          <p:spPr bwMode="auto">
            <a:xfrm rot="8100000">
              <a:off x="1546074" y="1294352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9474" name="Rectangle 18"/>
            <p:cNvSpPr>
              <a:spLocks noChangeArrowheads="1"/>
            </p:cNvSpPr>
            <p:nvPr/>
          </p:nvSpPr>
          <p:spPr bwMode="auto">
            <a:xfrm>
              <a:off x="3060551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位置情報の</a:t>
              </a:r>
              <a:b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入力と操作</a:t>
              </a:r>
            </a:p>
          </p:txBody>
        </p:sp>
        <p:sp>
          <p:nvSpPr>
            <p:cNvPr id="19475" name="AutoShape 19"/>
            <p:cNvSpPr>
              <a:spLocks noChangeArrowheads="1"/>
            </p:cNvSpPr>
            <p:nvPr/>
          </p:nvSpPr>
          <p:spPr bwMode="auto">
            <a:xfrm rot="13500000" flipH="1">
              <a:off x="2845876" y="1290228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9476" name="Rectangle 20"/>
            <p:cNvSpPr>
              <a:spLocks noChangeArrowheads="1"/>
            </p:cNvSpPr>
            <p:nvPr/>
          </p:nvSpPr>
          <p:spPr bwMode="auto">
            <a:xfrm>
              <a:off x="755799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</a:t>
              </a:r>
              <a:b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読み取り</a:t>
              </a:r>
            </a:p>
          </p:txBody>
        </p:sp>
        <p:sp>
          <p:nvSpPr>
            <p:cNvPr id="19477" name="AutoShape 21"/>
            <p:cNvSpPr>
              <a:spLocks noChangeArrowheads="1"/>
            </p:cNvSpPr>
            <p:nvPr/>
          </p:nvSpPr>
          <p:spPr bwMode="auto">
            <a:xfrm rot="13500000" flipV="1">
              <a:off x="1549732" y="2090098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9478" name="Rectangle 22"/>
            <p:cNvSpPr>
              <a:spLocks noChangeArrowheads="1"/>
            </p:cNvSpPr>
            <p:nvPr/>
          </p:nvSpPr>
          <p:spPr bwMode="auto">
            <a:xfrm>
              <a:off x="3058963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マルチメディア</a:t>
              </a:r>
              <a:b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情報の読み取り</a:t>
              </a:r>
            </a:p>
          </p:txBody>
        </p:sp>
        <p:sp>
          <p:nvSpPr>
            <p:cNvPr id="19479" name="AutoShape 23"/>
            <p:cNvSpPr>
              <a:spLocks noChangeArrowheads="1"/>
            </p:cNvSpPr>
            <p:nvPr/>
          </p:nvSpPr>
          <p:spPr bwMode="auto">
            <a:xfrm rot="8100000" flipH="1" flipV="1">
              <a:off x="2845876" y="2069455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11</a:t>
            </a:r>
            <a:r>
              <a:rPr lang="en-US" altLang="ja-JP" dirty="0" smtClean="0"/>
              <a:t>   </a:t>
            </a:r>
            <a:r>
              <a:rPr lang="ja-JP" altLang="en-US" dirty="0"/>
              <a:t>出力装置の種類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5799" y="864121"/>
            <a:ext cx="3168352" cy="1872208"/>
            <a:chOff x="755799" y="864121"/>
            <a:chExt cx="3168352" cy="1872208"/>
          </a:xfrm>
        </p:grpSpPr>
        <p:sp>
          <p:nvSpPr>
            <p:cNvPr id="21532" name="Oval 28"/>
            <p:cNvSpPr>
              <a:spLocks noChangeArrowheads="1"/>
            </p:cNvSpPr>
            <p:nvPr/>
          </p:nvSpPr>
          <p:spPr bwMode="auto">
            <a:xfrm>
              <a:off x="1835919" y="1296169"/>
              <a:ext cx="1008000" cy="100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コンピュータ</a:t>
              </a:r>
            </a:p>
            <a:p>
              <a:pPr algn="ctr">
                <a:lnSpc>
                  <a:spcPct val="130000"/>
                </a:lnSpc>
              </a:pP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本体</a:t>
              </a:r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755799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画面への出力</a:t>
              </a:r>
            </a:p>
          </p:txBody>
        </p:sp>
        <p:sp>
          <p:nvSpPr>
            <p:cNvPr id="21534" name="AutoShape 30"/>
            <p:cNvSpPr>
              <a:spLocks noChangeArrowheads="1"/>
            </p:cNvSpPr>
            <p:nvPr/>
          </p:nvSpPr>
          <p:spPr bwMode="auto">
            <a:xfrm rot="18900000">
              <a:off x="1546074" y="1274655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35" name="Rectangle 31"/>
            <p:cNvSpPr>
              <a:spLocks noChangeArrowheads="1"/>
            </p:cNvSpPr>
            <p:nvPr/>
          </p:nvSpPr>
          <p:spPr bwMode="auto">
            <a:xfrm>
              <a:off x="3060551" y="864121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紙面への出力</a:t>
              </a:r>
            </a:p>
          </p:txBody>
        </p:sp>
        <p:sp>
          <p:nvSpPr>
            <p:cNvPr id="21536" name="AutoShape 32"/>
            <p:cNvSpPr>
              <a:spLocks noChangeArrowheads="1"/>
            </p:cNvSpPr>
            <p:nvPr/>
          </p:nvSpPr>
          <p:spPr bwMode="auto">
            <a:xfrm rot="2700000" flipH="1">
              <a:off x="2845876" y="1258348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37" name="Rectangle 33"/>
            <p:cNvSpPr>
              <a:spLocks noChangeArrowheads="1"/>
            </p:cNvSpPr>
            <p:nvPr/>
          </p:nvSpPr>
          <p:spPr bwMode="auto">
            <a:xfrm>
              <a:off x="3060551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聴覚／触覚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への出力</a:t>
              </a:r>
            </a:p>
          </p:txBody>
        </p:sp>
        <p:sp>
          <p:nvSpPr>
            <p:cNvPr id="21538" name="AutoShape 34"/>
            <p:cNvSpPr>
              <a:spLocks noChangeArrowheads="1"/>
            </p:cNvSpPr>
            <p:nvPr/>
          </p:nvSpPr>
          <p:spPr bwMode="auto">
            <a:xfrm rot="2700000" flipV="1">
              <a:off x="1546074" y="2126102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755799" y="2304529"/>
              <a:ext cx="86360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3D</a:t>
              </a:r>
              <a:r>
                <a:rPr lang="ja-JP" altLang="en-US" sz="10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情報の出力</a:t>
              </a:r>
            </a:p>
          </p:txBody>
        </p:sp>
        <p:sp>
          <p:nvSpPr>
            <p:cNvPr id="21540" name="AutoShape 36"/>
            <p:cNvSpPr>
              <a:spLocks noChangeArrowheads="1"/>
            </p:cNvSpPr>
            <p:nvPr/>
          </p:nvSpPr>
          <p:spPr bwMode="auto">
            <a:xfrm rot="18900000" flipH="1" flipV="1">
              <a:off x="2850612" y="2122322"/>
              <a:ext cx="288000" cy="216000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12</a:t>
            </a:r>
            <a:r>
              <a:rPr lang="en-US" altLang="ja-JP" dirty="0" smtClean="0"/>
              <a:t>   </a:t>
            </a:r>
            <a:r>
              <a:rPr lang="ja-JP" altLang="en-US" dirty="0"/>
              <a:t>ディスプレイ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827088" y="936625"/>
            <a:ext cx="3241675" cy="2087563"/>
            <a:chOff x="827088" y="936625"/>
            <a:chExt cx="3241675" cy="2087563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827088" y="936625"/>
              <a:ext cx="1582737" cy="1222375"/>
              <a:chOff x="827088" y="936625"/>
              <a:chExt cx="1582737" cy="1222375"/>
            </a:xfrm>
          </p:grpSpPr>
          <p:sp>
            <p:nvSpPr>
              <p:cNvPr id="22561" name="Rectangle 33"/>
              <p:cNvSpPr>
                <a:spLocks noChangeArrowheads="1"/>
              </p:cNvSpPr>
              <p:nvPr/>
            </p:nvSpPr>
            <p:spPr bwMode="auto">
              <a:xfrm>
                <a:off x="827088" y="936625"/>
                <a:ext cx="1582737" cy="122237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82" name="Rectangle 154"/>
              <p:cNvSpPr>
                <a:spLocks noChangeArrowheads="1"/>
              </p:cNvSpPr>
              <p:nvPr/>
            </p:nvSpPr>
            <p:spPr bwMode="auto">
              <a:xfrm>
                <a:off x="898525" y="1008063"/>
                <a:ext cx="1439863" cy="1079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84" name="Line 156"/>
              <p:cNvSpPr>
                <a:spLocks noChangeShapeType="1"/>
              </p:cNvSpPr>
              <p:nvPr/>
            </p:nvSpPr>
            <p:spPr bwMode="auto">
              <a:xfrm flipV="1">
                <a:off x="1150938" y="1008063"/>
                <a:ext cx="0" cy="107950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5" name="Line 157"/>
              <p:cNvSpPr>
                <a:spLocks noChangeShapeType="1"/>
              </p:cNvSpPr>
              <p:nvPr/>
            </p:nvSpPr>
            <p:spPr bwMode="auto">
              <a:xfrm flipV="1">
                <a:off x="898525" y="1331913"/>
                <a:ext cx="1439863" cy="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6" name="Rectangle 158"/>
              <p:cNvSpPr>
                <a:spLocks noChangeArrowheads="1"/>
              </p:cNvSpPr>
              <p:nvPr/>
            </p:nvSpPr>
            <p:spPr bwMode="auto">
              <a:xfrm>
                <a:off x="1438275" y="1152525"/>
                <a:ext cx="576263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1024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ドット</a:t>
                </a:r>
              </a:p>
            </p:txBody>
          </p:sp>
          <p:sp>
            <p:nvSpPr>
              <p:cNvPr id="22687" name="Rectangle 159"/>
              <p:cNvSpPr>
                <a:spLocks noChangeArrowheads="1"/>
              </p:cNvSpPr>
              <p:nvPr/>
            </p:nvSpPr>
            <p:spPr bwMode="auto">
              <a:xfrm>
                <a:off x="1150938" y="1655763"/>
                <a:ext cx="576262" cy="144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768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ドット</a:t>
                </a:r>
              </a:p>
            </p:txBody>
          </p:sp>
        </p:grpSp>
        <p:sp>
          <p:nvSpPr>
            <p:cNvPr id="22688" name="Oval 160"/>
            <p:cNvSpPr>
              <a:spLocks noChangeArrowheads="1"/>
            </p:cNvSpPr>
            <p:nvPr/>
          </p:nvSpPr>
          <p:spPr bwMode="auto">
            <a:xfrm>
              <a:off x="1979613" y="1620838"/>
              <a:ext cx="179387" cy="1793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2447925" y="1908175"/>
              <a:ext cx="863600" cy="863600"/>
              <a:chOff x="2447925" y="1908175"/>
              <a:chExt cx="863600" cy="863600"/>
            </a:xfrm>
          </p:grpSpPr>
          <p:sp>
            <p:nvSpPr>
              <p:cNvPr id="22803" name="Oval 275"/>
              <p:cNvSpPr>
                <a:spLocks noChangeArrowheads="1"/>
              </p:cNvSpPr>
              <p:nvPr/>
            </p:nvSpPr>
            <p:spPr bwMode="auto">
              <a:xfrm>
                <a:off x="2519363" y="1979613"/>
                <a:ext cx="719137" cy="7207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25" name="Oval 97"/>
              <p:cNvSpPr>
                <a:spLocks noChangeArrowheads="1"/>
              </p:cNvSpPr>
              <p:nvPr/>
            </p:nvSpPr>
            <p:spPr bwMode="auto">
              <a:xfrm>
                <a:off x="25193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26" name="Oval 98"/>
              <p:cNvSpPr>
                <a:spLocks noChangeArrowheads="1"/>
              </p:cNvSpPr>
              <p:nvPr/>
            </p:nvSpPr>
            <p:spPr bwMode="auto">
              <a:xfrm>
                <a:off x="25193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28" name="Oval 100"/>
              <p:cNvSpPr>
                <a:spLocks noChangeArrowheads="1"/>
              </p:cNvSpPr>
              <p:nvPr/>
            </p:nvSpPr>
            <p:spPr bwMode="auto">
              <a:xfrm>
                <a:off x="25193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29" name="Oval 101"/>
              <p:cNvSpPr>
                <a:spLocks noChangeArrowheads="1"/>
              </p:cNvSpPr>
              <p:nvPr/>
            </p:nvSpPr>
            <p:spPr bwMode="auto">
              <a:xfrm>
                <a:off x="25193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0" name="Oval 102"/>
              <p:cNvSpPr>
                <a:spLocks noChangeArrowheads="1"/>
              </p:cNvSpPr>
              <p:nvPr/>
            </p:nvSpPr>
            <p:spPr bwMode="auto">
              <a:xfrm>
                <a:off x="25193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1" name="Oval 103"/>
              <p:cNvSpPr>
                <a:spLocks noChangeArrowheads="1"/>
              </p:cNvSpPr>
              <p:nvPr/>
            </p:nvSpPr>
            <p:spPr bwMode="auto">
              <a:xfrm>
                <a:off x="25193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2" name="Oval 104"/>
              <p:cNvSpPr>
                <a:spLocks noChangeArrowheads="1"/>
              </p:cNvSpPr>
              <p:nvPr/>
            </p:nvSpPr>
            <p:spPr bwMode="auto">
              <a:xfrm>
                <a:off x="25193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4" name="Oval 106"/>
              <p:cNvSpPr>
                <a:spLocks noChangeArrowheads="1"/>
              </p:cNvSpPr>
              <p:nvPr/>
            </p:nvSpPr>
            <p:spPr bwMode="auto">
              <a:xfrm>
                <a:off x="262731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5" name="Oval 107"/>
              <p:cNvSpPr>
                <a:spLocks noChangeArrowheads="1"/>
              </p:cNvSpPr>
              <p:nvPr/>
            </p:nvSpPr>
            <p:spPr bwMode="auto">
              <a:xfrm>
                <a:off x="262731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6" name="Oval 108"/>
              <p:cNvSpPr>
                <a:spLocks noChangeArrowheads="1"/>
              </p:cNvSpPr>
              <p:nvPr/>
            </p:nvSpPr>
            <p:spPr bwMode="auto">
              <a:xfrm>
                <a:off x="262731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7" name="Oval 109"/>
              <p:cNvSpPr>
                <a:spLocks noChangeArrowheads="1"/>
              </p:cNvSpPr>
              <p:nvPr/>
            </p:nvSpPr>
            <p:spPr bwMode="auto">
              <a:xfrm>
                <a:off x="262731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8" name="Oval 110"/>
              <p:cNvSpPr>
                <a:spLocks noChangeArrowheads="1"/>
              </p:cNvSpPr>
              <p:nvPr/>
            </p:nvSpPr>
            <p:spPr bwMode="auto">
              <a:xfrm>
                <a:off x="262731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39" name="Oval 111"/>
              <p:cNvSpPr>
                <a:spLocks noChangeArrowheads="1"/>
              </p:cNvSpPr>
              <p:nvPr/>
            </p:nvSpPr>
            <p:spPr bwMode="auto">
              <a:xfrm>
                <a:off x="262731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0" name="Oval 112"/>
              <p:cNvSpPr>
                <a:spLocks noChangeArrowheads="1"/>
              </p:cNvSpPr>
              <p:nvPr/>
            </p:nvSpPr>
            <p:spPr bwMode="auto">
              <a:xfrm>
                <a:off x="262731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1" name="Oval 113"/>
              <p:cNvSpPr>
                <a:spLocks noChangeArrowheads="1"/>
              </p:cNvSpPr>
              <p:nvPr/>
            </p:nvSpPr>
            <p:spPr bwMode="auto">
              <a:xfrm>
                <a:off x="27352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2" name="Oval 114"/>
              <p:cNvSpPr>
                <a:spLocks noChangeArrowheads="1"/>
              </p:cNvSpPr>
              <p:nvPr/>
            </p:nvSpPr>
            <p:spPr bwMode="auto">
              <a:xfrm>
                <a:off x="27352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3" name="Oval 115"/>
              <p:cNvSpPr>
                <a:spLocks noChangeArrowheads="1"/>
              </p:cNvSpPr>
              <p:nvPr/>
            </p:nvSpPr>
            <p:spPr bwMode="auto">
              <a:xfrm>
                <a:off x="27352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4" name="Oval 116"/>
              <p:cNvSpPr>
                <a:spLocks noChangeArrowheads="1"/>
              </p:cNvSpPr>
              <p:nvPr/>
            </p:nvSpPr>
            <p:spPr bwMode="auto">
              <a:xfrm>
                <a:off x="27352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5" name="Oval 117"/>
              <p:cNvSpPr>
                <a:spLocks noChangeArrowheads="1"/>
              </p:cNvSpPr>
              <p:nvPr/>
            </p:nvSpPr>
            <p:spPr bwMode="auto">
              <a:xfrm>
                <a:off x="27352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6" name="Oval 118"/>
              <p:cNvSpPr>
                <a:spLocks noChangeArrowheads="1"/>
              </p:cNvSpPr>
              <p:nvPr/>
            </p:nvSpPr>
            <p:spPr bwMode="auto">
              <a:xfrm>
                <a:off x="27352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7" name="Oval 119"/>
              <p:cNvSpPr>
                <a:spLocks noChangeArrowheads="1"/>
              </p:cNvSpPr>
              <p:nvPr/>
            </p:nvSpPr>
            <p:spPr bwMode="auto">
              <a:xfrm>
                <a:off x="27352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8" name="Oval 120"/>
              <p:cNvSpPr>
                <a:spLocks noChangeArrowheads="1"/>
              </p:cNvSpPr>
              <p:nvPr/>
            </p:nvSpPr>
            <p:spPr bwMode="auto">
              <a:xfrm>
                <a:off x="284321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49" name="Oval 121"/>
              <p:cNvSpPr>
                <a:spLocks noChangeArrowheads="1"/>
              </p:cNvSpPr>
              <p:nvPr/>
            </p:nvSpPr>
            <p:spPr bwMode="auto">
              <a:xfrm>
                <a:off x="284321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0" name="Oval 122"/>
              <p:cNvSpPr>
                <a:spLocks noChangeArrowheads="1"/>
              </p:cNvSpPr>
              <p:nvPr/>
            </p:nvSpPr>
            <p:spPr bwMode="auto">
              <a:xfrm>
                <a:off x="284321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1" name="Oval 123"/>
              <p:cNvSpPr>
                <a:spLocks noChangeArrowheads="1"/>
              </p:cNvSpPr>
              <p:nvPr/>
            </p:nvSpPr>
            <p:spPr bwMode="auto">
              <a:xfrm>
                <a:off x="284321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2" name="Oval 124"/>
              <p:cNvSpPr>
                <a:spLocks noChangeArrowheads="1"/>
              </p:cNvSpPr>
              <p:nvPr/>
            </p:nvSpPr>
            <p:spPr bwMode="auto">
              <a:xfrm>
                <a:off x="284321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3" name="Oval 125"/>
              <p:cNvSpPr>
                <a:spLocks noChangeArrowheads="1"/>
              </p:cNvSpPr>
              <p:nvPr/>
            </p:nvSpPr>
            <p:spPr bwMode="auto">
              <a:xfrm>
                <a:off x="284321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4" name="Oval 126"/>
              <p:cNvSpPr>
                <a:spLocks noChangeArrowheads="1"/>
              </p:cNvSpPr>
              <p:nvPr/>
            </p:nvSpPr>
            <p:spPr bwMode="auto">
              <a:xfrm>
                <a:off x="284321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6" name="Oval 128"/>
              <p:cNvSpPr>
                <a:spLocks noChangeArrowheads="1"/>
              </p:cNvSpPr>
              <p:nvPr/>
            </p:nvSpPr>
            <p:spPr bwMode="auto">
              <a:xfrm>
                <a:off x="29511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7" name="Oval 129"/>
              <p:cNvSpPr>
                <a:spLocks noChangeArrowheads="1"/>
              </p:cNvSpPr>
              <p:nvPr/>
            </p:nvSpPr>
            <p:spPr bwMode="auto">
              <a:xfrm>
                <a:off x="29511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8" name="Oval 130"/>
              <p:cNvSpPr>
                <a:spLocks noChangeArrowheads="1"/>
              </p:cNvSpPr>
              <p:nvPr/>
            </p:nvSpPr>
            <p:spPr bwMode="auto">
              <a:xfrm>
                <a:off x="29511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9" name="Oval 131"/>
              <p:cNvSpPr>
                <a:spLocks noChangeArrowheads="1"/>
              </p:cNvSpPr>
              <p:nvPr/>
            </p:nvSpPr>
            <p:spPr bwMode="auto">
              <a:xfrm>
                <a:off x="29511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0" name="Oval 132"/>
              <p:cNvSpPr>
                <a:spLocks noChangeArrowheads="1"/>
              </p:cNvSpPr>
              <p:nvPr/>
            </p:nvSpPr>
            <p:spPr bwMode="auto">
              <a:xfrm>
                <a:off x="29511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1" name="Oval 133"/>
              <p:cNvSpPr>
                <a:spLocks noChangeArrowheads="1"/>
              </p:cNvSpPr>
              <p:nvPr/>
            </p:nvSpPr>
            <p:spPr bwMode="auto">
              <a:xfrm>
                <a:off x="29511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2" name="Oval 134"/>
              <p:cNvSpPr>
                <a:spLocks noChangeArrowheads="1"/>
              </p:cNvSpPr>
              <p:nvPr/>
            </p:nvSpPr>
            <p:spPr bwMode="auto">
              <a:xfrm>
                <a:off x="305911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3" name="Oval 135"/>
              <p:cNvSpPr>
                <a:spLocks noChangeArrowheads="1"/>
              </p:cNvSpPr>
              <p:nvPr/>
            </p:nvSpPr>
            <p:spPr bwMode="auto">
              <a:xfrm>
                <a:off x="305911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4" name="Oval 136"/>
              <p:cNvSpPr>
                <a:spLocks noChangeArrowheads="1"/>
              </p:cNvSpPr>
              <p:nvPr/>
            </p:nvSpPr>
            <p:spPr bwMode="auto">
              <a:xfrm>
                <a:off x="305911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5" name="Oval 137"/>
              <p:cNvSpPr>
                <a:spLocks noChangeArrowheads="1"/>
              </p:cNvSpPr>
              <p:nvPr/>
            </p:nvSpPr>
            <p:spPr bwMode="auto">
              <a:xfrm>
                <a:off x="305911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6" name="Oval 138"/>
              <p:cNvSpPr>
                <a:spLocks noChangeArrowheads="1"/>
              </p:cNvSpPr>
              <p:nvPr/>
            </p:nvSpPr>
            <p:spPr bwMode="auto">
              <a:xfrm>
                <a:off x="305911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7" name="Oval 139"/>
              <p:cNvSpPr>
                <a:spLocks noChangeArrowheads="1"/>
              </p:cNvSpPr>
              <p:nvPr/>
            </p:nvSpPr>
            <p:spPr bwMode="auto">
              <a:xfrm>
                <a:off x="305911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8" name="Oval 140"/>
              <p:cNvSpPr>
                <a:spLocks noChangeArrowheads="1"/>
              </p:cNvSpPr>
              <p:nvPr/>
            </p:nvSpPr>
            <p:spPr bwMode="auto">
              <a:xfrm>
                <a:off x="305911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69" name="Oval 141"/>
              <p:cNvSpPr>
                <a:spLocks noChangeArrowheads="1"/>
              </p:cNvSpPr>
              <p:nvPr/>
            </p:nvSpPr>
            <p:spPr bwMode="auto">
              <a:xfrm>
                <a:off x="31670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70" name="Oval 142"/>
              <p:cNvSpPr>
                <a:spLocks noChangeArrowheads="1"/>
              </p:cNvSpPr>
              <p:nvPr/>
            </p:nvSpPr>
            <p:spPr bwMode="auto">
              <a:xfrm>
                <a:off x="31670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71" name="Oval 143"/>
              <p:cNvSpPr>
                <a:spLocks noChangeArrowheads="1"/>
              </p:cNvSpPr>
              <p:nvPr/>
            </p:nvSpPr>
            <p:spPr bwMode="auto">
              <a:xfrm>
                <a:off x="31670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72" name="Oval 144"/>
              <p:cNvSpPr>
                <a:spLocks noChangeArrowheads="1"/>
              </p:cNvSpPr>
              <p:nvPr/>
            </p:nvSpPr>
            <p:spPr bwMode="auto">
              <a:xfrm>
                <a:off x="31670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73" name="Oval 145"/>
              <p:cNvSpPr>
                <a:spLocks noChangeArrowheads="1"/>
              </p:cNvSpPr>
              <p:nvPr/>
            </p:nvSpPr>
            <p:spPr bwMode="auto">
              <a:xfrm>
                <a:off x="31670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74" name="Oval 146"/>
              <p:cNvSpPr>
                <a:spLocks noChangeArrowheads="1"/>
              </p:cNvSpPr>
              <p:nvPr/>
            </p:nvSpPr>
            <p:spPr bwMode="auto">
              <a:xfrm>
                <a:off x="31670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75" name="Oval 147"/>
              <p:cNvSpPr>
                <a:spLocks noChangeArrowheads="1"/>
              </p:cNvSpPr>
              <p:nvPr/>
            </p:nvSpPr>
            <p:spPr bwMode="auto">
              <a:xfrm>
                <a:off x="31670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80" name="Freeform 152"/>
              <p:cNvSpPr>
                <a:spLocks noEditPoints="1"/>
              </p:cNvSpPr>
              <p:nvPr/>
            </p:nvSpPr>
            <p:spPr bwMode="auto">
              <a:xfrm>
                <a:off x="2447925" y="1908175"/>
                <a:ext cx="863600" cy="863600"/>
              </a:xfrm>
              <a:custGeom>
                <a:avLst/>
                <a:gdLst>
                  <a:gd name="T0" fmla="*/ 0 w 1512"/>
                  <a:gd name="T1" fmla="*/ 1512 h 1512"/>
                  <a:gd name="T2" fmla="*/ 1512 w 1512"/>
                  <a:gd name="T3" fmla="*/ 1512 h 1512"/>
                  <a:gd name="T4" fmla="*/ 1512 w 1512"/>
                  <a:gd name="T5" fmla="*/ 0 h 1512"/>
                  <a:gd name="T6" fmla="*/ 0 w 1512"/>
                  <a:gd name="T7" fmla="*/ 0 h 1512"/>
                  <a:gd name="T8" fmla="*/ 0 w 1512"/>
                  <a:gd name="T9" fmla="*/ 1512 h 1512"/>
                  <a:gd name="T10" fmla="*/ 1361 w 1512"/>
                  <a:gd name="T11" fmla="*/ 756 h 1512"/>
                  <a:gd name="T12" fmla="*/ 756 w 1512"/>
                  <a:gd name="T13" fmla="*/ 1361 h 1512"/>
                  <a:gd name="T14" fmla="*/ 151 w 1512"/>
                  <a:gd name="T15" fmla="*/ 756 h 1512"/>
                  <a:gd name="T16" fmla="*/ 756 w 1512"/>
                  <a:gd name="T17" fmla="*/ 151 h 1512"/>
                  <a:gd name="T18" fmla="*/ 1361 w 1512"/>
                  <a:gd name="T19" fmla="*/ 756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12" h="1512">
                    <a:moveTo>
                      <a:pt x="0" y="1512"/>
                    </a:moveTo>
                    <a:lnTo>
                      <a:pt x="1512" y="1512"/>
                    </a:lnTo>
                    <a:lnTo>
                      <a:pt x="1512" y="0"/>
                    </a:lnTo>
                    <a:lnTo>
                      <a:pt x="0" y="0"/>
                    </a:lnTo>
                    <a:lnTo>
                      <a:pt x="0" y="1512"/>
                    </a:lnTo>
                    <a:close/>
                    <a:moveTo>
                      <a:pt x="1361" y="756"/>
                    </a:moveTo>
                    <a:cubicBezTo>
                      <a:pt x="1361" y="1090"/>
                      <a:pt x="1090" y="1361"/>
                      <a:pt x="756" y="1361"/>
                    </a:cubicBezTo>
                    <a:cubicBezTo>
                      <a:pt x="422" y="1361"/>
                      <a:pt x="151" y="1090"/>
                      <a:pt x="151" y="756"/>
                    </a:cubicBezTo>
                    <a:cubicBezTo>
                      <a:pt x="151" y="422"/>
                      <a:pt x="422" y="151"/>
                      <a:pt x="756" y="151"/>
                    </a:cubicBezTo>
                    <a:cubicBezTo>
                      <a:pt x="1090" y="151"/>
                      <a:pt x="1361" y="422"/>
                      <a:pt x="1361" y="7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81" name="Oval 153"/>
              <p:cNvSpPr>
                <a:spLocks noChangeArrowheads="1"/>
              </p:cNvSpPr>
              <p:nvPr/>
            </p:nvSpPr>
            <p:spPr bwMode="auto">
              <a:xfrm>
                <a:off x="2520950" y="1979613"/>
                <a:ext cx="719138" cy="720725"/>
              </a:xfrm>
              <a:prstGeom prst="ellips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655" name="Oval 127"/>
              <p:cNvSpPr>
                <a:spLocks noChangeArrowheads="1"/>
              </p:cNvSpPr>
              <p:nvPr/>
            </p:nvSpPr>
            <p:spPr bwMode="auto">
              <a:xfrm>
                <a:off x="29511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22689" name="Line 161"/>
            <p:cNvSpPr>
              <a:spLocks noChangeShapeType="1"/>
            </p:cNvSpPr>
            <p:nvPr/>
          </p:nvSpPr>
          <p:spPr bwMode="auto">
            <a:xfrm>
              <a:off x="2087563" y="1620838"/>
              <a:ext cx="863600" cy="358775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90" name="Line 162"/>
            <p:cNvSpPr>
              <a:spLocks noChangeShapeType="1"/>
            </p:cNvSpPr>
            <p:nvPr/>
          </p:nvSpPr>
          <p:spPr bwMode="auto">
            <a:xfrm>
              <a:off x="1979613" y="1728788"/>
              <a:ext cx="611187" cy="827087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91" name="Line 163"/>
            <p:cNvSpPr>
              <a:spLocks noChangeShapeType="1"/>
            </p:cNvSpPr>
            <p:nvPr/>
          </p:nvSpPr>
          <p:spPr bwMode="auto">
            <a:xfrm flipH="1">
              <a:off x="2951163" y="1295400"/>
              <a:ext cx="109537" cy="828675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692" name="Line 164"/>
            <p:cNvSpPr>
              <a:spLocks noChangeShapeType="1"/>
            </p:cNvSpPr>
            <p:nvPr/>
          </p:nvSpPr>
          <p:spPr bwMode="auto">
            <a:xfrm flipH="1">
              <a:off x="3022600" y="1368425"/>
              <a:ext cx="398463" cy="75565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grpSp>
          <p:nvGrpSpPr>
            <p:cNvPr id="22618" name="Group 90"/>
            <p:cNvGrpSpPr>
              <a:grpSpLocks/>
            </p:cNvGrpSpPr>
            <p:nvPr/>
          </p:nvGrpSpPr>
          <p:grpSpPr bwMode="auto">
            <a:xfrm>
              <a:off x="3060700" y="1079500"/>
              <a:ext cx="395288" cy="396875"/>
              <a:chOff x="1905" y="658"/>
              <a:chExt cx="249" cy="250"/>
            </a:xfrm>
          </p:grpSpPr>
          <p:sp>
            <p:nvSpPr>
              <p:cNvPr id="22617" name="Oval 89"/>
              <p:cNvSpPr>
                <a:spLocks noChangeArrowheads="1"/>
              </p:cNvSpPr>
              <p:nvPr/>
            </p:nvSpPr>
            <p:spPr bwMode="auto">
              <a:xfrm>
                <a:off x="1905" y="658"/>
                <a:ext cx="249" cy="2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2563" name="Oval 35"/>
              <p:cNvSpPr>
                <a:spLocks noChangeArrowheads="1"/>
              </p:cNvSpPr>
              <p:nvPr/>
            </p:nvSpPr>
            <p:spPr bwMode="auto">
              <a:xfrm>
                <a:off x="2019" y="759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B</a:t>
                </a:r>
              </a:p>
            </p:txBody>
          </p:sp>
          <p:sp>
            <p:nvSpPr>
              <p:cNvPr id="22564" name="Oval 36"/>
              <p:cNvSpPr>
                <a:spLocks noChangeArrowheads="1"/>
              </p:cNvSpPr>
              <p:nvPr/>
            </p:nvSpPr>
            <p:spPr bwMode="auto">
              <a:xfrm>
                <a:off x="1928" y="759"/>
                <a:ext cx="113" cy="113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G</a:t>
                </a:r>
              </a:p>
            </p:txBody>
          </p:sp>
          <p:sp>
            <p:nvSpPr>
              <p:cNvPr id="22565" name="Oval 37"/>
              <p:cNvSpPr>
                <a:spLocks noChangeArrowheads="1"/>
              </p:cNvSpPr>
              <p:nvPr/>
            </p:nvSpPr>
            <p:spPr bwMode="auto">
              <a:xfrm>
                <a:off x="1973" y="681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</a:rPr>
                  <a:t>R</a:t>
                </a:r>
              </a:p>
            </p:txBody>
          </p:sp>
        </p:grpSp>
        <p:sp>
          <p:nvSpPr>
            <p:cNvPr id="22798" name="Rectangle 270"/>
            <p:cNvSpPr>
              <a:spLocks noChangeArrowheads="1"/>
            </p:cNvSpPr>
            <p:nvPr/>
          </p:nvSpPr>
          <p:spPr bwMode="auto">
            <a:xfrm>
              <a:off x="3454400" y="1054100"/>
              <a:ext cx="252413" cy="433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G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</a:t>
              </a:r>
            </a:p>
          </p:txBody>
        </p:sp>
        <p:sp>
          <p:nvSpPr>
            <p:cNvPr id="22799" name="Rectangle 271"/>
            <p:cNvSpPr>
              <a:spLocks noChangeArrowheads="1"/>
            </p:cNvSpPr>
            <p:nvPr/>
          </p:nvSpPr>
          <p:spPr bwMode="auto">
            <a:xfrm>
              <a:off x="3598863" y="1044575"/>
              <a:ext cx="469900" cy="433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：レッド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：グリーン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：ブルー</a:t>
              </a:r>
            </a:p>
          </p:txBody>
        </p:sp>
        <p:sp>
          <p:nvSpPr>
            <p:cNvPr id="22801" name="Rectangle 273"/>
            <p:cNvSpPr>
              <a:spLocks noChangeArrowheads="1"/>
            </p:cNvSpPr>
            <p:nvPr/>
          </p:nvSpPr>
          <p:spPr bwMode="auto">
            <a:xfrm>
              <a:off x="935038" y="2195513"/>
              <a:ext cx="140335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■XGA</a:t>
              </a: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ディスプレイの場合</a:t>
              </a:r>
            </a:p>
          </p:txBody>
        </p:sp>
        <p:sp>
          <p:nvSpPr>
            <p:cNvPr id="22802" name="Rectangle 274"/>
            <p:cNvSpPr>
              <a:spLocks noChangeArrowheads="1"/>
            </p:cNvSpPr>
            <p:nvPr/>
          </p:nvSpPr>
          <p:spPr bwMode="auto">
            <a:xfrm>
              <a:off x="2519363" y="2736850"/>
              <a:ext cx="715962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おおよそ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72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～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100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/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13</a:t>
            </a:r>
            <a:r>
              <a:rPr lang="en-US" altLang="ja-JP" dirty="0" smtClean="0"/>
              <a:t>   </a:t>
            </a:r>
            <a:r>
              <a:rPr lang="ja-JP" altLang="en-US" dirty="0"/>
              <a:t>プリンタ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900113" y="863600"/>
            <a:ext cx="3168650" cy="2197100"/>
            <a:chOff x="900113" y="863600"/>
            <a:chExt cx="3168650" cy="2197100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900113" y="863600"/>
              <a:ext cx="1260475" cy="1800225"/>
              <a:chOff x="900113" y="863600"/>
              <a:chExt cx="1260475" cy="1800225"/>
            </a:xfrm>
          </p:grpSpPr>
          <p:sp>
            <p:nvSpPr>
              <p:cNvPr id="26722" name="Rectangle 98"/>
              <p:cNvSpPr>
                <a:spLocks noChangeArrowheads="1"/>
              </p:cNvSpPr>
              <p:nvPr/>
            </p:nvSpPr>
            <p:spPr bwMode="auto">
              <a:xfrm rot="5400000">
                <a:off x="629444" y="1134269"/>
                <a:ext cx="1800225" cy="12588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23" name="Line 99"/>
              <p:cNvSpPr>
                <a:spLocks noChangeShapeType="1"/>
              </p:cNvSpPr>
              <p:nvPr/>
            </p:nvSpPr>
            <p:spPr bwMode="auto">
              <a:xfrm rot="5400000" flipV="1">
                <a:off x="1531144" y="631031"/>
                <a:ext cx="0" cy="1258888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24" name="Line 100"/>
              <p:cNvSpPr>
                <a:spLocks noChangeShapeType="1"/>
              </p:cNvSpPr>
              <p:nvPr/>
            </p:nvSpPr>
            <p:spPr bwMode="auto">
              <a:xfrm rot="5400000" flipV="1">
                <a:off x="323850" y="1763713"/>
                <a:ext cx="1800225" cy="0"/>
              </a:xfrm>
              <a:prstGeom prst="line">
                <a:avLst/>
              </a:prstGeom>
              <a:noFill/>
              <a:ln w="31750">
                <a:solidFill>
                  <a:srgbClr val="969696"/>
                </a:solidFill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25" name="Rectangle 101"/>
              <p:cNvSpPr>
                <a:spLocks noChangeArrowheads="1"/>
              </p:cNvSpPr>
              <p:nvPr/>
            </p:nvSpPr>
            <p:spPr bwMode="auto">
              <a:xfrm>
                <a:off x="1223963" y="1476375"/>
                <a:ext cx="576262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6000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ドット</a:t>
                </a:r>
              </a:p>
            </p:txBody>
          </p:sp>
          <p:sp>
            <p:nvSpPr>
              <p:cNvPr id="26726" name="Rectangle 102"/>
              <p:cNvSpPr>
                <a:spLocks noChangeArrowheads="1"/>
              </p:cNvSpPr>
              <p:nvPr/>
            </p:nvSpPr>
            <p:spPr bwMode="auto">
              <a:xfrm>
                <a:off x="1439863" y="1079500"/>
                <a:ext cx="576262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4200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ドット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2447925" y="1908175"/>
              <a:ext cx="863600" cy="863600"/>
              <a:chOff x="2447925" y="1908175"/>
              <a:chExt cx="863600" cy="863600"/>
            </a:xfrm>
          </p:grpSpPr>
          <p:sp>
            <p:nvSpPr>
              <p:cNvPr id="26750" name="Oval 126"/>
              <p:cNvSpPr>
                <a:spLocks noChangeArrowheads="1"/>
              </p:cNvSpPr>
              <p:nvPr/>
            </p:nvSpPr>
            <p:spPr bwMode="auto">
              <a:xfrm>
                <a:off x="2519363" y="1979613"/>
                <a:ext cx="719137" cy="7207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3" name="Oval 49"/>
              <p:cNvSpPr>
                <a:spLocks noChangeArrowheads="1"/>
              </p:cNvSpPr>
              <p:nvPr/>
            </p:nvSpPr>
            <p:spPr bwMode="auto">
              <a:xfrm>
                <a:off x="25193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4" name="Oval 50"/>
              <p:cNvSpPr>
                <a:spLocks noChangeArrowheads="1"/>
              </p:cNvSpPr>
              <p:nvPr/>
            </p:nvSpPr>
            <p:spPr bwMode="auto">
              <a:xfrm>
                <a:off x="25193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5" name="Oval 51"/>
              <p:cNvSpPr>
                <a:spLocks noChangeArrowheads="1"/>
              </p:cNvSpPr>
              <p:nvPr/>
            </p:nvSpPr>
            <p:spPr bwMode="auto">
              <a:xfrm>
                <a:off x="25193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6" name="Oval 52"/>
              <p:cNvSpPr>
                <a:spLocks noChangeArrowheads="1"/>
              </p:cNvSpPr>
              <p:nvPr/>
            </p:nvSpPr>
            <p:spPr bwMode="auto">
              <a:xfrm>
                <a:off x="25193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7" name="Oval 53"/>
              <p:cNvSpPr>
                <a:spLocks noChangeArrowheads="1"/>
              </p:cNvSpPr>
              <p:nvPr/>
            </p:nvSpPr>
            <p:spPr bwMode="auto">
              <a:xfrm>
                <a:off x="25193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8" name="Oval 54"/>
              <p:cNvSpPr>
                <a:spLocks noChangeArrowheads="1"/>
              </p:cNvSpPr>
              <p:nvPr/>
            </p:nvSpPr>
            <p:spPr bwMode="auto">
              <a:xfrm>
                <a:off x="25193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79" name="Oval 55"/>
              <p:cNvSpPr>
                <a:spLocks noChangeArrowheads="1"/>
              </p:cNvSpPr>
              <p:nvPr/>
            </p:nvSpPr>
            <p:spPr bwMode="auto">
              <a:xfrm>
                <a:off x="25193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0" name="Oval 56"/>
              <p:cNvSpPr>
                <a:spLocks noChangeArrowheads="1"/>
              </p:cNvSpPr>
              <p:nvPr/>
            </p:nvSpPr>
            <p:spPr bwMode="auto">
              <a:xfrm>
                <a:off x="262731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1" name="Oval 57"/>
              <p:cNvSpPr>
                <a:spLocks noChangeArrowheads="1"/>
              </p:cNvSpPr>
              <p:nvPr/>
            </p:nvSpPr>
            <p:spPr bwMode="auto">
              <a:xfrm>
                <a:off x="262731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2" name="Oval 58"/>
              <p:cNvSpPr>
                <a:spLocks noChangeArrowheads="1"/>
              </p:cNvSpPr>
              <p:nvPr/>
            </p:nvSpPr>
            <p:spPr bwMode="auto">
              <a:xfrm>
                <a:off x="262731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3" name="Oval 59"/>
              <p:cNvSpPr>
                <a:spLocks noChangeArrowheads="1"/>
              </p:cNvSpPr>
              <p:nvPr/>
            </p:nvSpPr>
            <p:spPr bwMode="auto">
              <a:xfrm>
                <a:off x="262731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4" name="Oval 60"/>
              <p:cNvSpPr>
                <a:spLocks noChangeArrowheads="1"/>
              </p:cNvSpPr>
              <p:nvPr/>
            </p:nvSpPr>
            <p:spPr bwMode="auto">
              <a:xfrm>
                <a:off x="262731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5" name="Oval 61"/>
              <p:cNvSpPr>
                <a:spLocks noChangeArrowheads="1"/>
              </p:cNvSpPr>
              <p:nvPr/>
            </p:nvSpPr>
            <p:spPr bwMode="auto">
              <a:xfrm>
                <a:off x="262731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6" name="Oval 62"/>
              <p:cNvSpPr>
                <a:spLocks noChangeArrowheads="1"/>
              </p:cNvSpPr>
              <p:nvPr/>
            </p:nvSpPr>
            <p:spPr bwMode="auto">
              <a:xfrm>
                <a:off x="262731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7" name="Oval 63"/>
              <p:cNvSpPr>
                <a:spLocks noChangeArrowheads="1"/>
              </p:cNvSpPr>
              <p:nvPr/>
            </p:nvSpPr>
            <p:spPr bwMode="auto">
              <a:xfrm>
                <a:off x="27352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8" name="Oval 64"/>
              <p:cNvSpPr>
                <a:spLocks noChangeArrowheads="1"/>
              </p:cNvSpPr>
              <p:nvPr/>
            </p:nvSpPr>
            <p:spPr bwMode="auto">
              <a:xfrm>
                <a:off x="27352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89" name="Oval 65"/>
              <p:cNvSpPr>
                <a:spLocks noChangeArrowheads="1"/>
              </p:cNvSpPr>
              <p:nvPr/>
            </p:nvSpPr>
            <p:spPr bwMode="auto">
              <a:xfrm>
                <a:off x="27352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0" name="Oval 66"/>
              <p:cNvSpPr>
                <a:spLocks noChangeArrowheads="1"/>
              </p:cNvSpPr>
              <p:nvPr/>
            </p:nvSpPr>
            <p:spPr bwMode="auto">
              <a:xfrm>
                <a:off x="27352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1" name="Oval 67"/>
              <p:cNvSpPr>
                <a:spLocks noChangeArrowheads="1"/>
              </p:cNvSpPr>
              <p:nvPr/>
            </p:nvSpPr>
            <p:spPr bwMode="auto">
              <a:xfrm>
                <a:off x="27352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2" name="Oval 68"/>
              <p:cNvSpPr>
                <a:spLocks noChangeArrowheads="1"/>
              </p:cNvSpPr>
              <p:nvPr/>
            </p:nvSpPr>
            <p:spPr bwMode="auto">
              <a:xfrm>
                <a:off x="27352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3" name="Oval 69"/>
              <p:cNvSpPr>
                <a:spLocks noChangeArrowheads="1"/>
              </p:cNvSpPr>
              <p:nvPr/>
            </p:nvSpPr>
            <p:spPr bwMode="auto">
              <a:xfrm>
                <a:off x="27352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4" name="Oval 70"/>
              <p:cNvSpPr>
                <a:spLocks noChangeArrowheads="1"/>
              </p:cNvSpPr>
              <p:nvPr/>
            </p:nvSpPr>
            <p:spPr bwMode="auto">
              <a:xfrm>
                <a:off x="284321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5" name="Oval 71"/>
              <p:cNvSpPr>
                <a:spLocks noChangeArrowheads="1"/>
              </p:cNvSpPr>
              <p:nvPr/>
            </p:nvSpPr>
            <p:spPr bwMode="auto">
              <a:xfrm>
                <a:off x="284321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6" name="Oval 72"/>
              <p:cNvSpPr>
                <a:spLocks noChangeArrowheads="1"/>
              </p:cNvSpPr>
              <p:nvPr/>
            </p:nvSpPr>
            <p:spPr bwMode="auto">
              <a:xfrm>
                <a:off x="284321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7" name="Oval 73"/>
              <p:cNvSpPr>
                <a:spLocks noChangeArrowheads="1"/>
              </p:cNvSpPr>
              <p:nvPr/>
            </p:nvSpPr>
            <p:spPr bwMode="auto">
              <a:xfrm>
                <a:off x="284321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8" name="Oval 74"/>
              <p:cNvSpPr>
                <a:spLocks noChangeArrowheads="1"/>
              </p:cNvSpPr>
              <p:nvPr/>
            </p:nvSpPr>
            <p:spPr bwMode="auto">
              <a:xfrm>
                <a:off x="284321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699" name="Oval 75"/>
              <p:cNvSpPr>
                <a:spLocks noChangeArrowheads="1"/>
              </p:cNvSpPr>
              <p:nvPr/>
            </p:nvSpPr>
            <p:spPr bwMode="auto">
              <a:xfrm>
                <a:off x="284321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0" name="Oval 76"/>
              <p:cNvSpPr>
                <a:spLocks noChangeArrowheads="1"/>
              </p:cNvSpPr>
              <p:nvPr/>
            </p:nvSpPr>
            <p:spPr bwMode="auto">
              <a:xfrm>
                <a:off x="284321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1" name="Oval 77"/>
              <p:cNvSpPr>
                <a:spLocks noChangeArrowheads="1"/>
              </p:cNvSpPr>
              <p:nvPr/>
            </p:nvSpPr>
            <p:spPr bwMode="auto">
              <a:xfrm>
                <a:off x="29511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2" name="Oval 78"/>
              <p:cNvSpPr>
                <a:spLocks noChangeArrowheads="1"/>
              </p:cNvSpPr>
              <p:nvPr/>
            </p:nvSpPr>
            <p:spPr bwMode="auto">
              <a:xfrm>
                <a:off x="29511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3" name="Oval 79"/>
              <p:cNvSpPr>
                <a:spLocks noChangeArrowheads="1"/>
              </p:cNvSpPr>
              <p:nvPr/>
            </p:nvSpPr>
            <p:spPr bwMode="auto">
              <a:xfrm>
                <a:off x="29511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4" name="Oval 80"/>
              <p:cNvSpPr>
                <a:spLocks noChangeArrowheads="1"/>
              </p:cNvSpPr>
              <p:nvPr/>
            </p:nvSpPr>
            <p:spPr bwMode="auto">
              <a:xfrm>
                <a:off x="29511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5" name="Oval 81"/>
              <p:cNvSpPr>
                <a:spLocks noChangeArrowheads="1"/>
              </p:cNvSpPr>
              <p:nvPr/>
            </p:nvSpPr>
            <p:spPr bwMode="auto">
              <a:xfrm>
                <a:off x="29511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6" name="Oval 82"/>
              <p:cNvSpPr>
                <a:spLocks noChangeArrowheads="1"/>
              </p:cNvSpPr>
              <p:nvPr/>
            </p:nvSpPr>
            <p:spPr bwMode="auto">
              <a:xfrm>
                <a:off x="29511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7" name="Oval 83"/>
              <p:cNvSpPr>
                <a:spLocks noChangeArrowheads="1"/>
              </p:cNvSpPr>
              <p:nvPr/>
            </p:nvSpPr>
            <p:spPr bwMode="auto">
              <a:xfrm>
                <a:off x="305911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8" name="Oval 84"/>
              <p:cNvSpPr>
                <a:spLocks noChangeArrowheads="1"/>
              </p:cNvSpPr>
              <p:nvPr/>
            </p:nvSpPr>
            <p:spPr bwMode="auto">
              <a:xfrm>
                <a:off x="305911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09" name="Oval 85"/>
              <p:cNvSpPr>
                <a:spLocks noChangeArrowheads="1"/>
              </p:cNvSpPr>
              <p:nvPr/>
            </p:nvSpPr>
            <p:spPr bwMode="auto">
              <a:xfrm>
                <a:off x="305911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0" name="Oval 86"/>
              <p:cNvSpPr>
                <a:spLocks noChangeArrowheads="1"/>
              </p:cNvSpPr>
              <p:nvPr/>
            </p:nvSpPr>
            <p:spPr bwMode="auto">
              <a:xfrm>
                <a:off x="305911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1" name="Oval 87"/>
              <p:cNvSpPr>
                <a:spLocks noChangeArrowheads="1"/>
              </p:cNvSpPr>
              <p:nvPr/>
            </p:nvSpPr>
            <p:spPr bwMode="auto">
              <a:xfrm>
                <a:off x="305911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2" name="Oval 88"/>
              <p:cNvSpPr>
                <a:spLocks noChangeArrowheads="1"/>
              </p:cNvSpPr>
              <p:nvPr/>
            </p:nvSpPr>
            <p:spPr bwMode="auto">
              <a:xfrm>
                <a:off x="305911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3" name="Oval 89"/>
              <p:cNvSpPr>
                <a:spLocks noChangeArrowheads="1"/>
              </p:cNvSpPr>
              <p:nvPr/>
            </p:nvSpPr>
            <p:spPr bwMode="auto">
              <a:xfrm>
                <a:off x="305911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4" name="Oval 90"/>
              <p:cNvSpPr>
                <a:spLocks noChangeArrowheads="1"/>
              </p:cNvSpPr>
              <p:nvPr/>
            </p:nvSpPr>
            <p:spPr bwMode="auto">
              <a:xfrm>
                <a:off x="31670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5" name="Oval 91"/>
              <p:cNvSpPr>
                <a:spLocks noChangeArrowheads="1"/>
              </p:cNvSpPr>
              <p:nvPr/>
            </p:nvSpPr>
            <p:spPr bwMode="auto">
              <a:xfrm>
                <a:off x="3167063" y="21955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6" name="Oval 92"/>
              <p:cNvSpPr>
                <a:spLocks noChangeArrowheads="1"/>
              </p:cNvSpPr>
              <p:nvPr/>
            </p:nvSpPr>
            <p:spPr bwMode="auto">
              <a:xfrm>
                <a:off x="3167063" y="23034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7" name="Oval 93"/>
              <p:cNvSpPr>
                <a:spLocks noChangeArrowheads="1"/>
              </p:cNvSpPr>
              <p:nvPr/>
            </p:nvSpPr>
            <p:spPr bwMode="auto">
              <a:xfrm>
                <a:off x="3167063" y="24114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8" name="Oval 94"/>
              <p:cNvSpPr>
                <a:spLocks noChangeArrowheads="1"/>
              </p:cNvSpPr>
              <p:nvPr/>
            </p:nvSpPr>
            <p:spPr bwMode="auto">
              <a:xfrm>
                <a:off x="3167063" y="25193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19" name="Oval 95"/>
              <p:cNvSpPr>
                <a:spLocks noChangeArrowheads="1"/>
              </p:cNvSpPr>
              <p:nvPr/>
            </p:nvSpPr>
            <p:spPr bwMode="auto">
              <a:xfrm>
                <a:off x="3167063" y="26273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20" name="Oval 96"/>
              <p:cNvSpPr>
                <a:spLocks noChangeArrowheads="1"/>
              </p:cNvSpPr>
              <p:nvPr/>
            </p:nvSpPr>
            <p:spPr bwMode="auto">
              <a:xfrm>
                <a:off x="3167063" y="197961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21" name="Freeform 97"/>
              <p:cNvSpPr>
                <a:spLocks noEditPoints="1"/>
              </p:cNvSpPr>
              <p:nvPr/>
            </p:nvSpPr>
            <p:spPr bwMode="auto">
              <a:xfrm>
                <a:off x="2447925" y="1908175"/>
                <a:ext cx="863600" cy="863600"/>
              </a:xfrm>
              <a:custGeom>
                <a:avLst/>
                <a:gdLst>
                  <a:gd name="T0" fmla="*/ 0 w 1512"/>
                  <a:gd name="T1" fmla="*/ 1512 h 1512"/>
                  <a:gd name="T2" fmla="*/ 1512 w 1512"/>
                  <a:gd name="T3" fmla="*/ 1512 h 1512"/>
                  <a:gd name="T4" fmla="*/ 1512 w 1512"/>
                  <a:gd name="T5" fmla="*/ 0 h 1512"/>
                  <a:gd name="T6" fmla="*/ 0 w 1512"/>
                  <a:gd name="T7" fmla="*/ 0 h 1512"/>
                  <a:gd name="T8" fmla="*/ 0 w 1512"/>
                  <a:gd name="T9" fmla="*/ 1512 h 1512"/>
                  <a:gd name="T10" fmla="*/ 1361 w 1512"/>
                  <a:gd name="T11" fmla="*/ 756 h 1512"/>
                  <a:gd name="T12" fmla="*/ 756 w 1512"/>
                  <a:gd name="T13" fmla="*/ 1361 h 1512"/>
                  <a:gd name="T14" fmla="*/ 151 w 1512"/>
                  <a:gd name="T15" fmla="*/ 756 h 1512"/>
                  <a:gd name="T16" fmla="*/ 756 w 1512"/>
                  <a:gd name="T17" fmla="*/ 151 h 1512"/>
                  <a:gd name="T18" fmla="*/ 1361 w 1512"/>
                  <a:gd name="T19" fmla="*/ 756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12" h="1512">
                    <a:moveTo>
                      <a:pt x="0" y="1512"/>
                    </a:moveTo>
                    <a:lnTo>
                      <a:pt x="1512" y="1512"/>
                    </a:lnTo>
                    <a:lnTo>
                      <a:pt x="1512" y="0"/>
                    </a:lnTo>
                    <a:lnTo>
                      <a:pt x="0" y="0"/>
                    </a:lnTo>
                    <a:lnTo>
                      <a:pt x="0" y="1512"/>
                    </a:lnTo>
                    <a:close/>
                    <a:moveTo>
                      <a:pt x="1361" y="756"/>
                    </a:moveTo>
                    <a:cubicBezTo>
                      <a:pt x="1361" y="1090"/>
                      <a:pt x="1090" y="1361"/>
                      <a:pt x="756" y="1361"/>
                    </a:cubicBezTo>
                    <a:cubicBezTo>
                      <a:pt x="422" y="1361"/>
                      <a:pt x="151" y="1090"/>
                      <a:pt x="151" y="756"/>
                    </a:cubicBezTo>
                    <a:cubicBezTo>
                      <a:pt x="151" y="422"/>
                      <a:pt x="422" y="151"/>
                      <a:pt x="756" y="151"/>
                    </a:cubicBezTo>
                    <a:cubicBezTo>
                      <a:pt x="1090" y="151"/>
                      <a:pt x="1361" y="422"/>
                      <a:pt x="1361" y="7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732" name="Oval 108"/>
              <p:cNvSpPr>
                <a:spLocks noChangeArrowheads="1"/>
              </p:cNvSpPr>
              <p:nvPr/>
            </p:nvSpPr>
            <p:spPr bwMode="auto">
              <a:xfrm>
                <a:off x="2520950" y="1979613"/>
                <a:ext cx="719138" cy="720725"/>
              </a:xfrm>
              <a:prstGeom prst="ellipse">
                <a:avLst/>
              </a:prstGeom>
              <a:noFill/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33" name="Oval 109"/>
              <p:cNvSpPr>
                <a:spLocks noChangeArrowheads="1"/>
              </p:cNvSpPr>
              <p:nvPr/>
            </p:nvSpPr>
            <p:spPr bwMode="auto">
              <a:xfrm>
                <a:off x="2951163" y="2087563"/>
                <a:ext cx="71437" cy="7143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26727" name="Line 103"/>
            <p:cNvSpPr>
              <a:spLocks noChangeShapeType="1"/>
            </p:cNvSpPr>
            <p:nvPr/>
          </p:nvSpPr>
          <p:spPr bwMode="auto">
            <a:xfrm>
              <a:off x="1908175" y="1871663"/>
              <a:ext cx="1008063" cy="10795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28" name="Line 104"/>
            <p:cNvSpPr>
              <a:spLocks noChangeShapeType="1"/>
            </p:cNvSpPr>
            <p:nvPr/>
          </p:nvSpPr>
          <p:spPr bwMode="auto">
            <a:xfrm>
              <a:off x="1871663" y="2052638"/>
              <a:ext cx="792162" cy="576262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29" name="Oval 105"/>
            <p:cNvSpPr>
              <a:spLocks noChangeArrowheads="1"/>
            </p:cNvSpPr>
            <p:nvPr/>
          </p:nvSpPr>
          <p:spPr bwMode="auto">
            <a:xfrm>
              <a:off x="1800225" y="1871663"/>
              <a:ext cx="179388" cy="179387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6730" name="Line 106"/>
            <p:cNvSpPr>
              <a:spLocks noChangeShapeType="1"/>
            </p:cNvSpPr>
            <p:nvPr/>
          </p:nvSpPr>
          <p:spPr bwMode="auto">
            <a:xfrm flipH="1">
              <a:off x="2951163" y="1260475"/>
              <a:ext cx="71437" cy="86360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31" name="Line 107"/>
            <p:cNvSpPr>
              <a:spLocks noChangeShapeType="1"/>
            </p:cNvSpPr>
            <p:nvPr/>
          </p:nvSpPr>
          <p:spPr bwMode="auto">
            <a:xfrm flipH="1">
              <a:off x="3022600" y="1368425"/>
              <a:ext cx="431800" cy="75565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739" name="Rectangle 115"/>
            <p:cNvSpPr>
              <a:spLocks noChangeArrowheads="1"/>
            </p:cNvSpPr>
            <p:nvPr/>
          </p:nvSpPr>
          <p:spPr bwMode="auto">
            <a:xfrm>
              <a:off x="3454400" y="981075"/>
              <a:ext cx="252413" cy="566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</a:p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K</a:t>
              </a:r>
            </a:p>
          </p:txBody>
        </p:sp>
        <p:sp>
          <p:nvSpPr>
            <p:cNvPr id="26740" name="Rectangle 116"/>
            <p:cNvSpPr>
              <a:spLocks noChangeArrowheads="1"/>
            </p:cNvSpPr>
            <p:nvPr/>
          </p:nvSpPr>
          <p:spPr bwMode="auto">
            <a:xfrm>
              <a:off x="3598863" y="971550"/>
              <a:ext cx="469900" cy="576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：シアン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：マゼンダ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：イエロー</a:t>
              </a:r>
            </a:p>
            <a:p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：ブラック</a:t>
              </a:r>
            </a:p>
          </p:txBody>
        </p:sp>
        <p:grpSp>
          <p:nvGrpSpPr>
            <p:cNvPr id="26747" name="Group 123"/>
            <p:cNvGrpSpPr>
              <a:grpSpLocks/>
            </p:cNvGrpSpPr>
            <p:nvPr/>
          </p:nvGrpSpPr>
          <p:grpSpPr bwMode="auto">
            <a:xfrm>
              <a:off x="3022600" y="1027113"/>
              <a:ext cx="468313" cy="466725"/>
              <a:chOff x="2155" y="1101"/>
              <a:chExt cx="295" cy="294"/>
            </a:xfrm>
          </p:grpSpPr>
          <p:sp>
            <p:nvSpPr>
              <p:cNvPr id="26742" name="Oval 118"/>
              <p:cNvSpPr>
                <a:spLocks noChangeArrowheads="1"/>
              </p:cNvSpPr>
              <p:nvPr/>
            </p:nvSpPr>
            <p:spPr bwMode="auto">
              <a:xfrm>
                <a:off x="2155" y="1101"/>
                <a:ext cx="295" cy="29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6743" name="Oval 119"/>
              <p:cNvSpPr>
                <a:spLocks noChangeArrowheads="1"/>
              </p:cNvSpPr>
              <p:nvPr/>
            </p:nvSpPr>
            <p:spPr bwMode="auto">
              <a:xfrm>
                <a:off x="2314" y="1235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C</a:t>
                </a:r>
              </a:p>
            </p:txBody>
          </p:sp>
          <p:sp>
            <p:nvSpPr>
              <p:cNvPr id="26744" name="Oval 120"/>
              <p:cNvSpPr>
                <a:spLocks noChangeArrowheads="1"/>
              </p:cNvSpPr>
              <p:nvPr/>
            </p:nvSpPr>
            <p:spPr bwMode="auto">
              <a:xfrm>
                <a:off x="2177" y="1235"/>
                <a:ext cx="113" cy="113"/>
              </a:xfrm>
              <a:prstGeom prst="ellipse">
                <a:avLst/>
              </a:prstGeom>
              <a:noFill/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Y</a:t>
                </a:r>
              </a:p>
            </p:txBody>
          </p:sp>
          <p:sp>
            <p:nvSpPr>
              <p:cNvPr id="26745" name="Oval 121"/>
              <p:cNvSpPr>
                <a:spLocks noChangeArrowheads="1"/>
              </p:cNvSpPr>
              <p:nvPr/>
            </p:nvSpPr>
            <p:spPr bwMode="auto">
              <a:xfrm>
                <a:off x="2246" y="1112"/>
                <a:ext cx="113" cy="113"/>
              </a:xfrm>
              <a:prstGeom prst="ellipse">
                <a:avLst/>
              </a:prstGeom>
              <a:noFill/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M</a:t>
                </a:r>
              </a:p>
            </p:txBody>
          </p:sp>
          <p:sp>
            <p:nvSpPr>
              <p:cNvPr id="26746" name="Oval 122"/>
              <p:cNvSpPr>
                <a:spLocks noChangeArrowheads="1"/>
              </p:cNvSpPr>
              <p:nvPr/>
            </p:nvSpPr>
            <p:spPr bwMode="auto">
              <a:xfrm>
                <a:off x="2255" y="1199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 w="19050" algn="ctr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/>
                <a:r>
                  <a:rPr lang="en-US" altLang="ja-JP" sz="7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K</a:t>
                </a:r>
              </a:p>
            </p:txBody>
          </p:sp>
        </p:grpSp>
        <p:sp>
          <p:nvSpPr>
            <p:cNvPr id="26748" name="Rectangle 124"/>
            <p:cNvSpPr>
              <a:spLocks noChangeArrowheads="1"/>
            </p:cNvSpPr>
            <p:nvPr/>
          </p:nvSpPr>
          <p:spPr bwMode="auto">
            <a:xfrm>
              <a:off x="900113" y="2700338"/>
              <a:ext cx="1260475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Ｌ版写真用紙の場合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3.5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×5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インチ）</a:t>
              </a:r>
            </a:p>
          </p:txBody>
        </p:sp>
        <p:sp>
          <p:nvSpPr>
            <p:cNvPr id="26749" name="Rectangle 125"/>
            <p:cNvSpPr>
              <a:spLocks noChangeArrowheads="1"/>
            </p:cNvSpPr>
            <p:nvPr/>
          </p:nvSpPr>
          <p:spPr bwMode="auto">
            <a:xfrm>
              <a:off x="2519363" y="2773363"/>
              <a:ext cx="7159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1200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ドット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/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インチ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とすると・・・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14</a:t>
            </a:r>
            <a:r>
              <a:rPr lang="en-US" altLang="ja-JP" dirty="0" smtClean="0"/>
              <a:t>   </a:t>
            </a:r>
            <a:r>
              <a:rPr lang="ja-JP" altLang="en-US" dirty="0"/>
              <a:t>インタフェースの規格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92163" y="828675"/>
            <a:ext cx="2987675" cy="2052638"/>
            <a:chOff x="792163" y="828675"/>
            <a:chExt cx="2987675" cy="2052638"/>
          </a:xfrm>
        </p:grpSpPr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2698750" y="1006475"/>
              <a:ext cx="900113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688" name="Rectangle 40"/>
            <p:cNvSpPr>
              <a:spLocks noChangeArrowheads="1"/>
            </p:cNvSpPr>
            <p:nvPr/>
          </p:nvSpPr>
          <p:spPr bwMode="auto">
            <a:xfrm>
              <a:off x="1654175" y="1006475"/>
              <a:ext cx="900113" cy="1444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698" name="Rectangle 50"/>
            <p:cNvSpPr>
              <a:spLocks noChangeArrowheads="1"/>
            </p:cNvSpPr>
            <p:nvPr/>
          </p:nvSpPr>
          <p:spPr bwMode="auto">
            <a:xfrm>
              <a:off x="2843213" y="1258888"/>
              <a:ext cx="900112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08" name="Rectangle 60"/>
            <p:cNvSpPr>
              <a:spLocks noChangeArrowheads="1"/>
            </p:cNvSpPr>
            <p:nvPr/>
          </p:nvSpPr>
          <p:spPr bwMode="auto">
            <a:xfrm>
              <a:off x="1798638" y="1258888"/>
              <a:ext cx="900112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18" name="Rectangle 70"/>
            <p:cNvSpPr>
              <a:spLocks noChangeArrowheads="1"/>
            </p:cNvSpPr>
            <p:nvPr/>
          </p:nvSpPr>
          <p:spPr bwMode="auto">
            <a:xfrm rot="5400000">
              <a:off x="2249487" y="2178051"/>
              <a:ext cx="90011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28" name="Rectangle 80"/>
            <p:cNvSpPr>
              <a:spLocks noChangeArrowheads="1"/>
            </p:cNvSpPr>
            <p:nvPr/>
          </p:nvSpPr>
          <p:spPr bwMode="auto">
            <a:xfrm rot="5400000">
              <a:off x="1601787" y="2178051"/>
              <a:ext cx="90011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38" name="Rectangle 90"/>
            <p:cNvSpPr>
              <a:spLocks noChangeArrowheads="1"/>
            </p:cNvSpPr>
            <p:nvPr/>
          </p:nvSpPr>
          <p:spPr bwMode="auto">
            <a:xfrm rot="5400000">
              <a:off x="2897187" y="2178051"/>
              <a:ext cx="900113" cy="1444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7747" name="Line 99"/>
            <p:cNvSpPr>
              <a:spLocks noChangeShapeType="1"/>
            </p:cNvSpPr>
            <p:nvPr/>
          </p:nvSpPr>
          <p:spPr bwMode="auto">
            <a:xfrm flipV="1">
              <a:off x="1620838" y="187166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48" name="Line 100"/>
            <p:cNvSpPr>
              <a:spLocks noChangeShapeType="1"/>
            </p:cNvSpPr>
            <p:nvPr/>
          </p:nvSpPr>
          <p:spPr bwMode="auto">
            <a:xfrm flipV="1">
              <a:off x="1620838" y="197961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49" name="Line 101"/>
            <p:cNvSpPr>
              <a:spLocks noChangeShapeType="1"/>
            </p:cNvSpPr>
            <p:nvPr/>
          </p:nvSpPr>
          <p:spPr bwMode="auto">
            <a:xfrm flipV="1">
              <a:off x="1620838" y="208756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0" name="Line 102"/>
            <p:cNvSpPr>
              <a:spLocks noChangeShapeType="1"/>
            </p:cNvSpPr>
            <p:nvPr/>
          </p:nvSpPr>
          <p:spPr bwMode="auto">
            <a:xfrm flipV="1">
              <a:off x="1620838" y="219551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1" name="Line 103"/>
            <p:cNvSpPr>
              <a:spLocks noChangeShapeType="1"/>
            </p:cNvSpPr>
            <p:nvPr/>
          </p:nvSpPr>
          <p:spPr bwMode="auto">
            <a:xfrm flipV="1">
              <a:off x="1620838" y="230505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2" name="Line 104"/>
            <p:cNvSpPr>
              <a:spLocks noChangeShapeType="1"/>
            </p:cNvSpPr>
            <p:nvPr/>
          </p:nvSpPr>
          <p:spPr bwMode="auto">
            <a:xfrm flipV="1">
              <a:off x="1620838" y="241300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3" name="Line 105"/>
            <p:cNvSpPr>
              <a:spLocks noChangeShapeType="1"/>
            </p:cNvSpPr>
            <p:nvPr/>
          </p:nvSpPr>
          <p:spPr bwMode="auto">
            <a:xfrm flipV="1">
              <a:off x="1620838" y="252095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4" name="Line 106"/>
            <p:cNvSpPr>
              <a:spLocks noChangeShapeType="1"/>
            </p:cNvSpPr>
            <p:nvPr/>
          </p:nvSpPr>
          <p:spPr bwMode="auto">
            <a:xfrm flipV="1">
              <a:off x="1620838" y="262890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5" name="Line 107"/>
            <p:cNvSpPr>
              <a:spLocks noChangeShapeType="1"/>
            </p:cNvSpPr>
            <p:nvPr/>
          </p:nvSpPr>
          <p:spPr bwMode="auto">
            <a:xfrm flipV="1">
              <a:off x="1620838" y="1079500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non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56" name="Line 108"/>
            <p:cNvSpPr>
              <a:spLocks noChangeShapeType="1"/>
            </p:cNvSpPr>
            <p:nvPr/>
          </p:nvSpPr>
          <p:spPr bwMode="auto">
            <a:xfrm flipH="1" flipV="1">
              <a:off x="1620838" y="1331913"/>
              <a:ext cx="2159000" cy="0"/>
            </a:xfrm>
            <a:prstGeom prst="line">
              <a:avLst/>
            </a:prstGeom>
            <a:noFill/>
            <a:ln w="12700" cap="rnd">
              <a:solidFill>
                <a:srgbClr val="4D4D4D"/>
              </a:solidFill>
              <a:round/>
              <a:headEnd type="non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7758" name="Group 110"/>
            <p:cNvGrpSpPr>
              <a:grpSpLocks/>
            </p:cNvGrpSpPr>
            <p:nvPr/>
          </p:nvGrpSpPr>
          <p:grpSpPr bwMode="auto">
            <a:xfrm>
              <a:off x="1690688" y="1042988"/>
              <a:ext cx="827087" cy="71437"/>
              <a:chOff x="1043" y="703"/>
              <a:chExt cx="521" cy="45"/>
            </a:xfrm>
          </p:grpSpPr>
          <p:sp>
            <p:nvSpPr>
              <p:cNvPr id="27689" name="Oval 41"/>
              <p:cNvSpPr>
                <a:spLocks noChangeArrowheads="1"/>
              </p:cNvSpPr>
              <p:nvPr/>
            </p:nvSpPr>
            <p:spPr bwMode="auto">
              <a:xfrm>
                <a:off x="1043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0" name="Oval 42"/>
              <p:cNvSpPr>
                <a:spLocks noChangeArrowheads="1"/>
              </p:cNvSpPr>
              <p:nvPr/>
            </p:nvSpPr>
            <p:spPr bwMode="auto">
              <a:xfrm>
                <a:off x="111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1" name="Oval 43"/>
              <p:cNvSpPr>
                <a:spLocks noChangeArrowheads="1"/>
              </p:cNvSpPr>
              <p:nvPr/>
            </p:nvSpPr>
            <p:spPr bwMode="auto">
              <a:xfrm>
                <a:off x="1179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2" name="Oval 44"/>
              <p:cNvSpPr>
                <a:spLocks noChangeArrowheads="1"/>
              </p:cNvSpPr>
              <p:nvPr/>
            </p:nvSpPr>
            <p:spPr bwMode="auto">
              <a:xfrm>
                <a:off x="1247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3" name="Oval 45"/>
              <p:cNvSpPr>
                <a:spLocks noChangeArrowheads="1"/>
              </p:cNvSpPr>
              <p:nvPr/>
            </p:nvSpPr>
            <p:spPr bwMode="auto">
              <a:xfrm>
                <a:off x="1315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4" name="Oval 46"/>
              <p:cNvSpPr>
                <a:spLocks noChangeArrowheads="1"/>
              </p:cNvSpPr>
              <p:nvPr/>
            </p:nvSpPr>
            <p:spPr bwMode="auto">
              <a:xfrm>
                <a:off x="1383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5" name="Oval 47"/>
              <p:cNvSpPr>
                <a:spLocks noChangeArrowheads="1"/>
              </p:cNvSpPr>
              <p:nvPr/>
            </p:nvSpPr>
            <p:spPr bwMode="auto">
              <a:xfrm>
                <a:off x="145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96" name="Oval 48"/>
              <p:cNvSpPr>
                <a:spLocks noChangeArrowheads="1"/>
              </p:cNvSpPr>
              <p:nvPr/>
            </p:nvSpPr>
            <p:spPr bwMode="auto">
              <a:xfrm>
                <a:off x="1519" y="703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2" name="Group 114"/>
            <p:cNvGrpSpPr>
              <a:grpSpLocks/>
            </p:cNvGrpSpPr>
            <p:nvPr/>
          </p:nvGrpSpPr>
          <p:grpSpPr bwMode="auto">
            <a:xfrm>
              <a:off x="2663825" y="1836738"/>
              <a:ext cx="71438" cy="827087"/>
              <a:chOff x="1565" y="1157"/>
              <a:chExt cx="45" cy="521"/>
            </a:xfrm>
          </p:grpSpPr>
          <p:sp>
            <p:nvSpPr>
              <p:cNvPr id="27719" name="Oval 71"/>
              <p:cNvSpPr>
                <a:spLocks noChangeArrowheads="1"/>
              </p:cNvSpPr>
              <p:nvPr/>
            </p:nvSpPr>
            <p:spPr bwMode="auto">
              <a:xfrm rot="5400000">
                <a:off x="1565" y="1157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0" name="Oval 72"/>
              <p:cNvSpPr>
                <a:spLocks noChangeArrowheads="1"/>
              </p:cNvSpPr>
              <p:nvPr/>
            </p:nvSpPr>
            <p:spPr bwMode="auto">
              <a:xfrm rot="5400000">
                <a:off x="1565" y="122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1" name="Oval 73"/>
              <p:cNvSpPr>
                <a:spLocks noChangeArrowheads="1"/>
              </p:cNvSpPr>
              <p:nvPr/>
            </p:nvSpPr>
            <p:spPr bwMode="auto">
              <a:xfrm rot="5400000">
                <a:off x="1565" y="129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2" name="Oval 74"/>
              <p:cNvSpPr>
                <a:spLocks noChangeArrowheads="1"/>
              </p:cNvSpPr>
              <p:nvPr/>
            </p:nvSpPr>
            <p:spPr bwMode="auto">
              <a:xfrm rot="5400000">
                <a:off x="1565" y="1361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3" name="Oval 75"/>
              <p:cNvSpPr>
                <a:spLocks noChangeArrowheads="1"/>
              </p:cNvSpPr>
              <p:nvPr/>
            </p:nvSpPr>
            <p:spPr bwMode="auto">
              <a:xfrm rot="5400000">
                <a:off x="1565" y="1429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4" name="Oval 76"/>
              <p:cNvSpPr>
                <a:spLocks noChangeArrowheads="1"/>
              </p:cNvSpPr>
              <p:nvPr/>
            </p:nvSpPr>
            <p:spPr bwMode="auto">
              <a:xfrm rot="5400000">
                <a:off x="1565" y="1497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5" name="Oval 77"/>
              <p:cNvSpPr>
                <a:spLocks noChangeArrowheads="1"/>
              </p:cNvSpPr>
              <p:nvPr/>
            </p:nvSpPr>
            <p:spPr bwMode="auto">
              <a:xfrm rot="5400000">
                <a:off x="1565" y="156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26" name="Oval 78"/>
              <p:cNvSpPr>
                <a:spLocks noChangeArrowheads="1"/>
              </p:cNvSpPr>
              <p:nvPr/>
            </p:nvSpPr>
            <p:spPr bwMode="auto">
              <a:xfrm rot="5400000">
                <a:off x="1565" y="163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1" name="Group 113"/>
            <p:cNvGrpSpPr>
              <a:grpSpLocks/>
            </p:cNvGrpSpPr>
            <p:nvPr/>
          </p:nvGrpSpPr>
          <p:grpSpPr bwMode="auto">
            <a:xfrm>
              <a:off x="2016125" y="1836738"/>
              <a:ext cx="71438" cy="827087"/>
              <a:chOff x="953" y="1157"/>
              <a:chExt cx="45" cy="521"/>
            </a:xfrm>
          </p:grpSpPr>
          <p:sp>
            <p:nvSpPr>
              <p:cNvPr id="27729" name="Oval 81"/>
              <p:cNvSpPr>
                <a:spLocks noChangeArrowheads="1"/>
              </p:cNvSpPr>
              <p:nvPr/>
            </p:nvSpPr>
            <p:spPr bwMode="auto">
              <a:xfrm rot="5400000">
                <a:off x="953" y="1157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0" name="Oval 82"/>
              <p:cNvSpPr>
                <a:spLocks noChangeArrowheads="1"/>
              </p:cNvSpPr>
              <p:nvPr/>
            </p:nvSpPr>
            <p:spPr bwMode="auto">
              <a:xfrm rot="5400000">
                <a:off x="953" y="122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1" name="Oval 83"/>
              <p:cNvSpPr>
                <a:spLocks noChangeArrowheads="1"/>
              </p:cNvSpPr>
              <p:nvPr/>
            </p:nvSpPr>
            <p:spPr bwMode="auto">
              <a:xfrm rot="5400000">
                <a:off x="953" y="129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2" name="Oval 84"/>
              <p:cNvSpPr>
                <a:spLocks noChangeArrowheads="1"/>
              </p:cNvSpPr>
              <p:nvPr/>
            </p:nvSpPr>
            <p:spPr bwMode="auto">
              <a:xfrm rot="5400000">
                <a:off x="953" y="1361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3" name="Oval 85"/>
              <p:cNvSpPr>
                <a:spLocks noChangeArrowheads="1"/>
              </p:cNvSpPr>
              <p:nvPr/>
            </p:nvSpPr>
            <p:spPr bwMode="auto">
              <a:xfrm rot="5400000">
                <a:off x="953" y="1429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4" name="Oval 86"/>
              <p:cNvSpPr>
                <a:spLocks noChangeArrowheads="1"/>
              </p:cNvSpPr>
              <p:nvPr/>
            </p:nvSpPr>
            <p:spPr bwMode="auto">
              <a:xfrm rot="5400000">
                <a:off x="953" y="1497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5" name="Oval 87"/>
              <p:cNvSpPr>
                <a:spLocks noChangeArrowheads="1"/>
              </p:cNvSpPr>
              <p:nvPr/>
            </p:nvSpPr>
            <p:spPr bwMode="auto">
              <a:xfrm rot="5400000">
                <a:off x="953" y="156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36" name="Oval 88"/>
              <p:cNvSpPr>
                <a:spLocks noChangeArrowheads="1"/>
              </p:cNvSpPr>
              <p:nvPr/>
            </p:nvSpPr>
            <p:spPr bwMode="auto">
              <a:xfrm rot="5400000">
                <a:off x="953" y="163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3" name="Group 115"/>
            <p:cNvGrpSpPr>
              <a:grpSpLocks/>
            </p:cNvGrpSpPr>
            <p:nvPr/>
          </p:nvGrpSpPr>
          <p:grpSpPr bwMode="auto">
            <a:xfrm>
              <a:off x="3311525" y="1836738"/>
              <a:ext cx="71438" cy="827087"/>
              <a:chOff x="2177" y="1157"/>
              <a:chExt cx="45" cy="521"/>
            </a:xfrm>
          </p:grpSpPr>
          <p:sp>
            <p:nvSpPr>
              <p:cNvPr id="27739" name="Oval 91"/>
              <p:cNvSpPr>
                <a:spLocks noChangeArrowheads="1"/>
              </p:cNvSpPr>
              <p:nvPr/>
            </p:nvSpPr>
            <p:spPr bwMode="auto">
              <a:xfrm rot="5400000">
                <a:off x="2177" y="1157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0" name="Oval 92"/>
              <p:cNvSpPr>
                <a:spLocks noChangeArrowheads="1"/>
              </p:cNvSpPr>
              <p:nvPr/>
            </p:nvSpPr>
            <p:spPr bwMode="auto">
              <a:xfrm rot="5400000">
                <a:off x="2177" y="122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1" name="Oval 93"/>
              <p:cNvSpPr>
                <a:spLocks noChangeArrowheads="1"/>
              </p:cNvSpPr>
              <p:nvPr/>
            </p:nvSpPr>
            <p:spPr bwMode="auto">
              <a:xfrm rot="5400000">
                <a:off x="2177" y="129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2" name="Oval 94"/>
              <p:cNvSpPr>
                <a:spLocks noChangeArrowheads="1"/>
              </p:cNvSpPr>
              <p:nvPr/>
            </p:nvSpPr>
            <p:spPr bwMode="auto">
              <a:xfrm rot="5400000">
                <a:off x="2177" y="1361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3" name="Oval 95"/>
              <p:cNvSpPr>
                <a:spLocks noChangeArrowheads="1"/>
              </p:cNvSpPr>
              <p:nvPr/>
            </p:nvSpPr>
            <p:spPr bwMode="auto">
              <a:xfrm rot="5400000">
                <a:off x="2177" y="1429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4" name="Oval 96"/>
              <p:cNvSpPr>
                <a:spLocks noChangeArrowheads="1"/>
              </p:cNvSpPr>
              <p:nvPr/>
            </p:nvSpPr>
            <p:spPr bwMode="auto">
              <a:xfrm rot="5400000">
                <a:off x="2177" y="1497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5" name="Oval 97"/>
              <p:cNvSpPr>
                <a:spLocks noChangeArrowheads="1"/>
              </p:cNvSpPr>
              <p:nvPr/>
            </p:nvSpPr>
            <p:spPr bwMode="auto">
              <a:xfrm rot="5400000">
                <a:off x="2177" y="1565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46" name="Oval 98"/>
              <p:cNvSpPr>
                <a:spLocks noChangeArrowheads="1"/>
              </p:cNvSpPr>
              <p:nvPr/>
            </p:nvSpPr>
            <p:spPr bwMode="auto">
              <a:xfrm rot="5400000">
                <a:off x="2177" y="163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57" name="Group 109"/>
            <p:cNvGrpSpPr>
              <a:grpSpLocks/>
            </p:cNvGrpSpPr>
            <p:nvPr/>
          </p:nvGrpSpPr>
          <p:grpSpPr bwMode="auto">
            <a:xfrm>
              <a:off x="2735263" y="1042988"/>
              <a:ext cx="827087" cy="71437"/>
              <a:chOff x="1701" y="703"/>
              <a:chExt cx="521" cy="45"/>
            </a:xfrm>
          </p:grpSpPr>
          <p:sp>
            <p:nvSpPr>
              <p:cNvPr id="27677" name="Oval 29"/>
              <p:cNvSpPr>
                <a:spLocks noChangeArrowheads="1"/>
              </p:cNvSpPr>
              <p:nvPr/>
            </p:nvSpPr>
            <p:spPr bwMode="auto">
              <a:xfrm>
                <a:off x="170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78" name="Oval 30"/>
              <p:cNvSpPr>
                <a:spLocks noChangeArrowheads="1"/>
              </p:cNvSpPr>
              <p:nvPr/>
            </p:nvSpPr>
            <p:spPr bwMode="auto">
              <a:xfrm>
                <a:off x="1769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79" name="Oval 31"/>
              <p:cNvSpPr>
                <a:spLocks noChangeArrowheads="1"/>
              </p:cNvSpPr>
              <p:nvPr/>
            </p:nvSpPr>
            <p:spPr bwMode="auto">
              <a:xfrm>
                <a:off x="1837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0" name="Oval 32"/>
              <p:cNvSpPr>
                <a:spLocks noChangeArrowheads="1"/>
              </p:cNvSpPr>
              <p:nvPr/>
            </p:nvSpPr>
            <p:spPr bwMode="auto">
              <a:xfrm>
                <a:off x="1905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1" name="Oval 33"/>
              <p:cNvSpPr>
                <a:spLocks noChangeArrowheads="1"/>
              </p:cNvSpPr>
              <p:nvPr/>
            </p:nvSpPr>
            <p:spPr bwMode="auto">
              <a:xfrm>
                <a:off x="1973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2" name="Oval 34"/>
              <p:cNvSpPr>
                <a:spLocks noChangeArrowheads="1"/>
              </p:cNvSpPr>
              <p:nvPr/>
            </p:nvSpPr>
            <p:spPr bwMode="auto">
              <a:xfrm>
                <a:off x="2041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3" name="Oval 35"/>
              <p:cNvSpPr>
                <a:spLocks noChangeArrowheads="1"/>
              </p:cNvSpPr>
              <p:nvPr/>
            </p:nvSpPr>
            <p:spPr bwMode="auto">
              <a:xfrm>
                <a:off x="2109" y="703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684" name="Oval 36"/>
              <p:cNvSpPr>
                <a:spLocks noChangeArrowheads="1"/>
              </p:cNvSpPr>
              <p:nvPr/>
            </p:nvSpPr>
            <p:spPr bwMode="auto">
              <a:xfrm>
                <a:off x="2177" y="703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60" name="Group 112"/>
            <p:cNvGrpSpPr>
              <a:grpSpLocks/>
            </p:cNvGrpSpPr>
            <p:nvPr/>
          </p:nvGrpSpPr>
          <p:grpSpPr bwMode="auto">
            <a:xfrm>
              <a:off x="2879725" y="1295400"/>
              <a:ext cx="827088" cy="71438"/>
              <a:chOff x="1610" y="862"/>
              <a:chExt cx="521" cy="45"/>
            </a:xfrm>
          </p:grpSpPr>
          <p:sp>
            <p:nvSpPr>
              <p:cNvPr id="27699" name="Oval 51"/>
              <p:cNvSpPr>
                <a:spLocks noChangeArrowheads="1"/>
              </p:cNvSpPr>
              <p:nvPr/>
            </p:nvSpPr>
            <p:spPr bwMode="auto">
              <a:xfrm>
                <a:off x="1610" y="862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0" name="Oval 52"/>
              <p:cNvSpPr>
                <a:spLocks noChangeArrowheads="1"/>
              </p:cNvSpPr>
              <p:nvPr/>
            </p:nvSpPr>
            <p:spPr bwMode="auto">
              <a:xfrm>
                <a:off x="167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1" name="Oval 53"/>
              <p:cNvSpPr>
                <a:spLocks noChangeArrowheads="1"/>
              </p:cNvSpPr>
              <p:nvPr/>
            </p:nvSpPr>
            <p:spPr bwMode="auto">
              <a:xfrm>
                <a:off x="1746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2" name="Oval 54"/>
              <p:cNvSpPr>
                <a:spLocks noChangeArrowheads="1"/>
              </p:cNvSpPr>
              <p:nvPr/>
            </p:nvSpPr>
            <p:spPr bwMode="auto">
              <a:xfrm>
                <a:off x="1814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3" name="Oval 55"/>
              <p:cNvSpPr>
                <a:spLocks noChangeArrowheads="1"/>
              </p:cNvSpPr>
              <p:nvPr/>
            </p:nvSpPr>
            <p:spPr bwMode="auto">
              <a:xfrm>
                <a:off x="1882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4" name="Oval 56"/>
              <p:cNvSpPr>
                <a:spLocks noChangeArrowheads="1"/>
              </p:cNvSpPr>
              <p:nvPr/>
            </p:nvSpPr>
            <p:spPr bwMode="auto">
              <a:xfrm>
                <a:off x="1950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5" name="Oval 57"/>
              <p:cNvSpPr>
                <a:spLocks noChangeArrowheads="1"/>
              </p:cNvSpPr>
              <p:nvPr/>
            </p:nvSpPr>
            <p:spPr bwMode="auto">
              <a:xfrm>
                <a:off x="201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06" name="Oval 58"/>
              <p:cNvSpPr>
                <a:spLocks noChangeArrowheads="1"/>
              </p:cNvSpPr>
              <p:nvPr/>
            </p:nvSpPr>
            <p:spPr bwMode="auto">
              <a:xfrm>
                <a:off x="2086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grpSp>
          <p:nvGrpSpPr>
            <p:cNvPr id="27759" name="Group 111"/>
            <p:cNvGrpSpPr>
              <a:grpSpLocks/>
            </p:cNvGrpSpPr>
            <p:nvPr/>
          </p:nvGrpSpPr>
          <p:grpSpPr bwMode="auto">
            <a:xfrm>
              <a:off x="1835150" y="1295400"/>
              <a:ext cx="827088" cy="71438"/>
              <a:chOff x="952" y="862"/>
              <a:chExt cx="521" cy="45"/>
            </a:xfrm>
          </p:grpSpPr>
          <p:sp>
            <p:nvSpPr>
              <p:cNvPr id="27709" name="Oval 61"/>
              <p:cNvSpPr>
                <a:spLocks noChangeArrowheads="1"/>
              </p:cNvSpPr>
              <p:nvPr/>
            </p:nvSpPr>
            <p:spPr bwMode="auto">
              <a:xfrm>
                <a:off x="952" y="862"/>
                <a:ext cx="45" cy="4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0" name="Oval 62"/>
              <p:cNvSpPr>
                <a:spLocks noChangeArrowheads="1"/>
              </p:cNvSpPr>
              <p:nvPr/>
            </p:nvSpPr>
            <p:spPr bwMode="auto">
              <a:xfrm>
                <a:off x="1020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1" name="Oval 63"/>
              <p:cNvSpPr>
                <a:spLocks noChangeArrowheads="1"/>
              </p:cNvSpPr>
              <p:nvPr/>
            </p:nvSpPr>
            <p:spPr bwMode="auto">
              <a:xfrm>
                <a:off x="108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2" name="Oval 64"/>
              <p:cNvSpPr>
                <a:spLocks noChangeArrowheads="1"/>
              </p:cNvSpPr>
              <p:nvPr/>
            </p:nvSpPr>
            <p:spPr bwMode="auto">
              <a:xfrm>
                <a:off x="1156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3" name="Oval 65"/>
              <p:cNvSpPr>
                <a:spLocks noChangeArrowheads="1"/>
              </p:cNvSpPr>
              <p:nvPr/>
            </p:nvSpPr>
            <p:spPr bwMode="auto">
              <a:xfrm>
                <a:off x="1224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4" name="Oval 66"/>
              <p:cNvSpPr>
                <a:spLocks noChangeArrowheads="1"/>
              </p:cNvSpPr>
              <p:nvPr/>
            </p:nvSpPr>
            <p:spPr bwMode="auto">
              <a:xfrm>
                <a:off x="1292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5" name="Oval 67"/>
              <p:cNvSpPr>
                <a:spLocks noChangeArrowheads="1"/>
              </p:cNvSpPr>
              <p:nvPr/>
            </p:nvSpPr>
            <p:spPr bwMode="auto">
              <a:xfrm>
                <a:off x="1360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7716" name="Oval 68"/>
              <p:cNvSpPr>
                <a:spLocks noChangeArrowheads="1"/>
              </p:cNvSpPr>
              <p:nvPr/>
            </p:nvSpPr>
            <p:spPr bwMode="auto">
              <a:xfrm>
                <a:off x="1428" y="862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4D4D4D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27764" name="Oval 116"/>
            <p:cNvSpPr>
              <a:spLocks noChangeArrowheads="1"/>
            </p:cNvSpPr>
            <p:nvPr/>
          </p:nvSpPr>
          <p:spPr bwMode="auto">
            <a:xfrm>
              <a:off x="792163" y="90011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シリアル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転送</a:t>
              </a:r>
            </a:p>
          </p:txBody>
        </p:sp>
        <p:sp>
          <p:nvSpPr>
            <p:cNvPr id="27765" name="Oval 117"/>
            <p:cNvSpPr>
              <a:spLocks noChangeArrowheads="1"/>
            </p:cNvSpPr>
            <p:nvPr/>
          </p:nvSpPr>
          <p:spPr bwMode="auto">
            <a:xfrm>
              <a:off x="792163" y="1908175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パラレル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転送</a:t>
              </a:r>
            </a:p>
          </p:txBody>
        </p:sp>
        <p:sp>
          <p:nvSpPr>
            <p:cNvPr id="27766" name="Rectangle 118"/>
            <p:cNvSpPr>
              <a:spLocks noChangeArrowheads="1"/>
            </p:cNvSpPr>
            <p:nvPr/>
          </p:nvSpPr>
          <p:spPr bwMode="auto">
            <a:xfrm>
              <a:off x="1835150" y="2736850"/>
              <a:ext cx="4318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</p:txBody>
        </p:sp>
        <p:sp>
          <p:nvSpPr>
            <p:cNvPr id="27767" name="Rectangle 119"/>
            <p:cNvSpPr>
              <a:spLocks noChangeArrowheads="1"/>
            </p:cNvSpPr>
            <p:nvPr/>
          </p:nvSpPr>
          <p:spPr bwMode="auto">
            <a:xfrm>
              <a:off x="2916238" y="828675"/>
              <a:ext cx="4318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パソコンの構造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11188" y="900113"/>
            <a:ext cx="3421062" cy="1728787"/>
            <a:chOff x="611188" y="900113"/>
            <a:chExt cx="3421062" cy="1728787"/>
          </a:xfrm>
        </p:grpSpPr>
        <p:sp>
          <p:nvSpPr>
            <p:cNvPr id="3103" name="Rectangle 31"/>
            <p:cNvSpPr>
              <a:spLocks noChangeArrowheads="1"/>
            </p:cNvSpPr>
            <p:nvPr/>
          </p:nvSpPr>
          <p:spPr bwMode="auto">
            <a:xfrm>
              <a:off x="1800225" y="1439863"/>
              <a:ext cx="1079500" cy="11890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3113" name="Line 41"/>
            <p:cNvSpPr>
              <a:spLocks noChangeAspect="1" noChangeShapeType="1"/>
            </p:cNvSpPr>
            <p:nvPr/>
          </p:nvSpPr>
          <p:spPr bwMode="auto">
            <a:xfrm>
              <a:off x="2339975" y="126047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" name="Line 42"/>
            <p:cNvSpPr>
              <a:spLocks noChangeAspect="1" noChangeShapeType="1"/>
            </p:cNvSpPr>
            <p:nvPr/>
          </p:nvSpPr>
          <p:spPr bwMode="auto">
            <a:xfrm rot="5400000">
              <a:off x="3024188" y="1295400"/>
              <a:ext cx="0" cy="7207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6" name="Line 44"/>
            <p:cNvSpPr>
              <a:spLocks noChangeAspect="1" noChangeShapeType="1"/>
            </p:cNvSpPr>
            <p:nvPr/>
          </p:nvSpPr>
          <p:spPr bwMode="auto">
            <a:xfrm rot="5400000">
              <a:off x="3023394" y="2055019"/>
              <a:ext cx="3175" cy="7191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566863" y="145732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8" name="Line 46"/>
            <p:cNvSpPr>
              <a:spLocks noChangeAspect="1" noChangeShapeType="1"/>
            </p:cNvSpPr>
            <p:nvPr/>
          </p:nvSpPr>
          <p:spPr bwMode="auto">
            <a:xfrm rot="16200000" flipH="1">
              <a:off x="1566863" y="2214562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1979613" y="1836738"/>
              <a:ext cx="720725" cy="360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パソコン本体</a:t>
              </a:r>
              <a:b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（マザーボード）</a:t>
              </a:r>
            </a:p>
          </p:txBody>
        </p:sp>
        <p:sp>
          <p:nvSpPr>
            <p:cNvPr id="3105" name="Rectangle 33"/>
            <p:cNvSpPr>
              <a:spLocks noChangeArrowheads="1"/>
            </p:cNvSpPr>
            <p:nvPr/>
          </p:nvSpPr>
          <p:spPr bwMode="auto">
            <a:xfrm>
              <a:off x="3240088" y="2232025"/>
              <a:ext cx="792162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補助記憶装置</a:t>
              </a:r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3240088" y="1474788"/>
              <a:ext cx="7921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主記憶装置</a:t>
              </a:r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1979613" y="900113"/>
              <a:ext cx="720725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611188" y="2232025"/>
              <a:ext cx="792162" cy="3603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出力装置</a:t>
              </a:r>
            </a:p>
          </p:txBody>
        </p:sp>
        <p:sp>
          <p:nvSpPr>
            <p:cNvPr id="3111" name="Rectangle 39"/>
            <p:cNvSpPr>
              <a:spLocks noChangeArrowheads="1"/>
            </p:cNvSpPr>
            <p:nvPr/>
          </p:nvSpPr>
          <p:spPr bwMode="auto">
            <a:xfrm>
              <a:off x="611188" y="1474788"/>
              <a:ext cx="792162" cy="36036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入力装置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CPU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295400" y="828117"/>
            <a:ext cx="2160000" cy="2160000"/>
            <a:chOff x="1295400" y="828117"/>
            <a:chExt cx="2160000" cy="2160000"/>
          </a:xfrm>
        </p:grpSpPr>
        <p:sp>
          <p:nvSpPr>
            <p:cNvPr id="14371" name="Rectangle 35"/>
            <p:cNvSpPr>
              <a:spLocks noChangeArrowheads="1"/>
            </p:cNvSpPr>
            <p:nvPr/>
          </p:nvSpPr>
          <p:spPr bwMode="auto">
            <a:xfrm>
              <a:off x="1295400" y="828117"/>
              <a:ext cx="2160000" cy="2160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/>
            <a:p>
              <a:endParaRPr lang="ja-JP" altLang="en-US">
                <a:solidFill>
                  <a:schemeClr val="bg1"/>
                </a:solidFill>
              </a:endParaRPr>
            </a:p>
          </p:txBody>
        </p:sp>
        <p:sp>
          <p:nvSpPr>
            <p:cNvPr id="14365" name="Rectangle 29"/>
            <p:cNvSpPr>
              <a:spLocks noChangeArrowheads="1"/>
            </p:cNvSpPr>
            <p:nvPr/>
          </p:nvSpPr>
          <p:spPr bwMode="auto">
            <a:xfrm>
              <a:off x="1511300" y="1044117"/>
              <a:ext cx="1728000" cy="172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70" name="Rectangle 34"/>
            <p:cNvSpPr>
              <a:spLocks noChangeArrowheads="1"/>
            </p:cNvSpPr>
            <p:nvPr/>
          </p:nvSpPr>
          <p:spPr bwMode="auto">
            <a:xfrm>
              <a:off x="2051450" y="1583706"/>
              <a:ext cx="647700" cy="64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クロック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ジェネレータ</a:t>
              </a:r>
            </a:p>
          </p:txBody>
        </p:sp>
        <p:sp>
          <p:nvSpPr>
            <p:cNvPr id="14366" name="Rectangle 30"/>
            <p:cNvSpPr>
              <a:spLocks noChangeArrowheads="1"/>
            </p:cNvSpPr>
            <p:nvPr/>
          </p:nvSpPr>
          <p:spPr bwMode="auto">
            <a:xfrm>
              <a:off x="1655700" y="1151460"/>
              <a:ext cx="576263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制御装置</a:t>
              </a:r>
            </a:p>
          </p:txBody>
        </p:sp>
        <p:sp>
          <p:nvSpPr>
            <p:cNvPr id="14367" name="Rectangle 31"/>
            <p:cNvSpPr>
              <a:spLocks noChangeArrowheads="1"/>
            </p:cNvSpPr>
            <p:nvPr/>
          </p:nvSpPr>
          <p:spPr bwMode="auto">
            <a:xfrm>
              <a:off x="1655700" y="2087564"/>
              <a:ext cx="576263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演算装置</a:t>
              </a:r>
            </a:p>
          </p:txBody>
        </p:sp>
        <p:sp>
          <p:nvSpPr>
            <p:cNvPr id="14368" name="Rectangle 32"/>
            <p:cNvSpPr>
              <a:spLocks noChangeArrowheads="1"/>
            </p:cNvSpPr>
            <p:nvPr/>
          </p:nvSpPr>
          <p:spPr bwMode="auto">
            <a:xfrm>
              <a:off x="2519995" y="2087564"/>
              <a:ext cx="576262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レジスタ</a:t>
              </a:r>
            </a:p>
          </p:txBody>
        </p:sp>
        <p:sp>
          <p:nvSpPr>
            <p:cNvPr id="14369" name="Rectangle 33"/>
            <p:cNvSpPr>
              <a:spLocks noChangeArrowheads="1"/>
            </p:cNvSpPr>
            <p:nvPr/>
          </p:nvSpPr>
          <p:spPr bwMode="auto">
            <a:xfrm>
              <a:off x="2519995" y="1151460"/>
              <a:ext cx="576262" cy="5762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キャッシュ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メモリ</a:t>
              </a:r>
            </a:p>
          </p:txBody>
        </p:sp>
        <p:sp>
          <p:nvSpPr>
            <p:cNvPr id="14372" name="Rectangle 36"/>
            <p:cNvSpPr>
              <a:spLocks noChangeArrowheads="1"/>
            </p:cNvSpPr>
            <p:nvPr/>
          </p:nvSpPr>
          <p:spPr bwMode="auto">
            <a:xfrm>
              <a:off x="1800231" y="2765515"/>
              <a:ext cx="1150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r>
                <a:rPr lang="ja-JP" altLang="en-US" sz="10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</a:t>
              </a:r>
              <a:r>
                <a:rPr lang="ja-JP" altLang="en-US" sz="10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構成要素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03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グラフィクス アクセラレータ</a:t>
            </a:r>
            <a:endParaRPr lang="en-US" altLang="ja-JP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539839" y="792113"/>
            <a:ext cx="3996380" cy="2304256"/>
            <a:chOff x="539839" y="792113"/>
            <a:chExt cx="3996380" cy="2304256"/>
          </a:xfrm>
        </p:grpSpPr>
        <p:sp>
          <p:nvSpPr>
            <p:cNvPr id="2" name="角丸四角形 1"/>
            <p:cNvSpPr/>
            <p:nvPr/>
          </p:nvSpPr>
          <p:spPr bwMode="auto">
            <a:xfrm>
              <a:off x="1583891" y="1944745"/>
              <a:ext cx="2160240" cy="93610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 defTabSz="473075"/>
              <a:endParaRPr lang="ja-JP" altLang="en-US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727987" y="2036171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GPU</a:t>
              </a:r>
              <a:endParaRPr lang="en-US" altLang="ja-JP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39839" y="936193"/>
              <a:ext cx="576000" cy="57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endParaRPr lang="ja-JP" altLang="en-US" sz="1200" dirty="0">
                <a:solidFill>
                  <a:schemeClr val="bg1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2304043" y="900173"/>
              <a:ext cx="648000" cy="648000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VRAM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2916111" y="2088329"/>
              <a:ext cx="648000" cy="648000"/>
            </a:xfrm>
            <a:prstGeom prst="rect">
              <a:avLst/>
            </a:prstGeom>
            <a:solidFill>
              <a:schemeClr val="bg1"/>
            </a:solidFill>
            <a:ln w="28575" cap="sq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VRAM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539839" y="2124325"/>
              <a:ext cx="576000" cy="576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en-US" altLang="ja-JP" sz="1200" dirty="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endParaRPr lang="ja-JP" altLang="en-US" sz="1200" dirty="0">
                <a:solidFill>
                  <a:schemeClr val="bg1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3833725" y="2214360"/>
              <a:ext cx="0" cy="396875"/>
            </a:xfrm>
            <a:prstGeom prst="line">
              <a:avLst/>
            </a:prstGeom>
            <a:noFill/>
            <a:ln w="6350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458212" y="2214359"/>
              <a:ext cx="0" cy="396875"/>
            </a:xfrm>
            <a:prstGeom prst="line">
              <a:avLst/>
            </a:prstGeom>
            <a:noFill/>
            <a:ln w="6350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727868" y="756547"/>
              <a:ext cx="0" cy="936187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727865" y="972571"/>
              <a:ext cx="0" cy="936187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1727866" y="540523"/>
              <a:ext cx="0" cy="936187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2682031" y="2250293"/>
              <a:ext cx="0" cy="3240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2663991" y="2448317"/>
              <a:ext cx="0" cy="3600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2663991" y="1999603"/>
              <a:ext cx="0" cy="360000"/>
            </a:xfrm>
            <a:prstGeom prst="line">
              <a:avLst/>
            </a:prstGeom>
            <a:noFill/>
            <a:ln w="3175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Line 45"/>
            <p:cNvSpPr>
              <a:spLocks noChangeAspect="1" noChangeShapeType="1"/>
            </p:cNvSpPr>
            <p:nvPr/>
          </p:nvSpPr>
          <p:spPr bwMode="auto">
            <a:xfrm rot="16200000" flipH="1">
              <a:off x="3546111" y="729243"/>
              <a:ext cx="0" cy="972109"/>
            </a:xfrm>
            <a:prstGeom prst="line">
              <a:avLst/>
            </a:prstGeom>
            <a:noFill/>
            <a:ln w="63500">
              <a:solidFill>
                <a:srgbClr val="969696"/>
              </a:solidFill>
              <a:bevel/>
              <a:headEnd/>
              <a:tailEnd type="arrow" w="med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Rectangle 37"/>
            <p:cNvSpPr>
              <a:spLocks noChangeArrowheads="1"/>
            </p:cNvSpPr>
            <p:nvPr/>
          </p:nvSpPr>
          <p:spPr bwMode="auto">
            <a:xfrm>
              <a:off x="4055256" y="1043916"/>
              <a:ext cx="480963" cy="3603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画面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7" name="Rectangle 37"/>
            <p:cNvSpPr>
              <a:spLocks noChangeArrowheads="1"/>
            </p:cNvSpPr>
            <p:nvPr/>
          </p:nvSpPr>
          <p:spPr bwMode="auto">
            <a:xfrm>
              <a:off x="4055256" y="2215446"/>
              <a:ext cx="480963" cy="3603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画面</a:t>
              </a:r>
              <a:endParaRPr lang="ja-JP" altLang="en-US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1259771" y="792113"/>
              <a:ext cx="864000" cy="2160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描画作業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9" name="Rectangle 37"/>
            <p:cNvSpPr>
              <a:spLocks noChangeArrowheads="1"/>
            </p:cNvSpPr>
            <p:nvPr/>
          </p:nvSpPr>
          <p:spPr bwMode="auto">
            <a:xfrm>
              <a:off x="2339975" y="1944241"/>
              <a:ext cx="648024" cy="17999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描画作業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0" name="Rectangle 37"/>
            <p:cNvSpPr>
              <a:spLocks noChangeArrowheads="1"/>
            </p:cNvSpPr>
            <p:nvPr/>
          </p:nvSpPr>
          <p:spPr bwMode="auto">
            <a:xfrm>
              <a:off x="1177522" y="2016273"/>
              <a:ext cx="468100" cy="17999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描画</a:t>
              </a:r>
              <a:endParaRPr lang="en-US" altLang="ja-JP" dirty="0" smtClean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命令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1583891" y="2880369"/>
              <a:ext cx="2160239" cy="2160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グラフィクス アクセラレータ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7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04</a:t>
            </a:r>
            <a:r>
              <a:rPr lang="en-US" altLang="ja-JP" dirty="0" smtClean="0"/>
              <a:t>   </a:t>
            </a:r>
            <a:r>
              <a:rPr lang="ja-JP" altLang="en-US" dirty="0"/>
              <a:t>記憶階層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5650" y="1008063"/>
            <a:ext cx="3168650" cy="1908175"/>
            <a:chOff x="755650" y="1008063"/>
            <a:chExt cx="3168650" cy="1908175"/>
          </a:xfrm>
        </p:grpSpPr>
        <p:sp>
          <p:nvSpPr>
            <p:cNvPr id="28694" name="Line 22"/>
            <p:cNvSpPr>
              <a:spLocks noChangeShapeType="1"/>
            </p:cNvSpPr>
            <p:nvPr/>
          </p:nvSpPr>
          <p:spPr bwMode="auto">
            <a:xfrm flipV="1">
              <a:off x="3708400" y="1223963"/>
              <a:ext cx="0" cy="14398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492500" y="1008063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高速</a:t>
              </a:r>
            </a:p>
          </p:txBody>
        </p:sp>
        <p:sp>
          <p:nvSpPr>
            <p:cNvPr id="28696" name="Line 24"/>
            <p:cNvSpPr>
              <a:spLocks noChangeShapeType="1"/>
            </p:cNvSpPr>
            <p:nvPr/>
          </p:nvSpPr>
          <p:spPr bwMode="auto">
            <a:xfrm>
              <a:off x="971550" y="1260475"/>
              <a:ext cx="0" cy="14398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7" name="Rectangle 25"/>
            <p:cNvSpPr>
              <a:spLocks noChangeArrowheads="1"/>
            </p:cNvSpPr>
            <p:nvPr/>
          </p:nvSpPr>
          <p:spPr bwMode="auto">
            <a:xfrm>
              <a:off x="755650" y="27003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大容量</a:t>
              </a:r>
            </a:p>
          </p:txBody>
        </p:sp>
        <p:sp>
          <p:nvSpPr>
            <p:cNvPr id="28702" name="Freeform 30"/>
            <p:cNvSpPr>
              <a:spLocks/>
            </p:cNvSpPr>
            <p:nvPr/>
          </p:nvSpPr>
          <p:spPr bwMode="auto">
            <a:xfrm>
              <a:off x="2103438" y="1095375"/>
              <a:ext cx="431800" cy="360363"/>
            </a:xfrm>
            <a:custGeom>
              <a:avLst/>
              <a:gdLst>
                <a:gd name="T0" fmla="*/ 272 w 272"/>
                <a:gd name="T1" fmla="*/ 227 h 227"/>
                <a:gd name="T2" fmla="*/ 136 w 272"/>
                <a:gd name="T3" fmla="*/ 0 h 227"/>
                <a:gd name="T4" fmla="*/ 0 w 272"/>
                <a:gd name="T5" fmla="*/ 227 h 227"/>
                <a:gd name="T6" fmla="*/ 272 w 272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2" h="227">
                  <a:moveTo>
                    <a:pt x="272" y="227"/>
                  </a:moveTo>
                  <a:lnTo>
                    <a:pt x="136" y="0"/>
                  </a:lnTo>
                  <a:lnTo>
                    <a:pt x="0" y="227"/>
                  </a:lnTo>
                  <a:lnTo>
                    <a:pt x="272" y="227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4" name="Freeform 32"/>
            <p:cNvSpPr>
              <a:spLocks/>
            </p:cNvSpPr>
            <p:nvPr/>
          </p:nvSpPr>
          <p:spPr bwMode="auto">
            <a:xfrm>
              <a:off x="1930400" y="1492250"/>
              <a:ext cx="777875" cy="252413"/>
            </a:xfrm>
            <a:custGeom>
              <a:avLst/>
              <a:gdLst>
                <a:gd name="T0" fmla="*/ 490 w 490"/>
                <a:gd name="T1" fmla="*/ 159 h 159"/>
                <a:gd name="T2" fmla="*/ 395 w 490"/>
                <a:gd name="T3" fmla="*/ 0 h 159"/>
                <a:gd name="T4" fmla="*/ 96 w 490"/>
                <a:gd name="T5" fmla="*/ 0 h 159"/>
                <a:gd name="T6" fmla="*/ 0 w 490"/>
                <a:gd name="T7" fmla="*/ 159 h 159"/>
                <a:gd name="T8" fmla="*/ 490 w 490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59">
                  <a:moveTo>
                    <a:pt x="490" y="159"/>
                  </a:moveTo>
                  <a:lnTo>
                    <a:pt x="395" y="0"/>
                  </a:lnTo>
                  <a:lnTo>
                    <a:pt x="96" y="0"/>
                  </a:lnTo>
                  <a:lnTo>
                    <a:pt x="0" y="159"/>
                  </a:lnTo>
                  <a:lnTo>
                    <a:pt x="490" y="159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6" name="Freeform 34"/>
            <p:cNvSpPr>
              <a:spLocks/>
            </p:cNvSpPr>
            <p:nvPr/>
          </p:nvSpPr>
          <p:spPr bwMode="auto">
            <a:xfrm>
              <a:off x="1239838" y="2355850"/>
              <a:ext cx="2159000" cy="539750"/>
            </a:xfrm>
            <a:custGeom>
              <a:avLst/>
              <a:gdLst>
                <a:gd name="T0" fmla="*/ 204 w 1360"/>
                <a:gd name="T1" fmla="*/ 0 h 340"/>
                <a:gd name="T2" fmla="*/ 0 w 1360"/>
                <a:gd name="T3" fmla="*/ 340 h 340"/>
                <a:gd name="T4" fmla="*/ 1360 w 1360"/>
                <a:gd name="T5" fmla="*/ 340 h 340"/>
                <a:gd name="T6" fmla="*/ 1156 w 1360"/>
                <a:gd name="T7" fmla="*/ 0 h 340"/>
                <a:gd name="T8" fmla="*/ 204 w 1360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0" h="340">
                  <a:moveTo>
                    <a:pt x="204" y="0"/>
                  </a:moveTo>
                  <a:lnTo>
                    <a:pt x="0" y="340"/>
                  </a:lnTo>
                  <a:lnTo>
                    <a:pt x="1360" y="340"/>
                  </a:lnTo>
                  <a:lnTo>
                    <a:pt x="1156" y="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08" name="Freeform 36"/>
            <p:cNvSpPr>
              <a:spLocks/>
            </p:cNvSpPr>
            <p:nvPr/>
          </p:nvSpPr>
          <p:spPr bwMode="auto">
            <a:xfrm>
              <a:off x="1758950" y="1779588"/>
              <a:ext cx="1122363" cy="252412"/>
            </a:xfrm>
            <a:custGeom>
              <a:avLst/>
              <a:gdLst>
                <a:gd name="T0" fmla="*/ 707 w 707"/>
                <a:gd name="T1" fmla="*/ 159 h 159"/>
                <a:gd name="T2" fmla="*/ 612 w 707"/>
                <a:gd name="T3" fmla="*/ 0 h 159"/>
                <a:gd name="T4" fmla="*/ 95 w 707"/>
                <a:gd name="T5" fmla="*/ 0 h 159"/>
                <a:gd name="T6" fmla="*/ 0 w 707"/>
                <a:gd name="T7" fmla="*/ 159 h 159"/>
                <a:gd name="T8" fmla="*/ 707 w 707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7" h="159">
                  <a:moveTo>
                    <a:pt x="707" y="159"/>
                  </a:moveTo>
                  <a:lnTo>
                    <a:pt x="612" y="0"/>
                  </a:lnTo>
                  <a:lnTo>
                    <a:pt x="95" y="0"/>
                  </a:lnTo>
                  <a:lnTo>
                    <a:pt x="0" y="159"/>
                  </a:lnTo>
                  <a:lnTo>
                    <a:pt x="707" y="159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10" name="Freeform 38"/>
            <p:cNvSpPr>
              <a:spLocks/>
            </p:cNvSpPr>
            <p:nvPr/>
          </p:nvSpPr>
          <p:spPr bwMode="auto">
            <a:xfrm>
              <a:off x="1585913" y="2068513"/>
              <a:ext cx="1468437" cy="250825"/>
            </a:xfrm>
            <a:custGeom>
              <a:avLst/>
              <a:gdLst>
                <a:gd name="T0" fmla="*/ 830 w 925"/>
                <a:gd name="T1" fmla="*/ 0 h 158"/>
                <a:gd name="T2" fmla="*/ 95 w 925"/>
                <a:gd name="T3" fmla="*/ 0 h 158"/>
                <a:gd name="T4" fmla="*/ 0 w 925"/>
                <a:gd name="T5" fmla="*/ 158 h 158"/>
                <a:gd name="T6" fmla="*/ 925 w 925"/>
                <a:gd name="T7" fmla="*/ 158 h 158"/>
                <a:gd name="T8" fmla="*/ 830 w 925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5" h="158">
                  <a:moveTo>
                    <a:pt x="830" y="0"/>
                  </a:moveTo>
                  <a:lnTo>
                    <a:pt x="95" y="0"/>
                  </a:lnTo>
                  <a:lnTo>
                    <a:pt x="0" y="158"/>
                  </a:lnTo>
                  <a:lnTo>
                    <a:pt x="925" y="158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 w="19050" cap="rnd" cmpd="sng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693" name="Rectangle 21"/>
            <p:cNvSpPr>
              <a:spLocks noChangeArrowheads="1"/>
            </p:cNvSpPr>
            <p:nvPr/>
          </p:nvSpPr>
          <p:spPr bwMode="auto">
            <a:xfrm>
              <a:off x="2305050" y="2522538"/>
              <a:ext cx="685800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補助記憶装置</a:t>
              </a:r>
            </a:p>
          </p:txBody>
        </p:sp>
        <p:sp>
          <p:nvSpPr>
            <p:cNvPr id="28689" name="Rectangle 17"/>
            <p:cNvSpPr>
              <a:spLocks noChangeArrowheads="1"/>
            </p:cNvSpPr>
            <p:nvPr/>
          </p:nvSpPr>
          <p:spPr bwMode="auto">
            <a:xfrm>
              <a:off x="2305050" y="1227138"/>
              <a:ext cx="266700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</a:p>
          </p:txBody>
        </p:sp>
        <p:sp>
          <p:nvSpPr>
            <p:cNvPr id="28690" name="Rectangle 18"/>
            <p:cNvSpPr>
              <a:spLocks noChangeArrowheads="1"/>
            </p:cNvSpPr>
            <p:nvPr/>
          </p:nvSpPr>
          <p:spPr bwMode="auto">
            <a:xfrm>
              <a:off x="2305050" y="1550988"/>
              <a:ext cx="765175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キャッシュメモリ</a:t>
              </a:r>
            </a:p>
          </p:txBody>
        </p:sp>
        <p:sp>
          <p:nvSpPr>
            <p:cNvPr id="28691" name="Rectangle 19"/>
            <p:cNvSpPr>
              <a:spLocks noChangeArrowheads="1"/>
            </p:cNvSpPr>
            <p:nvPr/>
          </p:nvSpPr>
          <p:spPr bwMode="auto">
            <a:xfrm>
              <a:off x="2305050" y="1838325"/>
              <a:ext cx="571500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主記憶装置</a:t>
              </a:r>
            </a:p>
          </p:txBody>
        </p:sp>
        <p:sp>
          <p:nvSpPr>
            <p:cNvPr id="28692" name="Rectangle 20"/>
            <p:cNvSpPr>
              <a:spLocks noChangeArrowheads="1"/>
            </p:cNvSpPr>
            <p:nvPr/>
          </p:nvSpPr>
          <p:spPr bwMode="auto">
            <a:xfrm>
              <a:off x="2305050" y="2127250"/>
              <a:ext cx="881063" cy="1365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ディスクキャッシュ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05</a:t>
            </a:r>
            <a:r>
              <a:rPr lang="en-US" altLang="ja-JP" dirty="0" smtClean="0"/>
              <a:t>   </a:t>
            </a:r>
            <a:r>
              <a:rPr lang="ja-JP" altLang="en-US" dirty="0"/>
              <a:t>メモリの種類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827807" y="936129"/>
            <a:ext cx="3096493" cy="2016224"/>
            <a:chOff x="827807" y="936129"/>
            <a:chExt cx="3096493" cy="2016224"/>
          </a:xfrm>
        </p:grpSpPr>
        <p:sp>
          <p:nvSpPr>
            <p:cNvPr id="13325" name="Oval 13"/>
            <p:cNvSpPr>
              <a:spLocks noChangeArrowheads="1"/>
            </p:cNvSpPr>
            <p:nvPr/>
          </p:nvSpPr>
          <p:spPr bwMode="auto">
            <a:xfrm>
              <a:off x="827807" y="1008137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RAM</a:t>
              </a:r>
            </a:p>
          </p:txBody>
        </p:sp>
        <p:sp>
          <p:nvSpPr>
            <p:cNvPr id="13326" name="Oval 14"/>
            <p:cNvSpPr>
              <a:spLocks noChangeArrowheads="1"/>
            </p:cNvSpPr>
            <p:nvPr/>
          </p:nvSpPr>
          <p:spPr bwMode="auto">
            <a:xfrm>
              <a:off x="827807" y="2160376"/>
              <a:ext cx="720000" cy="72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ROM</a:t>
              </a:r>
            </a:p>
          </p:txBody>
        </p:sp>
        <p:sp>
          <p:nvSpPr>
            <p:cNvPr id="13327" name="Rectangle 15"/>
            <p:cNvSpPr>
              <a:spLocks noChangeArrowheads="1"/>
            </p:cNvSpPr>
            <p:nvPr/>
          </p:nvSpPr>
          <p:spPr bwMode="auto">
            <a:xfrm>
              <a:off x="1476375" y="936129"/>
              <a:ext cx="10795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DRAM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（ディーラム）</a:t>
              </a:r>
            </a:p>
          </p:txBody>
        </p:sp>
        <p:sp>
          <p:nvSpPr>
            <p:cNvPr id="13328" name="Rectangle 16"/>
            <p:cNvSpPr>
              <a:spLocks noChangeArrowheads="1"/>
            </p:cNvSpPr>
            <p:nvPr/>
          </p:nvSpPr>
          <p:spPr bwMode="auto">
            <a:xfrm>
              <a:off x="1476375" y="1438275"/>
              <a:ext cx="10795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SRAM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（エスラム）</a:t>
              </a:r>
            </a:p>
          </p:txBody>
        </p:sp>
        <p:sp>
          <p:nvSpPr>
            <p:cNvPr id="13329" name="Rectangle 17"/>
            <p:cNvSpPr>
              <a:spLocks noChangeArrowheads="1"/>
            </p:cNvSpPr>
            <p:nvPr/>
          </p:nvSpPr>
          <p:spPr bwMode="auto">
            <a:xfrm>
              <a:off x="1476375" y="2088368"/>
              <a:ext cx="1079500" cy="3603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マスク</a:t>
              </a: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ROM</a:t>
              </a:r>
            </a:p>
          </p:txBody>
        </p:sp>
        <p:sp>
          <p:nvSpPr>
            <p:cNvPr id="13330" name="Rectangle 18"/>
            <p:cNvSpPr>
              <a:spLocks noChangeArrowheads="1"/>
            </p:cNvSpPr>
            <p:nvPr/>
          </p:nvSpPr>
          <p:spPr bwMode="auto">
            <a:xfrm>
              <a:off x="1476375" y="2591990"/>
              <a:ext cx="10795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プログラマブル</a:t>
              </a:r>
              <a:b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ROM</a:t>
              </a:r>
            </a:p>
          </p:txBody>
        </p:sp>
        <p:sp>
          <p:nvSpPr>
            <p:cNvPr id="13336" name="Rectangle 24"/>
            <p:cNvSpPr>
              <a:spLocks noChangeArrowheads="1"/>
            </p:cNvSpPr>
            <p:nvPr/>
          </p:nvSpPr>
          <p:spPr bwMode="auto">
            <a:xfrm>
              <a:off x="2628900" y="1546225"/>
              <a:ext cx="12954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高速 ⇒ キャッシュメモリなど</a:t>
              </a:r>
            </a:p>
          </p:txBody>
        </p:sp>
        <p:sp>
          <p:nvSpPr>
            <p:cNvPr id="13337" name="Rectangle 25"/>
            <p:cNvSpPr>
              <a:spLocks noChangeArrowheads="1"/>
            </p:cNvSpPr>
            <p:nvPr/>
          </p:nvSpPr>
          <p:spPr bwMode="auto">
            <a:xfrm>
              <a:off x="2628900" y="1044079"/>
              <a:ext cx="12954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安価 ⇒ 主記憶メモリなど</a:t>
              </a:r>
            </a:p>
          </p:txBody>
        </p:sp>
        <p:sp>
          <p:nvSpPr>
            <p:cNvPr id="13338" name="Rectangle 26"/>
            <p:cNvSpPr>
              <a:spLocks noChangeArrowheads="1"/>
            </p:cNvSpPr>
            <p:nvPr/>
          </p:nvSpPr>
          <p:spPr bwMode="auto">
            <a:xfrm>
              <a:off x="2627313" y="2196318"/>
              <a:ext cx="129540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製造工程で書込み</a:t>
              </a:r>
            </a:p>
          </p:txBody>
        </p:sp>
        <p:sp>
          <p:nvSpPr>
            <p:cNvPr id="13339" name="Rectangle 27"/>
            <p:cNvSpPr>
              <a:spLocks noChangeArrowheads="1"/>
            </p:cNvSpPr>
            <p:nvPr/>
          </p:nvSpPr>
          <p:spPr bwMode="auto">
            <a:xfrm>
              <a:off x="2628900" y="2699940"/>
              <a:ext cx="12954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ユーザーが書込み可能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06</a:t>
            </a:r>
            <a:r>
              <a:rPr lang="en-US" altLang="ja-JP" dirty="0" smtClean="0"/>
              <a:t>   </a:t>
            </a:r>
            <a:r>
              <a:rPr lang="ja-JP" altLang="en-US" dirty="0"/>
              <a:t>補助記憶装置の種類と特徴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755799" y="756109"/>
            <a:ext cx="3277481" cy="2196641"/>
            <a:chOff x="755799" y="756109"/>
            <a:chExt cx="3277481" cy="2196641"/>
          </a:xfrm>
        </p:grpSpPr>
        <p:sp>
          <p:nvSpPr>
            <p:cNvPr id="15387" name="Oval 27"/>
            <p:cNvSpPr>
              <a:spLocks noChangeArrowheads="1"/>
            </p:cNvSpPr>
            <p:nvPr/>
          </p:nvSpPr>
          <p:spPr bwMode="auto">
            <a:xfrm>
              <a:off x="2448929" y="1476229"/>
              <a:ext cx="719138" cy="36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磁気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テープ</a:t>
              </a:r>
            </a:p>
          </p:txBody>
        </p:sp>
        <p:sp>
          <p:nvSpPr>
            <p:cNvPr id="15388" name="Oval 28"/>
            <p:cNvSpPr>
              <a:spLocks noChangeArrowheads="1"/>
            </p:cNvSpPr>
            <p:nvPr/>
          </p:nvSpPr>
          <p:spPr bwMode="auto">
            <a:xfrm rot="19800000">
              <a:off x="1339386" y="2083739"/>
              <a:ext cx="961724" cy="431800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pPr algn="ctr" defTabSz="473075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390" name="Oval 30"/>
            <p:cNvSpPr>
              <a:spLocks noChangeArrowheads="1"/>
            </p:cNvSpPr>
            <p:nvPr/>
          </p:nvSpPr>
          <p:spPr bwMode="auto">
            <a:xfrm rot="19800000">
              <a:off x="1794336" y="1183316"/>
              <a:ext cx="816414" cy="431800"/>
            </a:xfrm>
            <a:prstGeom prst="ellipse">
              <a:avLst/>
            </a:prstGeom>
            <a:noFill/>
            <a:ln w="28575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391" name="Line 31"/>
            <p:cNvSpPr>
              <a:spLocks noChangeAspect="1" noChangeShapeType="1"/>
            </p:cNvSpPr>
            <p:nvPr/>
          </p:nvSpPr>
          <p:spPr bwMode="auto">
            <a:xfrm rot="5400000" flipV="1">
              <a:off x="2339405" y="1674800"/>
              <a:ext cx="0" cy="2340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2" name="Rectangle 32"/>
            <p:cNvSpPr>
              <a:spLocks noChangeArrowheads="1"/>
            </p:cNvSpPr>
            <p:nvPr/>
          </p:nvSpPr>
          <p:spPr bwMode="auto">
            <a:xfrm>
              <a:off x="3530042" y="2700338"/>
              <a:ext cx="5032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大容量</a:t>
              </a:r>
            </a:p>
          </p:txBody>
        </p:sp>
        <p:sp>
          <p:nvSpPr>
            <p:cNvPr id="15396" name="Line 36"/>
            <p:cNvSpPr>
              <a:spLocks noChangeAspect="1" noChangeShapeType="1"/>
            </p:cNvSpPr>
            <p:nvPr/>
          </p:nvSpPr>
          <p:spPr bwMode="auto">
            <a:xfrm flipV="1">
              <a:off x="1008211" y="1008137"/>
              <a:ext cx="0" cy="172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7" name="Rectangle 37"/>
            <p:cNvSpPr>
              <a:spLocks noChangeArrowheads="1"/>
            </p:cNvSpPr>
            <p:nvPr/>
          </p:nvSpPr>
          <p:spPr bwMode="auto">
            <a:xfrm>
              <a:off x="755799" y="756109"/>
              <a:ext cx="503237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高速</a:t>
              </a:r>
            </a:p>
          </p:txBody>
        </p:sp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>
              <a:off x="2772966" y="1188157"/>
              <a:ext cx="719137" cy="36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磁気</a:t>
              </a:r>
            </a:p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ディスク</a:t>
              </a:r>
            </a:p>
          </p:txBody>
        </p:sp>
        <p:sp>
          <p:nvSpPr>
            <p:cNvPr id="15" name="Oval 26"/>
            <p:cNvSpPr>
              <a:spLocks noChangeArrowheads="1"/>
            </p:cNvSpPr>
            <p:nvPr/>
          </p:nvSpPr>
          <p:spPr bwMode="auto">
            <a:xfrm>
              <a:off x="2160427" y="982131"/>
              <a:ext cx="539588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SSD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6" name="Oval 26"/>
            <p:cNvSpPr>
              <a:spLocks noChangeArrowheads="1"/>
            </p:cNvSpPr>
            <p:nvPr/>
          </p:nvSpPr>
          <p:spPr bwMode="auto">
            <a:xfrm>
              <a:off x="1620367" y="1584201"/>
              <a:ext cx="539588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MC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7" name="Oval 26"/>
            <p:cNvSpPr>
              <a:spLocks noChangeArrowheads="1"/>
            </p:cNvSpPr>
            <p:nvPr/>
          </p:nvSpPr>
          <p:spPr bwMode="auto">
            <a:xfrm>
              <a:off x="1871923" y="1872233"/>
              <a:ext cx="539588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BD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1332335" y="2124285"/>
              <a:ext cx="539588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DVD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Oval 26"/>
            <p:cNvSpPr>
              <a:spLocks noChangeArrowheads="1"/>
            </p:cNvSpPr>
            <p:nvPr/>
          </p:nvSpPr>
          <p:spPr bwMode="auto">
            <a:xfrm>
              <a:off x="1224627" y="2486437"/>
              <a:ext cx="360000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1764383" y="1404205"/>
              <a:ext cx="539588" cy="216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UFD</a:t>
              </a:r>
              <a:endParaRPr lang="ja-JP" altLang="en-US" sz="8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772023" y="2052253"/>
              <a:ext cx="1152128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216000"/>
              <a:r>
                <a:rPr lang="en-US" altLang="ja-JP" sz="6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SSD	: Solid State Drive</a:t>
              </a:r>
            </a:p>
            <a:p>
              <a:pPr defTabSz="216000"/>
              <a:r>
                <a:rPr lang="en-US" altLang="ja-JP" sz="6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UFD	: USB Flash Drive</a:t>
              </a:r>
              <a:endParaRPr lang="en-US" altLang="ja-JP" sz="6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  <a:p>
              <a:pPr defTabSz="216000"/>
              <a:r>
                <a:rPr lang="en-US" altLang="ja-JP" sz="6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MC 	: Memory Card </a:t>
              </a:r>
              <a:endParaRPr lang="ja-JP" altLang="en-US" sz="6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1259939" y="1080145"/>
              <a:ext cx="756000" cy="14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73075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半導体ディスク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871983" y="2556325"/>
              <a:ext cx="540000" cy="1440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73075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光ディスク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07</a:t>
            </a:r>
            <a:r>
              <a:rPr lang="en-US" altLang="ja-JP" dirty="0" smtClean="0"/>
              <a:t>   </a:t>
            </a:r>
            <a:r>
              <a:rPr lang="ja-JP" altLang="en-US" dirty="0"/>
              <a:t>磁気ディスク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900113" y="792163"/>
            <a:ext cx="2879725" cy="1979612"/>
            <a:chOff x="900113" y="792163"/>
            <a:chExt cx="2879725" cy="1979612"/>
          </a:xfrm>
        </p:grpSpPr>
        <p:grpSp>
          <p:nvGrpSpPr>
            <p:cNvPr id="17500" name="Group 92"/>
            <p:cNvGrpSpPr>
              <a:grpSpLocks/>
            </p:cNvGrpSpPr>
            <p:nvPr/>
          </p:nvGrpSpPr>
          <p:grpSpPr bwMode="auto">
            <a:xfrm>
              <a:off x="1547813" y="1476375"/>
              <a:ext cx="577850" cy="611188"/>
              <a:chOff x="1088" y="1021"/>
              <a:chExt cx="364" cy="385"/>
            </a:xfrm>
          </p:grpSpPr>
          <p:sp>
            <p:nvSpPr>
              <p:cNvPr id="17483" name="Rectangle 75"/>
              <p:cNvSpPr>
                <a:spLocks noChangeArrowheads="1"/>
              </p:cNvSpPr>
              <p:nvPr/>
            </p:nvSpPr>
            <p:spPr bwMode="auto">
              <a:xfrm>
                <a:off x="1338" y="1361"/>
                <a:ext cx="114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4" name="Rectangle 76"/>
              <p:cNvSpPr>
                <a:spLocks noChangeArrowheads="1"/>
              </p:cNvSpPr>
              <p:nvPr/>
            </p:nvSpPr>
            <p:spPr bwMode="auto">
              <a:xfrm>
                <a:off x="1088" y="1134"/>
                <a:ext cx="46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5" name="Rectangle 77"/>
              <p:cNvSpPr>
                <a:spLocks noChangeArrowheads="1"/>
              </p:cNvSpPr>
              <p:nvPr/>
            </p:nvSpPr>
            <p:spPr bwMode="auto">
              <a:xfrm>
                <a:off x="1406" y="1134"/>
                <a:ext cx="46" cy="272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6" name="Rectangle 78"/>
              <p:cNvSpPr>
                <a:spLocks noChangeArrowheads="1"/>
              </p:cNvSpPr>
              <p:nvPr/>
            </p:nvSpPr>
            <p:spPr bwMode="auto">
              <a:xfrm>
                <a:off x="1088" y="1361"/>
                <a:ext cx="114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7" name="Rectangle 79"/>
              <p:cNvSpPr>
                <a:spLocks noChangeArrowheads="1"/>
              </p:cNvSpPr>
              <p:nvPr/>
            </p:nvSpPr>
            <p:spPr bwMode="auto">
              <a:xfrm>
                <a:off x="1088" y="1134"/>
                <a:ext cx="363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17488" name="Line 80"/>
              <p:cNvSpPr>
                <a:spLocks noChangeShapeType="1"/>
              </p:cNvSpPr>
              <p:nvPr/>
            </p:nvSpPr>
            <p:spPr bwMode="auto">
              <a:xfrm flipH="1">
                <a:off x="1156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89" name="Line 81"/>
              <p:cNvSpPr>
                <a:spLocks noChangeShapeType="1"/>
              </p:cNvSpPr>
              <p:nvPr/>
            </p:nvSpPr>
            <p:spPr bwMode="auto">
              <a:xfrm flipH="1">
                <a:off x="1179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0" name="Line 82"/>
              <p:cNvSpPr>
                <a:spLocks noChangeShapeType="1"/>
              </p:cNvSpPr>
              <p:nvPr/>
            </p:nvSpPr>
            <p:spPr bwMode="auto">
              <a:xfrm flipH="1">
                <a:off x="1202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1" name="Line 83"/>
              <p:cNvSpPr>
                <a:spLocks noChangeShapeType="1"/>
              </p:cNvSpPr>
              <p:nvPr/>
            </p:nvSpPr>
            <p:spPr bwMode="auto">
              <a:xfrm flipH="1">
                <a:off x="1225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2" name="Line 84"/>
              <p:cNvSpPr>
                <a:spLocks noChangeShapeType="1"/>
              </p:cNvSpPr>
              <p:nvPr/>
            </p:nvSpPr>
            <p:spPr bwMode="auto">
              <a:xfrm flipH="1">
                <a:off x="1247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3" name="Line 85"/>
              <p:cNvSpPr>
                <a:spLocks noChangeShapeType="1"/>
              </p:cNvSpPr>
              <p:nvPr/>
            </p:nvSpPr>
            <p:spPr bwMode="auto">
              <a:xfrm flipH="1">
                <a:off x="1270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4" name="Line 86"/>
              <p:cNvSpPr>
                <a:spLocks noChangeShapeType="1"/>
              </p:cNvSpPr>
              <p:nvPr/>
            </p:nvSpPr>
            <p:spPr bwMode="auto">
              <a:xfrm flipH="1">
                <a:off x="1293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5" name="Line 87"/>
              <p:cNvSpPr>
                <a:spLocks noChangeShapeType="1"/>
              </p:cNvSpPr>
              <p:nvPr/>
            </p:nvSpPr>
            <p:spPr bwMode="auto">
              <a:xfrm flipH="1">
                <a:off x="1315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6" name="Line 88"/>
              <p:cNvSpPr>
                <a:spLocks noChangeShapeType="1"/>
              </p:cNvSpPr>
              <p:nvPr/>
            </p:nvSpPr>
            <p:spPr bwMode="auto">
              <a:xfrm flipH="1">
                <a:off x="1338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7" name="Line 89"/>
              <p:cNvSpPr>
                <a:spLocks noChangeShapeType="1"/>
              </p:cNvSpPr>
              <p:nvPr/>
            </p:nvSpPr>
            <p:spPr bwMode="auto">
              <a:xfrm flipH="1">
                <a:off x="1361" y="1111"/>
                <a:ext cx="23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8" name="Line 90"/>
              <p:cNvSpPr>
                <a:spLocks noChangeShapeType="1"/>
              </p:cNvSpPr>
              <p:nvPr/>
            </p:nvSpPr>
            <p:spPr bwMode="auto">
              <a:xfrm flipH="1">
                <a:off x="1156" y="102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17499" name="Line 91"/>
              <p:cNvSpPr>
                <a:spLocks noChangeShapeType="1"/>
              </p:cNvSpPr>
              <p:nvPr/>
            </p:nvSpPr>
            <p:spPr bwMode="auto">
              <a:xfrm flipH="1">
                <a:off x="1383" y="102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900113" y="2087563"/>
              <a:ext cx="574675" cy="684212"/>
              <a:chOff x="900113" y="2087563"/>
              <a:chExt cx="574675" cy="684212"/>
            </a:xfrm>
          </p:grpSpPr>
          <p:sp>
            <p:nvSpPr>
              <p:cNvPr id="17474" name="Rectangle 66"/>
              <p:cNvSpPr>
                <a:spLocks noChangeArrowheads="1"/>
              </p:cNvSpPr>
              <p:nvPr/>
            </p:nvSpPr>
            <p:spPr bwMode="auto">
              <a:xfrm>
                <a:off x="900113" y="2341563"/>
                <a:ext cx="287337" cy="179387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latin typeface="Arial Black" panose="020B0A04020102020204" pitchFamily="34" charset="0"/>
                  </a:rPr>
                  <a:t>S</a:t>
                </a:r>
              </a:p>
            </p:txBody>
          </p:sp>
          <p:sp>
            <p:nvSpPr>
              <p:cNvPr id="17475" name="Rectangle 67"/>
              <p:cNvSpPr>
                <a:spLocks noChangeArrowheads="1"/>
              </p:cNvSpPr>
              <p:nvPr/>
            </p:nvSpPr>
            <p:spPr bwMode="auto">
              <a:xfrm>
                <a:off x="1187450" y="2341563"/>
                <a:ext cx="287338" cy="1793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latin typeface="Arial Black" panose="020B0A04020102020204" pitchFamily="34" charset="0"/>
                  </a:rPr>
                  <a:t>N</a:t>
                </a:r>
              </a:p>
            </p:txBody>
          </p:sp>
          <p:sp>
            <p:nvSpPr>
              <p:cNvPr id="17511" name="Freeform 103"/>
              <p:cNvSpPr>
                <a:spLocks/>
              </p:cNvSpPr>
              <p:nvPr/>
            </p:nvSpPr>
            <p:spPr bwMode="auto">
              <a:xfrm>
                <a:off x="973138" y="2087563"/>
                <a:ext cx="431800" cy="215900"/>
              </a:xfrm>
              <a:custGeom>
                <a:avLst/>
                <a:gdLst>
                  <a:gd name="T0" fmla="*/ 227 w 227"/>
                  <a:gd name="T1" fmla="*/ 113 h 113"/>
                  <a:gd name="T2" fmla="*/ 114 w 227"/>
                  <a:gd name="T3" fmla="*/ 0 h 113"/>
                  <a:gd name="T4" fmla="*/ 0 w 227"/>
                  <a:gd name="T5" fmla="*/ 113 h 113"/>
                  <a:gd name="T6" fmla="*/ 0 w 227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227" y="113"/>
                    </a:moveTo>
                    <a:cubicBezTo>
                      <a:pt x="227" y="51"/>
                      <a:pt x="176" y="0"/>
                      <a:pt x="114" y="0"/>
                    </a:cubicBezTo>
                    <a:cubicBezTo>
                      <a:pt x="51" y="0"/>
                      <a:pt x="0" y="51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12" name="Freeform 104"/>
              <p:cNvSpPr>
                <a:spLocks/>
              </p:cNvSpPr>
              <p:nvPr/>
            </p:nvSpPr>
            <p:spPr bwMode="auto">
              <a:xfrm rot="10800000">
                <a:off x="1044575" y="2195513"/>
                <a:ext cx="287338" cy="109537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13" name="Freeform 105"/>
              <p:cNvSpPr>
                <a:spLocks/>
              </p:cNvSpPr>
              <p:nvPr/>
            </p:nvSpPr>
            <p:spPr bwMode="auto">
              <a:xfrm flipV="1">
                <a:off x="973138" y="2555875"/>
                <a:ext cx="431800" cy="215900"/>
              </a:xfrm>
              <a:custGeom>
                <a:avLst/>
                <a:gdLst>
                  <a:gd name="T0" fmla="*/ 227 w 227"/>
                  <a:gd name="T1" fmla="*/ 113 h 113"/>
                  <a:gd name="T2" fmla="*/ 114 w 227"/>
                  <a:gd name="T3" fmla="*/ 0 h 113"/>
                  <a:gd name="T4" fmla="*/ 0 w 227"/>
                  <a:gd name="T5" fmla="*/ 113 h 113"/>
                  <a:gd name="T6" fmla="*/ 0 w 227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227" y="113"/>
                    </a:moveTo>
                    <a:cubicBezTo>
                      <a:pt x="227" y="51"/>
                      <a:pt x="176" y="0"/>
                      <a:pt x="114" y="0"/>
                    </a:cubicBezTo>
                    <a:cubicBezTo>
                      <a:pt x="51" y="0"/>
                      <a:pt x="0" y="51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14" name="Freeform 106"/>
              <p:cNvSpPr>
                <a:spLocks/>
              </p:cNvSpPr>
              <p:nvPr/>
            </p:nvSpPr>
            <p:spPr bwMode="auto">
              <a:xfrm rot="10800000" flipV="1">
                <a:off x="1044575" y="2555875"/>
                <a:ext cx="287338" cy="109538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2195513" y="2087563"/>
              <a:ext cx="574675" cy="684212"/>
              <a:chOff x="2195513" y="2087563"/>
              <a:chExt cx="574675" cy="684212"/>
            </a:xfrm>
          </p:grpSpPr>
          <p:sp>
            <p:nvSpPr>
              <p:cNvPr id="17478" name="Rectangle 70"/>
              <p:cNvSpPr>
                <a:spLocks noChangeArrowheads="1"/>
              </p:cNvSpPr>
              <p:nvPr/>
            </p:nvSpPr>
            <p:spPr bwMode="auto">
              <a:xfrm>
                <a:off x="2195513" y="2341563"/>
                <a:ext cx="287337" cy="179387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latin typeface="Arial Black" panose="020B0A04020102020204" pitchFamily="34" charset="0"/>
                  </a:rPr>
                  <a:t>S</a:t>
                </a:r>
              </a:p>
            </p:txBody>
          </p:sp>
          <p:sp>
            <p:nvSpPr>
              <p:cNvPr id="17479" name="Rectangle 71"/>
              <p:cNvSpPr>
                <a:spLocks noChangeArrowheads="1"/>
              </p:cNvSpPr>
              <p:nvPr/>
            </p:nvSpPr>
            <p:spPr bwMode="auto">
              <a:xfrm>
                <a:off x="2482850" y="2341563"/>
                <a:ext cx="287338" cy="1793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latin typeface="Arial Black" panose="020B0A04020102020204" pitchFamily="34" charset="0"/>
                  </a:rPr>
                  <a:t>N</a:t>
                </a:r>
              </a:p>
            </p:txBody>
          </p:sp>
          <p:sp>
            <p:nvSpPr>
              <p:cNvPr id="17506" name="Freeform 98"/>
              <p:cNvSpPr>
                <a:spLocks/>
              </p:cNvSpPr>
              <p:nvPr/>
            </p:nvSpPr>
            <p:spPr bwMode="auto">
              <a:xfrm>
                <a:off x="2268538" y="2087563"/>
                <a:ext cx="431800" cy="215900"/>
              </a:xfrm>
              <a:custGeom>
                <a:avLst/>
                <a:gdLst>
                  <a:gd name="T0" fmla="*/ 227 w 227"/>
                  <a:gd name="T1" fmla="*/ 113 h 113"/>
                  <a:gd name="T2" fmla="*/ 114 w 227"/>
                  <a:gd name="T3" fmla="*/ 0 h 113"/>
                  <a:gd name="T4" fmla="*/ 0 w 227"/>
                  <a:gd name="T5" fmla="*/ 113 h 113"/>
                  <a:gd name="T6" fmla="*/ 0 w 227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227" y="113"/>
                    </a:moveTo>
                    <a:cubicBezTo>
                      <a:pt x="227" y="51"/>
                      <a:pt x="176" y="0"/>
                      <a:pt x="114" y="0"/>
                    </a:cubicBezTo>
                    <a:cubicBezTo>
                      <a:pt x="51" y="0"/>
                      <a:pt x="0" y="51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08" name="Freeform 100"/>
              <p:cNvSpPr>
                <a:spLocks/>
              </p:cNvSpPr>
              <p:nvPr/>
            </p:nvSpPr>
            <p:spPr bwMode="auto">
              <a:xfrm rot="10800000">
                <a:off x="2339975" y="2195513"/>
                <a:ext cx="287338" cy="109537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15" name="Freeform 107"/>
              <p:cNvSpPr>
                <a:spLocks/>
              </p:cNvSpPr>
              <p:nvPr/>
            </p:nvSpPr>
            <p:spPr bwMode="auto">
              <a:xfrm flipV="1">
                <a:off x="2268538" y="2555875"/>
                <a:ext cx="431800" cy="215900"/>
              </a:xfrm>
              <a:custGeom>
                <a:avLst/>
                <a:gdLst>
                  <a:gd name="T0" fmla="*/ 227 w 227"/>
                  <a:gd name="T1" fmla="*/ 113 h 113"/>
                  <a:gd name="T2" fmla="*/ 114 w 227"/>
                  <a:gd name="T3" fmla="*/ 0 h 113"/>
                  <a:gd name="T4" fmla="*/ 0 w 227"/>
                  <a:gd name="T5" fmla="*/ 113 h 113"/>
                  <a:gd name="T6" fmla="*/ 0 w 227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227" y="113"/>
                    </a:moveTo>
                    <a:cubicBezTo>
                      <a:pt x="227" y="51"/>
                      <a:pt x="176" y="0"/>
                      <a:pt x="114" y="0"/>
                    </a:cubicBezTo>
                    <a:cubicBezTo>
                      <a:pt x="51" y="0"/>
                      <a:pt x="0" y="51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16" name="Freeform 108"/>
              <p:cNvSpPr>
                <a:spLocks/>
              </p:cNvSpPr>
              <p:nvPr/>
            </p:nvSpPr>
            <p:spPr bwMode="auto">
              <a:xfrm rot="10800000" flipV="1">
                <a:off x="2339975" y="2555875"/>
                <a:ext cx="287338" cy="109538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270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547813" y="2087563"/>
              <a:ext cx="574675" cy="684212"/>
              <a:chOff x="1547813" y="2087563"/>
              <a:chExt cx="574675" cy="684212"/>
            </a:xfrm>
          </p:grpSpPr>
          <p:sp>
            <p:nvSpPr>
              <p:cNvPr id="17476" name="Rectangle 68"/>
              <p:cNvSpPr>
                <a:spLocks noChangeArrowheads="1"/>
              </p:cNvSpPr>
              <p:nvPr/>
            </p:nvSpPr>
            <p:spPr bwMode="auto">
              <a:xfrm>
                <a:off x="1835150" y="2341563"/>
                <a:ext cx="287338" cy="179387"/>
              </a:xfrm>
              <a:prstGeom prst="rect">
                <a:avLst/>
              </a:prstGeom>
              <a:solidFill>
                <a:srgbClr val="C0C0C0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latin typeface="Arial Black" panose="020B0A04020102020204" pitchFamily="34" charset="0"/>
                  </a:rPr>
                  <a:t>S</a:t>
                </a:r>
              </a:p>
            </p:txBody>
          </p:sp>
          <p:sp>
            <p:nvSpPr>
              <p:cNvPr id="17477" name="Rectangle 69"/>
              <p:cNvSpPr>
                <a:spLocks noChangeArrowheads="1"/>
              </p:cNvSpPr>
              <p:nvPr/>
            </p:nvSpPr>
            <p:spPr bwMode="auto">
              <a:xfrm>
                <a:off x="1547813" y="2341563"/>
                <a:ext cx="287337" cy="17938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latin typeface="Arial Black" panose="020B0A04020102020204" pitchFamily="34" charset="0"/>
                  </a:rPr>
                  <a:t>N</a:t>
                </a:r>
              </a:p>
            </p:txBody>
          </p:sp>
          <p:sp>
            <p:nvSpPr>
              <p:cNvPr id="17505" name="Freeform 97"/>
              <p:cNvSpPr>
                <a:spLocks/>
              </p:cNvSpPr>
              <p:nvPr/>
            </p:nvSpPr>
            <p:spPr bwMode="auto">
              <a:xfrm>
                <a:off x="1620838" y="2555875"/>
                <a:ext cx="431800" cy="215900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905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med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07" name="Freeform 99"/>
              <p:cNvSpPr>
                <a:spLocks/>
              </p:cNvSpPr>
              <p:nvPr/>
            </p:nvSpPr>
            <p:spPr bwMode="auto">
              <a:xfrm>
                <a:off x="1692275" y="2555875"/>
                <a:ext cx="287338" cy="109538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905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med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19" name="Freeform 111"/>
              <p:cNvSpPr>
                <a:spLocks/>
              </p:cNvSpPr>
              <p:nvPr/>
            </p:nvSpPr>
            <p:spPr bwMode="auto">
              <a:xfrm flipH="1">
                <a:off x="1620838" y="2087563"/>
                <a:ext cx="431800" cy="215900"/>
              </a:xfrm>
              <a:custGeom>
                <a:avLst/>
                <a:gdLst>
                  <a:gd name="T0" fmla="*/ 227 w 227"/>
                  <a:gd name="T1" fmla="*/ 113 h 113"/>
                  <a:gd name="T2" fmla="*/ 114 w 227"/>
                  <a:gd name="T3" fmla="*/ 0 h 113"/>
                  <a:gd name="T4" fmla="*/ 0 w 227"/>
                  <a:gd name="T5" fmla="*/ 113 h 113"/>
                  <a:gd name="T6" fmla="*/ 0 w 227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227" y="113"/>
                    </a:moveTo>
                    <a:cubicBezTo>
                      <a:pt x="227" y="51"/>
                      <a:pt x="176" y="0"/>
                      <a:pt x="114" y="0"/>
                    </a:cubicBezTo>
                    <a:cubicBezTo>
                      <a:pt x="51" y="0"/>
                      <a:pt x="0" y="51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</a:path>
                </a:pathLst>
              </a:custGeom>
              <a:noFill/>
              <a:ln w="1905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med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520" name="Freeform 112"/>
              <p:cNvSpPr>
                <a:spLocks/>
              </p:cNvSpPr>
              <p:nvPr/>
            </p:nvSpPr>
            <p:spPr bwMode="auto">
              <a:xfrm rot="10800000" flipH="1">
                <a:off x="1692275" y="2195513"/>
                <a:ext cx="287338" cy="109537"/>
              </a:xfrm>
              <a:custGeom>
                <a:avLst/>
                <a:gdLst>
                  <a:gd name="T0" fmla="*/ 0 w 227"/>
                  <a:gd name="T1" fmla="*/ 0 h 113"/>
                  <a:gd name="T2" fmla="*/ 114 w 227"/>
                  <a:gd name="T3" fmla="*/ 113 h 113"/>
                  <a:gd name="T4" fmla="*/ 227 w 227"/>
                  <a:gd name="T5" fmla="*/ 0 h 113"/>
                  <a:gd name="T6" fmla="*/ 227 w 227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7" h="113">
                    <a:moveTo>
                      <a:pt x="0" y="0"/>
                    </a:moveTo>
                    <a:cubicBezTo>
                      <a:pt x="0" y="62"/>
                      <a:pt x="51" y="113"/>
                      <a:pt x="114" y="113"/>
                    </a:cubicBezTo>
                    <a:cubicBezTo>
                      <a:pt x="176" y="113"/>
                      <a:pt x="227" y="62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</a:path>
                </a:pathLst>
              </a:custGeom>
              <a:noFill/>
              <a:ln w="19050" cap="rnd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triangle" w="med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7521" name="Line 113"/>
            <p:cNvSpPr>
              <a:spLocks noChangeShapeType="1"/>
            </p:cNvSpPr>
            <p:nvPr/>
          </p:nvSpPr>
          <p:spPr bwMode="auto">
            <a:xfrm rot="5400000" flipV="1">
              <a:off x="3239294" y="2267744"/>
              <a:ext cx="0" cy="3603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22" name="Rectangle 114"/>
            <p:cNvSpPr>
              <a:spLocks noChangeArrowheads="1"/>
            </p:cNvSpPr>
            <p:nvPr/>
          </p:nvSpPr>
          <p:spPr bwMode="auto">
            <a:xfrm>
              <a:off x="3419475" y="2339975"/>
              <a:ext cx="3603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移動</a:t>
              </a:r>
            </a:p>
          </p:txBody>
        </p:sp>
        <p:sp>
          <p:nvSpPr>
            <p:cNvPr id="17524" name="Rectangle 116"/>
            <p:cNvSpPr>
              <a:spLocks noChangeArrowheads="1"/>
            </p:cNvSpPr>
            <p:nvPr/>
          </p:nvSpPr>
          <p:spPr bwMode="auto">
            <a:xfrm>
              <a:off x="1404938" y="1222375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再生電流の発生</a:t>
              </a:r>
            </a:p>
          </p:txBody>
        </p:sp>
        <p:sp>
          <p:nvSpPr>
            <p:cNvPr id="17525" name="Rectangle 117"/>
            <p:cNvSpPr>
              <a:spLocks noChangeArrowheads="1"/>
            </p:cNvSpPr>
            <p:nvPr/>
          </p:nvSpPr>
          <p:spPr bwMode="auto">
            <a:xfrm>
              <a:off x="3060700" y="255587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ディスクの回転</a:t>
              </a:r>
            </a:p>
          </p:txBody>
        </p:sp>
        <p:sp>
          <p:nvSpPr>
            <p:cNvPr id="17527" name="Rectangle 119"/>
            <p:cNvSpPr>
              <a:spLocks noChangeArrowheads="1"/>
            </p:cNvSpPr>
            <p:nvPr/>
          </p:nvSpPr>
          <p:spPr bwMode="auto">
            <a:xfrm>
              <a:off x="1403350" y="792163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データの再生</a:t>
              </a:r>
            </a:p>
          </p:txBody>
        </p:sp>
        <p:sp>
          <p:nvSpPr>
            <p:cNvPr id="17528" name="AutoShape 120"/>
            <p:cNvSpPr>
              <a:spLocks noChangeArrowheads="1"/>
            </p:cNvSpPr>
            <p:nvPr/>
          </p:nvSpPr>
          <p:spPr bwMode="auto">
            <a:xfrm>
              <a:off x="1727200" y="1008063"/>
              <a:ext cx="252413" cy="180975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7529" name="Rectangle 121"/>
            <p:cNvSpPr>
              <a:spLocks noChangeArrowheads="1"/>
            </p:cNvSpPr>
            <p:nvPr/>
          </p:nvSpPr>
          <p:spPr bwMode="auto">
            <a:xfrm>
              <a:off x="2124075" y="1692275"/>
              <a:ext cx="57467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磁気ヘッド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08</a:t>
            </a:r>
            <a:r>
              <a:rPr lang="en-US" altLang="ja-JP" dirty="0" smtClean="0"/>
              <a:t>   </a:t>
            </a:r>
            <a:r>
              <a:rPr lang="ja-JP" altLang="en-US" dirty="0"/>
              <a:t>光ディスク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792163" y="792163"/>
            <a:ext cx="2987675" cy="1979612"/>
            <a:chOff x="792163" y="792163"/>
            <a:chExt cx="2987675" cy="1979612"/>
          </a:xfrm>
        </p:grpSpPr>
        <p:sp>
          <p:nvSpPr>
            <p:cNvPr id="20544" name="Line 64"/>
            <p:cNvSpPr>
              <a:spLocks noChangeShapeType="1"/>
            </p:cNvSpPr>
            <p:nvPr/>
          </p:nvSpPr>
          <p:spPr bwMode="auto">
            <a:xfrm rot="5400000" flipV="1">
              <a:off x="3239294" y="2267744"/>
              <a:ext cx="0" cy="360362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5" name="Rectangle 65"/>
            <p:cNvSpPr>
              <a:spLocks noChangeArrowheads="1"/>
            </p:cNvSpPr>
            <p:nvPr/>
          </p:nvSpPr>
          <p:spPr bwMode="auto">
            <a:xfrm>
              <a:off x="3419475" y="2339975"/>
              <a:ext cx="3603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移動</a:t>
              </a:r>
            </a:p>
          </p:txBody>
        </p:sp>
        <p:sp>
          <p:nvSpPr>
            <p:cNvPr id="20546" name="Rectangle 66"/>
            <p:cNvSpPr>
              <a:spLocks noChangeArrowheads="1"/>
            </p:cNvSpPr>
            <p:nvPr/>
          </p:nvSpPr>
          <p:spPr bwMode="auto">
            <a:xfrm>
              <a:off x="1404938" y="1222375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反射光の強弱を検出</a:t>
              </a:r>
            </a:p>
          </p:txBody>
        </p:sp>
        <p:sp>
          <p:nvSpPr>
            <p:cNvPr id="20547" name="Rectangle 67"/>
            <p:cNvSpPr>
              <a:spLocks noChangeArrowheads="1"/>
            </p:cNvSpPr>
            <p:nvPr/>
          </p:nvSpPr>
          <p:spPr bwMode="auto">
            <a:xfrm>
              <a:off x="3060700" y="2555875"/>
              <a:ext cx="7191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ディスクの回転</a:t>
              </a:r>
            </a:p>
          </p:txBody>
        </p:sp>
        <p:sp>
          <p:nvSpPr>
            <p:cNvPr id="20548" name="Rectangle 68"/>
            <p:cNvSpPr>
              <a:spLocks noChangeArrowheads="1"/>
            </p:cNvSpPr>
            <p:nvPr/>
          </p:nvSpPr>
          <p:spPr bwMode="auto">
            <a:xfrm>
              <a:off x="1403350" y="792163"/>
              <a:ext cx="863600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データの再生</a:t>
              </a:r>
            </a:p>
          </p:txBody>
        </p:sp>
        <p:sp>
          <p:nvSpPr>
            <p:cNvPr id="20549" name="AutoShape 69"/>
            <p:cNvSpPr>
              <a:spLocks noChangeArrowheads="1"/>
            </p:cNvSpPr>
            <p:nvPr/>
          </p:nvSpPr>
          <p:spPr bwMode="auto">
            <a:xfrm>
              <a:off x="1727200" y="1008063"/>
              <a:ext cx="252413" cy="180975"/>
            </a:xfrm>
            <a:prstGeom prst="upArrow">
              <a:avLst>
                <a:gd name="adj1" fmla="val 49685"/>
                <a:gd name="adj2" fmla="val 4824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grpSp>
          <p:nvGrpSpPr>
            <p:cNvPr id="3" name="グループ化 2"/>
            <p:cNvGrpSpPr/>
            <p:nvPr/>
          </p:nvGrpSpPr>
          <p:grpSpPr>
            <a:xfrm>
              <a:off x="1512888" y="1512888"/>
              <a:ext cx="682625" cy="863600"/>
              <a:chOff x="1512888" y="1512888"/>
              <a:chExt cx="682625" cy="863600"/>
            </a:xfrm>
          </p:grpSpPr>
          <p:sp>
            <p:nvSpPr>
              <p:cNvPr id="20567" name="AutoShape 87"/>
              <p:cNvSpPr>
                <a:spLocks noChangeArrowheads="1"/>
              </p:cNvSpPr>
              <p:nvPr/>
            </p:nvSpPr>
            <p:spPr bwMode="auto">
              <a:xfrm flipV="1">
                <a:off x="1655763" y="1512888"/>
                <a:ext cx="396875" cy="179387"/>
              </a:xfrm>
              <a:custGeom>
                <a:avLst/>
                <a:gdLst>
                  <a:gd name="G0" fmla="+- 1987 0 0"/>
                  <a:gd name="G1" fmla="+- 21600 0 1987"/>
                  <a:gd name="G2" fmla="*/ 1987 1 2"/>
                  <a:gd name="G3" fmla="+- 21600 0 G2"/>
                  <a:gd name="G4" fmla="+/ 1987 21600 2"/>
                  <a:gd name="G5" fmla="+/ G1 0 2"/>
                  <a:gd name="G6" fmla="*/ 21600 21600 1987"/>
                  <a:gd name="G7" fmla="*/ G6 1 2"/>
                  <a:gd name="G8" fmla="+- 21600 0 G7"/>
                  <a:gd name="G9" fmla="*/ 21600 1 2"/>
                  <a:gd name="G10" fmla="+- 1987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7" y="21600"/>
                    </a:lnTo>
                    <a:lnTo>
                      <a:pt x="1961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FF33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20566" name="AutoShape 86"/>
              <p:cNvSpPr>
                <a:spLocks noChangeArrowheads="1"/>
              </p:cNvSpPr>
              <p:nvPr/>
            </p:nvSpPr>
            <p:spPr bwMode="auto">
              <a:xfrm>
                <a:off x="1655763" y="1763713"/>
                <a:ext cx="396875" cy="612775"/>
              </a:xfrm>
              <a:custGeom>
                <a:avLst/>
                <a:gdLst>
                  <a:gd name="G0" fmla="+- 6221 0 0"/>
                  <a:gd name="G1" fmla="+- 21600 0 6221"/>
                  <a:gd name="G2" fmla="*/ 6221 1 2"/>
                  <a:gd name="G3" fmla="+- 21600 0 G2"/>
                  <a:gd name="G4" fmla="+/ 6221 21600 2"/>
                  <a:gd name="G5" fmla="+/ G1 0 2"/>
                  <a:gd name="G6" fmla="*/ 21600 21600 6221"/>
                  <a:gd name="G7" fmla="*/ G6 1 2"/>
                  <a:gd name="G8" fmla="+- 21600 0 G7"/>
                  <a:gd name="G9" fmla="*/ 21600 1 2"/>
                  <a:gd name="G10" fmla="+- 6221 0 G9"/>
                  <a:gd name="G11" fmla="?: G10 G8 0"/>
                  <a:gd name="G12" fmla="?: G10 G7 21600"/>
                  <a:gd name="T0" fmla="*/ 18489 w 21600"/>
                  <a:gd name="T1" fmla="*/ 10800 h 21600"/>
                  <a:gd name="T2" fmla="*/ 10800 w 21600"/>
                  <a:gd name="T3" fmla="*/ 21600 h 21600"/>
                  <a:gd name="T4" fmla="*/ 3111 w 21600"/>
                  <a:gd name="T5" fmla="*/ 10800 h 21600"/>
                  <a:gd name="T6" fmla="*/ 10800 w 21600"/>
                  <a:gd name="T7" fmla="*/ 0 h 21600"/>
                  <a:gd name="T8" fmla="*/ 4911 w 21600"/>
                  <a:gd name="T9" fmla="*/ 4911 h 21600"/>
                  <a:gd name="T10" fmla="*/ 16689 w 21600"/>
                  <a:gd name="T11" fmla="*/ 1668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221" y="21600"/>
                    </a:lnTo>
                    <a:lnTo>
                      <a:pt x="153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rnd">
                <a:solidFill>
                  <a:srgbClr val="777777"/>
                </a:solidFill>
                <a:prstDash val="sysDot"/>
                <a:round/>
                <a:headEnd/>
                <a:tailEnd/>
              </a:ln>
              <a:effectLst/>
              <a:extLst/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20559" name="Line 79"/>
              <p:cNvSpPr>
                <a:spLocks noChangeShapeType="1"/>
              </p:cNvSpPr>
              <p:nvPr/>
            </p:nvSpPr>
            <p:spPr bwMode="auto">
              <a:xfrm flipH="1">
                <a:off x="1655763" y="1512888"/>
                <a:ext cx="36512" cy="179387"/>
              </a:xfrm>
              <a:prstGeom prst="line">
                <a:avLst/>
              </a:prstGeom>
              <a:noFill/>
              <a:ln w="12700" cap="rnd">
                <a:solidFill>
                  <a:srgbClr val="777777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20560" name="Line 80"/>
              <p:cNvSpPr>
                <a:spLocks noChangeShapeType="1"/>
              </p:cNvSpPr>
              <p:nvPr/>
            </p:nvSpPr>
            <p:spPr bwMode="auto">
              <a:xfrm>
                <a:off x="2016125" y="1512888"/>
                <a:ext cx="36513" cy="179387"/>
              </a:xfrm>
              <a:prstGeom prst="line">
                <a:avLst/>
              </a:prstGeom>
              <a:noFill/>
              <a:ln w="12700" cap="rnd">
                <a:solidFill>
                  <a:srgbClr val="777777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/>
              <a:p>
                <a:endParaRPr lang="ja-JP" altLang="en-US"/>
              </a:p>
            </p:txBody>
          </p:sp>
          <p:sp>
            <p:nvSpPr>
              <p:cNvPr id="20558" name="Rectangle 78"/>
              <p:cNvSpPr>
                <a:spLocks noChangeArrowheads="1"/>
              </p:cNvSpPr>
              <p:nvPr/>
            </p:nvSpPr>
            <p:spPr bwMode="auto">
              <a:xfrm>
                <a:off x="1584325" y="1655763"/>
                <a:ext cx="539750" cy="144462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0557" name="Rectangle 77"/>
              <p:cNvSpPr>
                <a:spLocks noChangeArrowheads="1"/>
              </p:cNvSpPr>
              <p:nvPr/>
            </p:nvSpPr>
            <p:spPr bwMode="auto">
              <a:xfrm>
                <a:off x="1512888" y="1692275"/>
                <a:ext cx="682625" cy="71438"/>
              </a:xfrm>
              <a:prstGeom prst="rect">
                <a:avLst/>
              </a:prstGeom>
              <a:solidFill>
                <a:schemeClr val="bg1"/>
              </a:solidFill>
              <a:ln w="158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  <p:sp>
          <p:nvSpPr>
            <p:cNvPr id="20563" name="Rectangle 83"/>
            <p:cNvSpPr>
              <a:spLocks noChangeArrowheads="1"/>
            </p:cNvSpPr>
            <p:nvPr/>
          </p:nvSpPr>
          <p:spPr bwMode="auto">
            <a:xfrm>
              <a:off x="2232025" y="1620838"/>
              <a:ext cx="3603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レンズ</a:t>
              </a:r>
            </a:p>
          </p:txBody>
        </p:sp>
        <p:sp>
          <p:nvSpPr>
            <p:cNvPr id="20565" name="Rectangle 85"/>
            <p:cNvSpPr>
              <a:spLocks noChangeArrowheads="1"/>
            </p:cNvSpPr>
            <p:nvPr/>
          </p:nvSpPr>
          <p:spPr bwMode="auto">
            <a:xfrm>
              <a:off x="827088" y="2124075"/>
              <a:ext cx="3603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ピット</a:t>
              </a:r>
            </a:p>
          </p:txBody>
        </p:sp>
        <p:sp>
          <p:nvSpPr>
            <p:cNvPr id="20568" name="Rectangle 88"/>
            <p:cNvSpPr>
              <a:spLocks noChangeArrowheads="1"/>
            </p:cNvSpPr>
            <p:nvPr/>
          </p:nvSpPr>
          <p:spPr bwMode="auto">
            <a:xfrm>
              <a:off x="2015939" y="1944688"/>
              <a:ext cx="576449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レーザー光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792163" y="2339975"/>
              <a:ext cx="2052637" cy="215900"/>
              <a:chOff x="792163" y="2339975"/>
              <a:chExt cx="2052637" cy="215900"/>
            </a:xfrm>
          </p:grpSpPr>
          <p:sp>
            <p:nvSpPr>
              <p:cNvPr id="20551" name="AutoShape 71"/>
              <p:cNvSpPr>
                <a:spLocks noChangeArrowheads="1"/>
              </p:cNvSpPr>
              <p:nvPr/>
            </p:nvSpPr>
            <p:spPr bwMode="auto">
              <a:xfrm>
                <a:off x="900113" y="2339975"/>
                <a:ext cx="215900" cy="14446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0552" name="AutoShape 72"/>
              <p:cNvSpPr>
                <a:spLocks noChangeArrowheads="1"/>
              </p:cNvSpPr>
              <p:nvPr/>
            </p:nvSpPr>
            <p:spPr bwMode="auto">
              <a:xfrm>
                <a:off x="1692275" y="2339975"/>
                <a:ext cx="431800" cy="14446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0554" name="AutoShape 74"/>
              <p:cNvSpPr>
                <a:spLocks noChangeArrowheads="1"/>
              </p:cNvSpPr>
              <p:nvPr/>
            </p:nvSpPr>
            <p:spPr bwMode="auto">
              <a:xfrm>
                <a:off x="1295400" y="2339975"/>
                <a:ext cx="215900" cy="14446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0555" name="AutoShape 75"/>
              <p:cNvSpPr>
                <a:spLocks noChangeArrowheads="1"/>
              </p:cNvSpPr>
              <p:nvPr/>
            </p:nvSpPr>
            <p:spPr bwMode="auto">
              <a:xfrm>
                <a:off x="2303463" y="2339975"/>
                <a:ext cx="431800" cy="144463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20550" name="Rectangle 70"/>
              <p:cNvSpPr>
                <a:spLocks noChangeArrowheads="1"/>
              </p:cNvSpPr>
              <p:nvPr/>
            </p:nvSpPr>
            <p:spPr bwMode="auto">
              <a:xfrm>
                <a:off x="792163" y="2413000"/>
                <a:ext cx="2052637" cy="14287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ユーザー設定</PresentationFormat>
  <Paragraphs>152</Paragraphs>
  <Slides>15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4" baseType="lpstr">
      <vt:lpstr>HGPｺﾞｼｯｸE</vt:lpstr>
      <vt:lpstr>ＭＳ Ｐゴシック</vt:lpstr>
      <vt:lpstr>ＭＳ 明朝</vt:lpstr>
      <vt:lpstr>Arial</vt:lpstr>
      <vt:lpstr>Arial Black</vt:lpstr>
      <vt:lpstr>Calibri</vt:lpstr>
      <vt:lpstr>Tahoma</vt:lpstr>
      <vt:lpstr>Wingdings</vt:lpstr>
      <vt:lpstr>標準デザイン</vt:lpstr>
      <vt:lpstr>コンピュータと情報システム [第2版] 02章　ハードウェア</vt:lpstr>
      <vt:lpstr>01   パソコンの構造</vt:lpstr>
      <vt:lpstr>02   CPU</vt:lpstr>
      <vt:lpstr>03   グラフィクス アクセラレータ</vt:lpstr>
      <vt:lpstr>04   記憶階層</vt:lpstr>
      <vt:lpstr>05   メモリの種類</vt:lpstr>
      <vt:lpstr>06   補助記憶装置の種類と特徴</vt:lpstr>
      <vt:lpstr>07   磁気ディスク</vt:lpstr>
      <vt:lpstr>08   光ディスク</vt:lpstr>
      <vt:lpstr>09   半導体ディスク</vt:lpstr>
      <vt:lpstr>10   入力装置の種類</vt:lpstr>
      <vt:lpstr>11   出力装置の種類</vt:lpstr>
      <vt:lpstr>12   ディスプレイ</vt:lpstr>
      <vt:lpstr>13   プリンタ</vt:lpstr>
      <vt:lpstr>14   インタフェースの規格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2015-08-21T09:38:58Z</dcterms:created>
  <dcterms:modified xsi:type="dcterms:W3CDTF">2015-09-09T10:47:45Z</dcterms:modified>
</cp:coreProperties>
</file>