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73" r:id="rId4"/>
    <p:sldId id="277" r:id="rId5"/>
    <p:sldId id="259" r:id="rId6"/>
    <p:sldId id="261" r:id="rId7"/>
    <p:sldId id="262" r:id="rId8"/>
    <p:sldId id="265" r:id="rId9"/>
    <p:sldId id="264" r:id="rId10"/>
    <p:sldId id="266" r:id="rId11"/>
  </p:sldIdLst>
  <p:sldSz cx="4679950" cy="360045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14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4D4D4D"/>
    <a:srgbClr val="969696"/>
    <a:srgbClr val="DDDDDD"/>
    <a:srgbClr val="C0C0C0"/>
    <a:srgbClr val="777777"/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599" autoAdjust="0"/>
  </p:normalViewPr>
  <p:slideViewPr>
    <p:cSldViewPr>
      <p:cViewPr varScale="1">
        <p:scale>
          <a:sx n="184" d="100"/>
          <a:sy n="184" d="100"/>
        </p:scale>
        <p:origin x="330" y="144"/>
      </p:cViewPr>
      <p:guideLst>
        <p:guide orient="horz" pos="1134"/>
        <p:guide pos="14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A6AFBAC-D1FF-47BD-944E-DC714DBB583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42793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838" y="1119188"/>
            <a:ext cx="3978275" cy="771525"/>
          </a:xfrm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7311" tIns="23656" rIns="47311" bIns="23656" anchorCtr="1"/>
          <a:lstStyle>
            <a:lvl1pPr algn="ctr">
              <a:lnSpc>
                <a:spcPct val="125000"/>
              </a:lnSpc>
              <a:defRPr/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01675" y="2039938"/>
            <a:ext cx="3276600" cy="920750"/>
          </a:xfrm>
        </p:spPr>
        <p:txBody>
          <a:bodyPr anchor="ctr" anchorCtr="1"/>
          <a:lstStyle>
            <a:lvl1pPr marL="0" indent="0" algn="ctr" defTabSz="914400">
              <a:lnSpc>
                <a:spcPct val="125000"/>
              </a:lnSpc>
              <a:spcBef>
                <a:spcPct val="0"/>
              </a:spcBef>
              <a:buFont typeface="Wingdings" panose="05000000000000000000" pitchFamily="2" charset="2"/>
              <a:buNone/>
              <a:defRPr sz="1200">
                <a:solidFill>
                  <a:schemeClr val="tx2"/>
                </a:solidFill>
                <a:latin typeface="Arial Black" panose="020B0A04020102020204" pitchFamily="34" charset="0"/>
                <a:ea typeface="HGPｺﾞｼｯｸE" panose="020B0900000000000000" pitchFamily="50" charset="-128"/>
              </a:defRPr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  <p:sp>
        <p:nvSpPr>
          <p:cNvPr id="4111" name="Rectangle 15"/>
          <p:cNvSpPr>
            <a:spLocks noChangeAspect="1" noChangeArrowheads="1"/>
          </p:cNvSpPr>
          <p:nvPr userDrawn="1"/>
        </p:nvSpPr>
        <p:spPr bwMode="auto">
          <a:xfrm>
            <a:off x="107950" y="1079500"/>
            <a:ext cx="2840038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2" name="Rectangle 16"/>
          <p:cNvSpPr>
            <a:spLocks noChangeAspect="1" noChangeArrowheads="1"/>
          </p:cNvSpPr>
          <p:nvPr userDrawn="1"/>
        </p:nvSpPr>
        <p:spPr bwMode="auto">
          <a:xfrm rot="5400000">
            <a:off x="-383381" y="1715294"/>
            <a:ext cx="1450975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3" name="Oval 17"/>
          <p:cNvSpPr>
            <a:spLocks noChangeAspect="1" noChangeArrowheads="1"/>
          </p:cNvSpPr>
          <p:nvPr userDrawn="1"/>
        </p:nvSpPr>
        <p:spPr bwMode="auto">
          <a:xfrm>
            <a:off x="252413" y="1368425"/>
            <a:ext cx="287337" cy="28733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41961"/>
                  <a:invGamma/>
                  <a:alpha val="69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4" name="Rectangle 18"/>
          <p:cNvSpPr>
            <a:spLocks noChangeAspect="1" noChangeArrowheads="1"/>
          </p:cNvSpPr>
          <p:nvPr userDrawn="1"/>
        </p:nvSpPr>
        <p:spPr bwMode="auto">
          <a:xfrm rot="10800000">
            <a:off x="1547813" y="1871663"/>
            <a:ext cx="2900362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5" name="Rectangle 19"/>
          <p:cNvSpPr>
            <a:spLocks noChangeAspect="1" noChangeArrowheads="1"/>
          </p:cNvSpPr>
          <p:nvPr userDrawn="1"/>
        </p:nvSpPr>
        <p:spPr bwMode="auto">
          <a:xfrm rot="16200000">
            <a:off x="3884612" y="1514476"/>
            <a:ext cx="906463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6" name="Rectangle 20"/>
          <p:cNvSpPr>
            <a:spLocks noChangeAspect="1" noChangeArrowheads="1"/>
          </p:cNvSpPr>
          <p:nvPr userDrawn="1"/>
        </p:nvSpPr>
        <p:spPr bwMode="auto">
          <a:xfrm>
            <a:off x="684213" y="2952750"/>
            <a:ext cx="3627437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380819-7C8E-4F0D-915E-CD436E524C2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33215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513138" y="252413"/>
            <a:ext cx="1092200" cy="296386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33363" y="252413"/>
            <a:ext cx="3127375" cy="296386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560DA-852A-4E24-BE3E-7BDA90F0812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389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6CC4A-3AF5-4ECD-A322-84798933FBC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26590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9088" y="896938"/>
            <a:ext cx="4037012" cy="1498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9088" y="2409825"/>
            <a:ext cx="4037012" cy="7874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F132F0-3EC7-4EC7-B1EA-0C46FD94DD5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16681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33363" y="839788"/>
            <a:ext cx="2030412" cy="23764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16175" y="839788"/>
            <a:ext cx="2030413" cy="23764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473C0E-2D9A-4355-91E1-DAFF2F94124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32226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192088"/>
            <a:ext cx="4037012" cy="6953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2263" y="882650"/>
            <a:ext cx="1979612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263" y="1314450"/>
            <a:ext cx="1979612" cy="19351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368550" y="882650"/>
            <a:ext cx="1990725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368550" y="1314450"/>
            <a:ext cx="1990725" cy="19351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889A0E-3E4F-43D4-98E6-39F9C4FBCD3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2420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690FA1-FC8E-4FB6-A6CB-146095CDCDD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8222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C5BDF1-8932-409D-906E-A671037EE61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80723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12891-EAA1-4CC6-B4A5-700F68F4236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13213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563C79-5EDD-4003-BE0B-2B63ED3F1D6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45646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839788"/>
            <a:ext cx="4213225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3363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defTabSz="473075">
              <a:defRPr sz="7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8613" y="3278188"/>
            <a:ext cx="1482725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ctr" defTabSz="473075">
              <a:defRPr sz="7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54388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r" defTabSz="473075">
              <a:defRPr sz="700"/>
            </a:lvl1pPr>
          </a:lstStyle>
          <a:p>
            <a:fld id="{BD9BFDA4-F8E4-40A8-BCA8-B5E5553331D7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1070" name="Group 46"/>
          <p:cNvGrpSpPr>
            <a:grpSpLocks/>
          </p:cNvGrpSpPr>
          <p:nvPr userDrawn="1"/>
        </p:nvGrpSpPr>
        <p:grpSpPr bwMode="auto">
          <a:xfrm>
            <a:off x="144463" y="217488"/>
            <a:ext cx="4416425" cy="3022600"/>
            <a:chOff x="91" y="137"/>
            <a:chExt cx="2782" cy="1904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auto">
            <a:xfrm flipH="1">
              <a:off x="547" y="356"/>
              <a:ext cx="2326" cy="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  <p:sp>
          <p:nvSpPr>
            <p:cNvPr id="1033" name="Oval 9"/>
            <p:cNvSpPr>
              <a:spLocks noChangeArrowheads="1"/>
            </p:cNvSpPr>
            <p:nvPr userDrawn="1"/>
          </p:nvSpPr>
          <p:spPr bwMode="auto">
            <a:xfrm>
              <a:off x="91" y="137"/>
              <a:ext cx="227" cy="22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3600" tIns="10800" rIns="3600" bIns="3600" anchor="ctr"/>
            <a:lstStyle/>
            <a:p>
              <a:pPr algn="ctr"/>
              <a:endParaRPr lang="ja-JP" altLang="ja-JP" sz="1800"/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204" y="137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4392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3600" rIns="3600" bIns="3600"/>
            <a:lstStyle/>
            <a:p>
              <a:endParaRPr lang="ja-JP" altLang="ja-JP" sz="1800"/>
            </a:p>
          </p:txBody>
        </p:sp>
        <p:sp>
          <p:nvSpPr>
            <p:cNvPr id="1035" name="Text Box 11"/>
            <p:cNvSpPr txBox="1">
              <a:spLocks noChangeArrowheads="1"/>
            </p:cNvSpPr>
            <p:nvPr userDrawn="1"/>
          </p:nvSpPr>
          <p:spPr bwMode="auto">
            <a:xfrm>
              <a:off x="159" y="182"/>
              <a:ext cx="115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14400" rIns="3600" bIns="3600"/>
            <a:lstStyle/>
            <a:p>
              <a:pPr algn="just"/>
              <a:r>
                <a:rPr lang="en-US" altLang="ja-JP" sz="1000">
                  <a:solidFill>
                    <a:srgbClr val="FFFFFF"/>
                  </a:solidFill>
                  <a:latin typeface="Arial Black" panose="020B0A04020102020204" pitchFamily="34" charset="0"/>
                  <a:ea typeface="ＭＳ 明朝" panose="02020609040205080304" pitchFamily="17" charset="-128"/>
                </a:rPr>
                <a:t>03</a:t>
              </a:r>
              <a:endParaRPr lang="en-US" altLang="ja-JP" sz="1800"/>
            </a:p>
          </p:txBody>
        </p:sp>
        <p:grpSp>
          <p:nvGrpSpPr>
            <p:cNvPr id="1036" name="Group 12"/>
            <p:cNvGrpSpPr>
              <a:grpSpLocks/>
            </p:cNvGrpSpPr>
            <p:nvPr userDrawn="1"/>
          </p:nvGrpSpPr>
          <p:grpSpPr bwMode="auto">
            <a:xfrm>
              <a:off x="114" y="2018"/>
              <a:ext cx="2758" cy="23"/>
              <a:chOff x="2423" y="7925"/>
              <a:chExt cx="6897" cy="58"/>
            </a:xfrm>
          </p:grpSpPr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24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26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8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31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33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35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379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401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424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447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470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4931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5159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538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561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584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607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629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652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675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698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721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743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766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789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81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83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85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88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90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92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</p:grpSp>
        <p:sp>
          <p:nvSpPr>
            <p:cNvPr id="1068" name="Rectangle 44"/>
            <p:cNvSpPr>
              <a:spLocks noChangeArrowheads="1"/>
            </p:cNvSpPr>
            <p:nvPr userDrawn="1"/>
          </p:nvSpPr>
          <p:spPr bwMode="auto">
            <a:xfrm flipH="1">
              <a:off x="547" y="137"/>
              <a:ext cx="2326" cy="22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252413"/>
            <a:ext cx="4138613" cy="287337"/>
          </a:xfrm>
          <a:prstGeom prst="rect">
            <a:avLst/>
          </a:prstGeom>
          <a:noFill/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6000" tIns="0" rIns="36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01   </a:t>
            </a:r>
            <a:r>
              <a:rPr lang="ja-JP" altLang="en-US" smtClean="0"/>
              <a:t>マスタ タイトルの書式設定</a:t>
            </a:r>
          </a:p>
        </p:txBody>
      </p:sp>
      <p:sp>
        <p:nvSpPr>
          <p:cNvPr id="45" name="Text Box 49"/>
          <p:cNvSpPr txBox="1">
            <a:spLocks noChangeArrowheads="1"/>
          </p:cNvSpPr>
          <p:nvPr userDrawn="1"/>
        </p:nvSpPr>
        <p:spPr bwMode="auto">
          <a:xfrm>
            <a:off x="900135" y="3420695"/>
            <a:ext cx="288000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Copyright, </a:t>
            </a:r>
            <a:r>
              <a:rPr lang="en-US" altLang="ja-JP" sz="7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2007-2015 </a:t>
            </a: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© N.Kusanagi  Osaka University of Economics</a:t>
            </a:r>
            <a:endParaRPr lang="en-US" altLang="ja-JP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just" rtl="0" fontAlgn="base">
        <a:spcBef>
          <a:spcPct val="0"/>
        </a:spcBef>
        <a:spcAft>
          <a:spcPct val="0"/>
        </a:spcAft>
        <a:defRPr kumimoji="1" sz="1600" kern="1200">
          <a:solidFill>
            <a:srgbClr val="0000FF"/>
          </a:solidFill>
          <a:latin typeface="+mj-lt"/>
          <a:ea typeface="+mj-ea"/>
          <a:cs typeface="+mj-cs"/>
        </a:defRPr>
      </a:lvl1pPr>
      <a:lvl2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2pPr>
      <a:lvl3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3pPr>
      <a:lvl4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4pPr>
      <a:lvl5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5pPr>
      <a:lvl6pPr marL="4572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6pPr>
      <a:lvl7pPr marL="9144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7pPr>
      <a:lvl8pPr marL="13716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8pPr>
      <a:lvl9pPr marL="18288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9pPr>
    </p:titleStyle>
    <p:bodyStyle>
      <a:lvl1pPr marL="177800" indent="-177800" algn="l" defTabSz="473075" rtl="0" fontAlgn="base">
        <a:spcBef>
          <a:spcPct val="20000"/>
        </a:spcBef>
        <a:spcAft>
          <a:spcPct val="0"/>
        </a:spcAft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84175" indent="-147638" algn="l" defTabSz="473075" rtl="0" fontAlgn="base">
        <a:spcBef>
          <a:spcPct val="20000"/>
        </a:spcBef>
        <a:spcAft>
          <a:spcPct val="0"/>
        </a:spcAft>
        <a:buChar char="–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92138" indent="-119063" algn="l" defTabSz="473075" rtl="0" fontAlgn="base">
        <a:spcBef>
          <a:spcPct val="20000"/>
        </a:spcBef>
        <a:spcAft>
          <a:spcPct val="0"/>
        </a:spcAft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28675" indent="-119063" algn="l" defTabSz="473075" rtl="0" fontAlgn="base">
        <a:spcBef>
          <a:spcPct val="20000"/>
        </a:spcBef>
        <a:spcAft>
          <a:spcPct val="0"/>
        </a:spcAft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52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1200" dirty="0" smtClean="0"/>
              <a:t>コンピュータ</a:t>
            </a:r>
            <a:r>
              <a:rPr lang="ja-JP" altLang="en-US" sz="1200" dirty="0"/>
              <a:t>と情報</a:t>
            </a:r>
            <a:r>
              <a:rPr lang="ja-JP" altLang="en-US" sz="1200" dirty="0" smtClean="0"/>
              <a:t>システム </a:t>
            </a:r>
            <a:r>
              <a:rPr lang="en-US" altLang="ja-JP" sz="1200" dirty="0" smtClean="0"/>
              <a:t>[</a:t>
            </a:r>
            <a:r>
              <a:rPr lang="ja-JP" altLang="en-US" sz="1200" dirty="0" smtClean="0"/>
              <a:t>第</a:t>
            </a:r>
            <a:r>
              <a:rPr lang="en-US" altLang="ja-JP" sz="1200" dirty="0" smtClean="0"/>
              <a:t>2</a:t>
            </a:r>
            <a:r>
              <a:rPr lang="ja-JP" altLang="en-US" sz="1200" dirty="0" smtClean="0"/>
              <a:t>版</a:t>
            </a:r>
            <a:r>
              <a:rPr lang="en-US" altLang="ja-JP" sz="1200" dirty="0" smtClean="0"/>
              <a:t>]</a:t>
            </a:r>
            <a:r>
              <a:rPr lang="ja-JP" altLang="en-US" sz="1200" dirty="0"/>
              <a:t/>
            </a:r>
            <a:br>
              <a:rPr lang="ja-JP" altLang="en-US" sz="1200" dirty="0"/>
            </a:br>
            <a:r>
              <a:rPr lang="en-US" altLang="ja-JP" sz="2000" dirty="0"/>
              <a:t>03</a:t>
            </a:r>
            <a:r>
              <a:rPr lang="ja-JP" altLang="en-US" dirty="0"/>
              <a:t>章　ソフトウェア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z="1400">
                <a:solidFill>
                  <a:srgbClr val="4D4D4D"/>
                </a:solidFill>
              </a:rPr>
              <a:t>大阪経済大学</a:t>
            </a:r>
          </a:p>
          <a:p>
            <a:r>
              <a:rPr lang="en-US" altLang="ja-JP" sz="1000">
                <a:solidFill>
                  <a:srgbClr val="4D4D4D"/>
                </a:solidFill>
              </a:rPr>
              <a:t>N.Kusanagi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08</a:t>
            </a:r>
            <a:r>
              <a:rPr lang="en-US" altLang="ja-JP" dirty="0"/>
              <a:t>   </a:t>
            </a:r>
            <a:r>
              <a:rPr lang="ja-JP" altLang="en-US" dirty="0" smtClean="0"/>
              <a:t>アプリケーション ソフトウェア</a:t>
            </a:r>
            <a:endParaRPr lang="ja-JP" altLang="en-US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828104" y="720105"/>
            <a:ext cx="3024039" cy="2126283"/>
            <a:chOff x="828104" y="720105"/>
            <a:chExt cx="3024039" cy="2126283"/>
          </a:xfrm>
        </p:grpSpPr>
        <p:sp>
          <p:nvSpPr>
            <p:cNvPr id="12" name="Line 43"/>
            <p:cNvSpPr>
              <a:spLocks noChangeShapeType="1"/>
            </p:cNvSpPr>
            <p:nvPr/>
          </p:nvSpPr>
          <p:spPr bwMode="auto">
            <a:xfrm rot="5400000" flipH="1" flipV="1">
              <a:off x="864048" y="1727980"/>
              <a:ext cx="2016000" cy="25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prstDash val="sysDot"/>
              <a:round/>
              <a:headEnd type="none" w="lg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1" name="Oval 37"/>
            <p:cNvSpPr>
              <a:spLocks noChangeArrowheads="1"/>
            </p:cNvSpPr>
            <p:nvPr/>
          </p:nvSpPr>
          <p:spPr bwMode="auto">
            <a:xfrm>
              <a:off x="2844527" y="1404938"/>
              <a:ext cx="863600" cy="50323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科学技術系</a:t>
              </a:r>
            </a:p>
          </p:txBody>
        </p:sp>
        <p:sp>
          <p:nvSpPr>
            <p:cNvPr id="21542" name="Oval 38"/>
            <p:cNvSpPr>
              <a:spLocks noChangeArrowheads="1"/>
            </p:cNvSpPr>
            <p:nvPr/>
          </p:nvSpPr>
          <p:spPr bwMode="auto">
            <a:xfrm>
              <a:off x="971823" y="1404938"/>
              <a:ext cx="863600" cy="50323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アミューズ</a:t>
              </a:r>
            </a:p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メント系</a:t>
              </a:r>
            </a:p>
          </p:txBody>
        </p:sp>
        <p:sp>
          <p:nvSpPr>
            <p:cNvPr id="21543" name="Oval 39"/>
            <p:cNvSpPr>
              <a:spLocks noChangeArrowheads="1"/>
            </p:cNvSpPr>
            <p:nvPr/>
          </p:nvSpPr>
          <p:spPr bwMode="auto">
            <a:xfrm>
              <a:off x="2376488" y="901700"/>
              <a:ext cx="863600" cy="5032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業務系</a:t>
              </a:r>
            </a:p>
          </p:txBody>
        </p:sp>
        <p:sp>
          <p:nvSpPr>
            <p:cNvPr id="21544" name="Oval 40"/>
            <p:cNvSpPr>
              <a:spLocks noChangeArrowheads="1"/>
            </p:cNvSpPr>
            <p:nvPr/>
          </p:nvSpPr>
          <p:spPr bwMode="auto">
            <a:xfrm>
              <a:off x="2376488" y="1905000"/>
              <a:ext cx="863600" cy="5032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オフィス系</a:t>
              </a:r>
            </a:p>
          </p:txBody>
        </p:sp>
        <p:sp>
          <p:nvSpPr>
            <p:cNvPr id="21545" name="Oval 41"/>
            <p:cNvSpPr>
              <a:spLocks noChangeArrowheads="1"/>
            </p:cNvSpPr>
            <p:nvPr/>
          </p:nvSpPr>
          <p:spPr bwMode="auto">
            <a:xfrm>
              <a:off x="1440371" y="908008"/>
              <a:ext cx="863600" cy="5032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ユーティリ</a:t>
              </a:r>
            </a:p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ティ系</a:t>
              </a:r>
            </a:p>
          </p:txBody>
        </p:sp>
        <p:sp>
          <p:nvSpPr>
            <p:cNvPr id="21546" name="Oval 42"/>
            <p:cNvSpPr>
              <a:spLocks noChangeArrowheads="1"/>
            </p:cNvSpPr>
            <p:nvPr/>
          </p:nvSpPr>
          <p:spPr bwMode="auto">
            <a:xfrm>
              <a:off x="1439863" y="1909763"/>
              <a:ext cx="863600" cy="50323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マルチ</a:t>
              </a:r>
            </a:p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メディア系</a:t>
              </a:r>
            </a:p>
          </p:txBody>
        </p:sp>
        <p:sp>
          <p:nvSpPr>
            <p:cNvPr id="21547" name="Line 43"/>
            <p:cNvSpPr>
              <a:spLocks noChangeShapeType="1"/>
            </p:cNvSpPr>
            <p:nvPr/>
          </p:nvSpPr>
          <p:spPr bwMode="auto">
            <a:xfrm rot="5400000" flipV="1">
              <a:off x="2339830" y="1692850"/>
              <a:ext cx="0" cy="20880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arrow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8" name="Rectangle 44"/>
            <p:cNvSpPr>
              <a:spLocks noChangeArrowheads="1"/>
            </p:cNvSpPr>
            <p:nvPr/>
          </p:nvSpPr>
          <p:spPr bwMode="auto">
            <a:xfrm>
              <a:off x="3420343" y="2593975"/>
              <a:ext cx="431800" cy="252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業務用</a:t>
              </a:r>
            </a:p>
          </p:txBody>
        </p:sp>
        <p:sp>
          <p:nvSpPr>
            <p:cNvPr id="21549" name="Rectangle 45"/>
            <p:cNvSpPr>
              <a:spLocks noChangeArrowheads="1"/>
            </p:cNvSpPr>
            <p:nvPr/>
          </p:nvSpPr>
          <p:spPr bwMode="auto">
            <a:xfrm>
              <a:off x="828104" y="2593975"/>
              <a:ext cx="431800" cy="252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個人用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01</a:t>
            </a:r>
            <a:r>
              <a:rPr lang="en-US" altLang="ja-JP"/>
              <a:t>   </a:t>
            </a:r>
            <a:r>
              <a:rPr lang="ja-JP" altLang="en-US"/>
              <a:t>ソフトウェアの種類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1331863" y="828675"/>
            <a:ext cx="2016000" cy="2232025"/>
            <a:chOff x="1331863" y="828675"/>
            <a:chExt cx="2016000" cy="2232025"/>
          </a:xfrm>
        </p:grpSpPr>
        <p:sp>
          <p:nvSpPr>
            <p:cNvPr id="3120" name="Oval 48"/>
            <p:cNvSpPr>
              <a:spLocks noChangeArrowheads="1"/>
            </p:cNvSpPr>
            <p:nvPr/>
          </p:nvSpPr>
          <p:spPr bwMode="auto">
            <a:xfrm>
              <a:off x="1908175" y="828675"/>
              <a:ext cx="863600" cy="863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>
                <a:solidFill>
                  <a:schemeClr val="bg1">
                    <a:lumMod val="75000"/>
                  </a:schemeClr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3121" name="Oval 49"/>
            <p:cNvSpPr>
              <a:spLocks noChangeArrowheads="1"/>
            </p:cNvSpPr>
            <p:nvPr/>
          </p:nvSpPr>
          <p:spPr bwMode="auto">
            <a:xfrm>
              <a:off x="1908175" y="2197100"/>
              <a:ext cx="863600" cy="863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>
                <a:solidFill>
                  <a:schemeClr val="bg1">
                    <a:lumMod val="75000"/>
                  </a:schemeClr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3122" name="Rectangle 50"/>
            <p:cNvSpPr>
              <a:spLocks noChangeArrowheads="1"/>
            </p:cNvSpPr>
            <p:nvPr/>
          </p:nvSpPr>
          <p:spPr bwMode="auto">
            <a:xfrm>
              <a:off x="1331863" y="1944688"/>
              <a:ext cx="2016000" cy="53975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100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3123" name="Rectangle 51"/>
            <p:cNvSpPr>
              <a:spLocks noChangeArrowheads="1"/>
            </p:cNvSpPr>
            <p:nvPr/>
          </p:nvSpPr>
          <p:spPr bwMode="auto">
            <a:xfrm>
              <a:off x="1331863" y="1404938"/>
              <a:ext cx="2016000" cy="53975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100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3124" name="Rectangle 52"/>
            <p:cNvSpPr>
              <a:spLocks noChangeArrowheads="1"/>
            </p:cNvSpPr>
            <p:nvPr/>
          </p:nvSpPr>
          <p:spPr bwMode="auto">
            <a:xfrm>
              <a:off x="1871923" y="1800225"/>
              <a:ext cx="936000" cy="28892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ミドルウェア</a:t>
              </a:r>
            </a:p>
          </p:txBody>
        </p:sp>
        <p:sp>
          <p:nvSpPr>
            <p:cNvPr id="3126" name="Rectangle 54"/>
            <p:cNvSpPr>
              <a:spLocks noChangeArrowheads="1"/>
            </p:cNvSpPr>
            <p:nvPr/>
          </p:nvSpPr>
          <p:spPr bwMode="auto">
            <a:xfrm>
              <a:off x="1476375" y="2089150"/>
              <a:ext cx="1727200" cy="323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基本ソフトウェア</a:t>
              </a:r>
            </a:p>
          </p:txBody>
        </p:sp>
        <p:sp>
          <p:nvSpPr>
            <p:cNvPr id="3127" name="Rectangle 55"/>
            <p:cNvSpPr>
              <a:spLocks noChangeArrowheads="1"/>
            </p:cNvSpPr>
            <p:nvPr/>
          </p:nvSpPr>
          <p:spPr bwMode="auto">
            <a:xfrm>
              <a:off x="1476375" y="1476375"/>
              <a:ext cx="1727200" cy="323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アプリケーション ソフトウェア</a:t>
              </a:r>
            </a:p>
          </p:txBody>
        </p:sp>
        <p:sp>
          <p:nvSpPr>
            <p:cNvPr id="3128" name="Rectangle 56"/>
            <p:cNvSpPr>
              <a:spLocks noChangeArrowheads="1"/>
            </p:cNvSpPr>
            <p:nvPr/>
          </p:nvSpPr>
          <p:spPr bwMode="auto">
            <a:xfrm>
              <a:off x="1981200" y="1116013"/>
              <a:ext cx="719138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利用者</a:t>
              </a:r>
            </a:p>
          </p:txBody>
        </p:sp>
        <p:sp>
          <p:nvSpPr>
            <p:cNvPr id="3129" name="Rectangle 57"/>
            <p:cNvSpPr>
              <a:spLocks noChangeArrowheads="1"/>
            </p:cNvSpPr>
            <p:nvPr/>
          </p:nvSpPr>
          <p:spPr bwMode="auto">
            <a:xfrm>
              <a:off x="1979613" y="2555875"/>
              <a:ext cx="719137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ハードウェア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02</a:t>
            </a:r>
            <a:r>
              <a:rPr lang="en-US" altLang="ja-JP"/>
              <a:t>   OS</a:t>
            </a:r>
            <a:r>
              <a:rPr lang="ja-JP" altLang="en-US"/>
              <a:t>の機能と構造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1151843" y="792113"/>
            <a:ext cx="2376264" cy="2016224"/>
            <a:chOff x="1151843" y="792113"/>
            <a:chExt cx="2376264" cy="2016224"/>
          </a:xfrm>
        </p:grpSpPr>
        <p:sp>
          <p:nvSpPr>
            <p:cNvPr id="26" name="Rectangle 51"/>
            <p:cNvSpPr>
              <a:spLocks noChangeArrowheads="1"/>
            </p:cNvSpPr>
            <p:nvPr/>
          </p:nvSpPr>
          <p:spPr bwMode="auto">
            <a:xfrm>
              <a:off x="1692047" y="1440265"/>
              <a:ext cx="1296000" cy="720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100" dirty="0" smtClean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コンピュータ</a:t>
              </a:r>
              <a:endParaRPr lang="en-US" altLang="ja-JP" sz="1100" dirty="0" smtClean="0">
                <a:solidFill>
                  <a:schemeClr val="bg1">
                    <a:lumMod val="50000"/>
                  </a:schemeClr>
                </a:solidFill>
                <a:ea typeface="HGPｺﾞｼｯｸE" panose="020B0900000000000000" pitchFamily="50" charset="-128"/>
              </a:endParaRPr>
            </a:p>
            <a:p>
              <a:pPr algn="ctr">
                <a:lnSpc>
                  <a:spcPct val="120000"/>
                </a:lnSpc>
              </a:pPr>
              <a:r>
                <a:rPr lang="ja-JP" altLang="en-US" sz="1100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システム</a:t>
              </a:r>
              <a:endParaRPr lang="ja-JP" altLang="ja-JP" sz="1100" dirty="0">
                <a:solidFill>
                  <a:schemeClr val="bg1">
                    <a:lumMod val="50000"/>
                  </a:schemeClr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23" name="Oval 49"/>
            <p:cNvSpPr>
              <a:spLocks noChangeArrowheads="1"/>
            </p:cNvSpPr>
            <p:nvPr/>
          </p:nvSpPr>
          <p:spPr bwMode="auto">
            <a:xfrm>
              <a:off x="1152339" y="792113"/>
              <a:ext cx="863600" cy="863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タスク</a:t>
              </a:r>
              <a:endParaRPr lang="en-US" altLang="ja-JP" sz="1200" dirty="0" smtClean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ctr"/>
              <a:r>
                <a:rPr lang="ja-JP" altLang="en-US" sz="12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管理</a:t>
              </a:r>
              <a:endParaRPr lang="ja-JP" altLang="ja-JP" sz="12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30" name="Oval 49"/>
            <p:cNvSpPr>
              <a:spLocks noChangeArrowheads="1"/>
            </p:cNvSpPr>
            <p:nvPr/>
          </p:nvSpPr>
          <p:spPr bwMode="auto">
            <a:xfrm>
              <a:off x="2664507" y="792113"/>
              <a:ext cx="863600" cy="863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メモリ</a:t>
              </a:r>
              <a:endParaRPr lang="en-US" altLang="ja-JP" sz="1200" dirty="0" smtClean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ctr"/>
              <a:r>
                <a:rPr lang="ja-JP" altLang="en-US" sz="12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管理</a:t>
              </a:r>
              <a:endParaRPr lang="ja-JP" altLang="ja-JP" sz="12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31" name="Oval 49"/>
            <p:cNvSpPr>
              <a:spLocks noChangeArrowheads="1"/>
            </p:cNvSpPr>
            <p:nvPr/>
          </p:nvSpPr>
          <p:spPr bwMode="auto">
            <a:xfrm>
              <a:off x="1151843" y="1944737"/>
              <a:ext cx="863600" cy="863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デバイス</a:t>
              </a:r>
              <a:endParaRPr lang="en-US" altLang="ja-JP" sz="1200" dirty="0" smtClean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ctr"/>
              <a:r>
                <a:rPr lang="ja-JP" altLang="en-US" sz="12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管理</a:t>
              </a:r>
              <a:endParaRPr lang="ja-JP" altLang="ja-JP" sz="12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33" name="Oval 49"/>
            <p:cNvSpPr>
              <a:spLocks noChangeArrowheads="1"/>
            </p:cNvSpPr>
            <p:nvPr/>
          </p:nvSpPr>
          <p:spPr bwMode="auto">
            <a:xfrm>
              <a:off x="2664011" y="1944737"/>
              <a:ext cx="863600" cy="863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ファイル</a:t>
              </a:r>
              <a:endParaRPr lang="en-US" altLang="ja-JP" sz="1200" dirty="0" smtClean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ctr"/>
              <a:r>
                <a:rPr lang="ja-JP" altLang="en-US" sz="12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管理</a:t>
              </a:r>
              <a:endParaRPr lang="ja-JP" altLang="ja-JP" sz="12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5401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02</a:t>
            </a:r>
            <a:r>
              <a:rPr lang="en-US" altLang="ja-JP" dirty="0"/>
              <a:t>   </a:t>
            </a:r>
            <a:r>
              <a:rPr lang="ja-JP" altLang="en-US" dirty="0" smtClean="0"/>
              <a:t>（</a:t>
            </a:r>
            <a:r>
              <a:rPr lang="en-US" altLang="ja-JP" dirty="0" smtClean="0"/>
              <a:t>OS</a:t>
            </a:r>
            <a:r>
              <a:rPr lang="ja-JP" altLang="en-US" dirty="0" smtClean="0"/>
              <a:t>の構造）　</a:t>
            </a:r>
            <a:r>
              <a:rPr lang="en-US" altLang="ja-JP" dirty="0" smtClean="0">
                <a:solidFill>
                  <a:srgbClr val="FF3300"/>
                </a:solidFill>
              </a:rPr>
              <a:t>※</a:t>
            </a:r>
            <a:r>
              <a:rPr lang="ja-JP" altLang="en-US" dirty="0" smtClean="0">
                <a:solidFill>
                  <a:srgbClr val="FF3300"/>
                </a:solidFill>
              </a:rPr>
              <a:t>本文中で使用</a:t>
            </a:r>
            <a:endParaRPr lang="ja-JP" altLang="en-US" dirty="0">
              <a:solidFill>
                <a:srgbClr val="FF3300"/>
              </a:solidFill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719795" y="864121"/>
            <a:ext cx="3276364" cy="2160240"/>
            <a:chOff x="719795" y="864121"/>
            <a:chExt cx="3276364" cy="2160240"/>
          </a:xfrm>
        </p:grpSpPr>
        <p:sp>
          <p:nvSpPr>
            <p:cNvPr id="31758" name="Oval 14"/>
            <p:cNvSpPr>
              <a:spLocks noChangeArrowheads="1"/>
            </p:cNvSpPr>
            <p:nvPr/>
          </p:nvSpPr>
          <p:spPr bwMode="auto">
            <a:xfrm>
              <a:off x="1224099" y="1080305"/>
              <a:ext cx="2232000" cy="144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5" name="Oval 14"/>
            <p:cNvSpPr>
              <a:spLocks noChangeArrowheads="1"/>
            </p:cNvSpPr>
            <p:nvPr/>
          </p:nvSpPr>
          <p:spPr bwMode="auto">
            <a:xfrm>
              <a:off x="1512067" y="1296281"/>
              <a:ext cx="1656000" cy="1008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" name="テキスト ボックス 1"/>
            <p:cNvSpPr txBox="1"/>
            <p:nvPr/>
          </p:nvSpPr>
          <p:spPr>
            <a:xfrm>
              <a:off x="2182752" y="2340285"/>
              <a:ext cx="314189" cy="13849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kumimoji="1" lang="en-US" altLang="ja-JP" dirty="0" smtClean="0">
                  <a:latin typeface="+mj-lt"/>
                </a:rPr>
                <a:t>Shell</a:t>
              </a:r>
              <a:endParaRPr kumimoji="1" lang="ja-JP" altLang="en-US" dirty="0">
                <a:latin typeface="+mj-lt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2723670" y="1872233"/>
              <a:ext cx="218008" cy="138499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kumimoji="1" lang="en-US" altLang="ja-JP" dirty="0" smtClean="0">
                  <a:latin typeface="+mj-lt"/>
                </a:rPr>
                <a:t>API</a:t>
              </a:r>
              <a:endParaRPr kumimoji="1" lang="ja-JP" altLang="en-US" dirty="0">
                <a:latin typeface="+mj-lt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2087947" y="1359909"/>
              <a:ext cx="532197" cy="224292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kumimoji="1" lang="en-US" altLang="ja-JP" dirty="0" smtClean="0">
                  <a:latin typeface="+mj-lt"/>
                </a:rPr>
                <a:t>Service</a:t>
              </a:r>
              <a:br>
                <a:rPr kumimoji="1" lang="en-US" altLang="ja-JP" dirty="0" smtClean="0">
                  <a:latin typeface="+mj-lt"/>
                </a:rPr>
              </a:br>
              <a:r>
                <a:rPr kumimoji="1" lang="en-US" altLang="ja-JP" dirty="0" smtClean="0">
                  <a:latin typeface="+mj-lt"/>
                </a:rPr>
                <a:t>Program</a:t>
              </a:r>
              <a:endParaRPr kumimoji="1" lang="ja-JP" altLang="en-US" dirty="0">
                <a:latin typeface="+mj-lt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1619895" y="1836229"/>
              <a:ext cx="429605" cy="224292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kumimoji="1" lang="en-US" altLang="ja-JP" dirty="0" smtClean="0">
                  <a:latin typeface="+mj-lt"/>
                </a:rPr>
                <a:t>Device</a:t>
              </a:r>
              <a:br>
                <a:rPr kumimoji="1" lang="en-US" altLang="ja-JP" dirty="0" smtClean="0">
                  <a:latin typeface="+mj-lt"/>
                </a:rPr>
              </a:br>
              <a:r>
                <a:rPr kumimoji="1" lang="en-US" altLang="ja-JP" dirty="0" smtClean="0">
                  <a:latin typeface="+mj-lt"/>
                </a:rPr>
                <a:t>Driver</a:t>
              </a:r>
              <a:endParaRPr kumimoji="1" lang="ja-JP" altLang="en-US" dirty="0">
                <a:latin typeface="+mj-lt"/>
              </a:endParaRPr>
            </a:p>
          </p:txBody>
        </p:sp>
        <p:cxnSp>
          <p:nvCxnSpPr>
            <p:cNvPr id="4" name="直線コネクタ 3"/>
            <p:cNvCxnSpPr/>
            <p:nvPr/>
          </p:nvCxnSpPr>
          <p:spPr bwMode="auto">
            <a:xfrm flipV="1">
              <a:off x="2339847" y="1548197"/>
              <a:ext cx="728629" cy="251981"/>
            </a:xfrm>
            <a:prstGeom prst="line">
              <a:avLst/>
            </a:prstGeom>
            <a:solidFill>
              <a:schemeClr val="bg1"/>
            </a:solidFill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" name="直線コネクタ 31"/>
            <p:cNvCxnSpPr/>
            <p:nvPr/>
          </p:nvCxnSpPr>
          <p:spPr bwMode="auto">
            <a:xfrm flipH="1" flipV="1">
              <a:off x="1623137" y="1548197"/>
              <a:ext cx="716711" cy="251981"/>
            </a:xfrm>
            <a:prstGeom prst="line">
              <a:avLst/>
            </a:prstGeom>
            <a:solidFill>
              <a:schemeClr val="bg1"/>
            </a:solidFill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直線コネクタ 34"/>
            <p:cNvCxnSpPr>
              <a:stCxn id="24" idx="4"/>
              <a:endCxn id="25" idx="4"/>
            </p:cNvCxnSpPr>
            <p:nvPr/>
          </p:nvCxnSpPr>
          <p:spPr bwMode="auto">
            <a:xfrm flipH="1">
              <a:off x="2340067" y="1980245"/>
              <a:ext cx="1402" cy="324036"/>
            </a:xfrm>
            <a:prstGeom prst="line">
              <a:avLst/>
            </a:prstGeom>
            <a:solidFill>
              <a:schemeClr val="bg1"/>
            </a:solidFill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" name="Oval 14"/>
            <p:cNvSpPr>
              <a:spLocks noChangeArrowheads="1"/>
            </p:cNvSpPr>
            <p:nvPr/>
          </p:nvSpPr>
          <p:spPr bwMode="auto">
            <a:xfrm>
              <a:off x="2071469" y="1620245"/>
              <a:ext cx="540000" cy="360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/>
            <a:p>
              <a:pPr algn="ctr"/>
              <a:r>
                <a:rPr lang="en-US" altLang="ja-JP" dirty="0" smtClean="0">
                  <a:solidFill>
                    <a:schemeClr val="bg1"/>
                  </a:solidFill>
                  <a:latin typeface="+mj-lt"/>
                </a:rPr>
                <a:t>Kernel</a:t>
              </a:r>
              <a:endParaRPr lang="ja-JP" alt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3109698" y="2582441"/>
              <a:ext cx="886461" cy="15388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kumimoji="1" lang="ja-JP" altLang="en-US" sz="1000" dirty="0" smtClean="0">
                  <a:latin typeface="+mj-ea"/>
                  <a:ea typeface="+mj-ea"/>
                </a:rPr>
                <a:t>アプリケーション</a:t>
              </a:r>
              <a:endParaRPr kumimoji="1" lang="ja-JP" altLang="en-US" sz="1000" dirty="0">
                <a:latin typeface="+mj-ea"/>
                <a:ea typeface="+mj-ea"/>
              </a:endParaRP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3503426" y="871815"/>
              <a:ext cx="384721" cy="15388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kumimoji="1" lang="ja-JP" altLang="en-US" sz="1000" dirty="0" smtClean="0">
                  <a:latin typeface="+mj-ea"/>
                  <a:ea typeface="+mj-ea"/>
                </a:rPr>
                <a:t>開発者</a:t>
              </a:r>
              <a:endParaRPr kumimoji="1" lang="ja-JP" altLang="en-US" sz="1000" dirty="0">
                <a:latin typeface="+mj-ea"/>
                <a:ea typeface="+mj-ea"/>
              </a:endParaRP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719795" y="864121"/>
              <a:ext cx="467951" cy="1538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 anchorCtr="1">
              <a:spAutoFit/>
            </a:bodyPr>
            <a:lstStyle>
              <a:defPPr>
                <a:defRPr lang="ja-JP"/>
              </a:defPPr>
              <a:lvl1pPr>
                <a:defRPr sz="1000">
                  <a:latin typeface="+mj-ea"/>
                  <a:ea typeface="+mj-ea"/>
                </a:defRPr>
              </a:lvl1pPr>
            </a:lstStyle>
            <a:p>
              <a:pPr algn="r"/>
              <a:r>
                <a:rPr lang="ja-JP" altLang="en-US" dirty="0"/>
                <a:t>利用者</a:t>
              </a:r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719795" y="2582441"/>
              <a:ext cx="512961" cy="15388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 anchor="ctr" anchorCtr="1">
              <a:spAutoFit/>
            </a:bodyPr>
            <a:lstStyle/>
            <a:p>
              <a:pPr algn="r"/>
              <a:r>
                <a:rPr kumimoji="1" lang="ja-JP" altLang="en-US" sz="1000" dirty="0" smtClean="0">
                  <a:latin typeface="+mj-ea"/>
                  <a:ea typeface="+mj-ea"/>
                </a:rPr>
                <a:t>周辺装置</a:t>
              </a:r>
              <a:endParaRPr kumimoji="1" lang="ja-JP" altLang="en-US" sz="1000" dirty="0">
                <a:latin typeface="+mj-ea"/>
                <a:ea typeface="+mj-ea"/>
              </a:endParaRPr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1835919" y="2844361"/>
              <a:ext cx="1008000" cy="1800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 anchor="ctr" anchorCtr="1">
              <a:spAutoFit/>
            </a:bodyPr>
            <a:lstStyle/>
            <a:p>
              <a:r>
                <a:rPr kumimoji="1" lang="ja-JP" altLang="en-US" sz="1000" dirty="0" smtClean="0">
                  <a:latin typeface="+mj-ea"/>
                  <a:ea typeface="+mj-ea"/>
                </a:rPr>
                <a:t>コンピュータ本体</a:t>
              </a:r>
              <a:endParaRPr kumimoji="1" lang="ja-JP" altLang="en-US" sz="1000" dirty="0">
                <a:latin typeface="+mj-ea"/>
                <a:ea typeface="+mj-ea"/>
              </a:endParaRPr>
            </a:p>
          </p:txBody>
        </p:sp>
        <p:sp>
          <p:nvSpPr>
            <p:cNvPr id="17" name="上下矢印 16"/>
            <p:cNvSpPr/>
            <p:nvPr/>
          </p:nvSpPr>
          <p:spPr bwMode="auto">
            <a:xfrm>
              <a:off x="2195959" y="2619937"/>
              <a:ext cx="288032" cy="224424"/>
            </a:xfrm>
            <a:prstGeom prst="upDownArrow">
              <a:avLst>
                <a:gd name="adj1" fmla="val 50000"/>
                <a:gd name="adj2" fmla="val 35134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53" name="上下矢印 52"/>
            <p:cNvSpPr/>
            <p:nvPr/>
          </p:nvSpPr>
          <p:spPr bwMode="auto">
            <a:xfrm rot="-3000000">
              <a:off x="3166906" y="2334924"/>
              <a:ext cx="288032" cy="224424"/>
            </a:xfrm>
            <a:prstGeom prst="upDownArrow">
              <a:avLst>
                <a:gd name="adj1" fmla="val 50000"/>
                <a:gd name="adj2" fmla="val 35134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54" name="上下矢印 53"/>
            <p:cNvSpPr/>
            <p:nvPr/>
          </p:nvSpPr>
          <p:spPr bwMode="auto">
            <a:xfrm rot="3000000" flipH="1">
              <a:off x="1222690" y="2334924"/>
              <a:ext cx="288032" cy="224424"/>
            </a:xfrm>
            <a:prstGeom prst="upDownArrow">
              <a:avLst>
                <a:gd name="adj1" fmla="val 50000"/>
                <a:gd name="adj2" fmla="val 35134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55" name="上下矢印 54"/>
            <p:cNvSpPr/>
            <p:nvPr/>
          </p:nvSpPr>
          <p:spPr bwMode="auto">
            <a:xfrm rot="3000000" flipV="1">
              <a:off x="3169228" y="1038780"/>
              <a:ext cx="288032" cy="224424"/>
            </a:xfrm>
            <a:prstGeom prst="upDownArrow">
              <a:avLst>
                <a:gd name="adj1" fmla="val 50000"/>
                <a:gd name="adj2" fmla="val 35134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56" name="上下矢印 55"/>
            <p:cNvSpPr/>
            <p:nvPr/>
          </p:nvSpPr>
          <p:spPr bwMode="auto">
            <a:xfrm rot="18600000" flipH="1" flipV="1">
              <a:off x="1225012" y="1038780"/>
              <a:ext cx="288032" cy="224424"/>
            </a:xfrm>
            <a:prstGeom prst="upDownArrow">
              <a:avLst>
                <a:gd name="adj1" fmla="val 50000"/>
                <a:gd name="adj2" fmla="val 35134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00099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03</a:t>
            </a:r>
            <a:r>
              <a:rPr lang="en-US" altLang="ja-JP"/>
              <a:t>   </a:t>
            </a:r>
            <a:r>
              <a:rPr lang="ja-JP" altLang="en-US"/>
              <a:t>パソコンの</a:t>
            </a:r>
            <a:r>
              <a:rPr lang="en-US" altLang="ja-JP"/>
              <a:t>OS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467767" y="755699"/>
            <a:ext cx="3780326" cy="2340670"/>
            <a:chOff x="467767" y="755699"/>
            <a:chExt cx="3780326" cy="2340670"/>
          </a:xfrm>
        </p:grpSpPr>
        <p:sp>
          <p:nvSpPr>
            <p:cNvPr id="13340" name="Line 28"/>
            <p:cNvSpPr>
              <a:spLocks noChangeShapeType="1"/>
            </p:cNvSpPr>
            <p:nvPr/>
          </p:nvSpPr>
          <p:spPr bwMode="auto">
            <a:xfrm rot="5400000" flipV="1">
              <a:off x="2483790" y="1044206"/>
              <a:ext cx="2" cy="3528604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44" name="Rectangle 32"/>
            <p:cNvSpPr>
              <a:spLocks noChangeArrowheads="1"/>
            </p:cNvSpPr>
            <p:nvPr/>
          </p:nvSpPr>
          <p:spPr bwMode="auto">
            <a:xfrm>
              <a:off x="3348388" y="2843956"/>
              <a:ext cx="503238" cy="252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b="1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2000</a:t>
              </a:r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年代</a:t>
              </a:r>
            </a:p>
          </p:txBody>
        </p:sp>
        <p:sp>
          <p:nvSpPr>
            <p:cNvPr id="13345" name="Rectangle 33"/>
            <p:cNvSpPr>
              <a:spLocks noChangeArrowheads="1"/>
            </p:cNvSpPr>
            <p:nvPr/>
          </p:nvSpPr>
          <p:spPr bwMode="auto">
            <a:xfrm>
              <a:off x="719488" y="2843956"/>
              <a:ext cx="503238" cy="252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1970</a:t>
              </a:r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年代</a:t>
              </a:r>
            </a:p>
          </p:txBody>
        </p:sp>
        <p:sp>
          <p:nvSpPr>
            <p:cNvPr id="13347" name="Oval 35"/>
            <p:cNvSpPr>
              <a:spLocks noChangeArrowheads="1"/>
            </p:cNvSpPr>
            <p:nvPr/>
          </p:nvSpPr>
          <p:spPr bwMode="auto">
            <a:xfrm>
              <a:off x="467767" y="2050963"/>
              <a:ext cx="8640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5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ディスク</a:t>
              </a:r>
              <a:r>
                <a:rPr lang="ja-JP" altLang="en-US" sz="850" dirty="0" smtClean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管理</a:t>
              </a:r>
              <a:r>
                <a:rPr lang="en-US" altLang="ja-JP" sz="850" dirty="0" smtClean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/>
              </a:r>
              <a:br>
                <a:rPr lang="en-US" altLang="ja-JP" sz="850" dirty="0" smtClean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</a:br>
              <a:r>
                <a:rPr lang="ja-JP" altLang="en-US" sz="850" dirty="0" smtClean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中心</a:t>
              </a:r>
              <a:endParaRPr lang="ja-JP" altLang="en-US" sz="850" dirty="0">
                <a:solidFill>
                  <a:srgbClr val="4D4D4D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  <p:sp>
          <p:nvSpPr>
            <p:cNvPr id="13348" name="Oval 36"/>
            <p:cNvSpPr>
              <a:spLocks noChangeArrowheads="1"/>
            </p:cNvSpPr>
            <p:nvPr/>
          </p:nvSpPr>
          <p:spPr bwMode="auto">
            <a:xfrm>
              <a:off x="1187751" y="1728638"/>
              <a:ext cx="8640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50" dirty="0" smtClean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アプリケーション</a:t>
              </a:r>
              <a:r>
                <a:rPr lang="en-US" altLang="ja-JP" sz="850" dirty="0" smtClean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/>
              </a:r>
              <a:br>
                <a:rPr lang="en-US" altLang="ja-JP" sz="850" dirty="0" smtClean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</a:br>
              <a:r>
                <a:rPr lang="ja-JP" altLang="en-US" sz="850" dirty="0" smtClean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の重視</a:t>
              </a:r>
              <a:endParaRPr lang="ja-JP" altLang="en-US" sz="850" dirty="0">
                <a:solidFill>
                  <a:srgbClr val="4D4D4D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  <p:sp>
          <p:nvSpPr>
            <p:cNvPr id="13349" name="Oval 37"/>
            <p:cNvSpPr>
              <a:spLocks noChangeArrowheads="1"/>
            </p:cNvSpPr>
            <p:nvPr/>
          </p:nvSpPr>
          <p:spPr bwMode="auto">
            <a:xfrm>
              <a:off x="1907831" y="1403771"/>
              <a:ext cx="8640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50" dirty="0" smtClean="0">
                  <a:solidFill>
                    <a:srgbClr val="4D4D4D"/>
                  </a:solidFill>
                  <a:latin typeface="+mj-lt"/>
                  <a:ea typeface="HGPｺﾞｼｯｸE" panose="020B0900000000000000" pitchFamily="50" charset="-128"/>
                </a:rPr>
                <a:t>UI</a:t>
              </a:r>
              <a:r>
                <a:rPr lang="ja-JP" altLang="en-US" sz="850" dirty="0" smtClean="0">
                  <a:solidFill>
                    <a:srgbClr val="4D4D4D"/>
                  </a:solidFill>
                  <a:latin typeface="+mj-lt"/>
                  <a:ea typeface="HGPｺﾞｼｯｸE" panose="020B0900000000000000" pitchFamily="50" charset="-128"/>
                </a:rPr>
                <a:t>の</a:t>
              </a:r>
              <a:r>
                <a:rPr lang="ja-JP" altLang="en-US" sz="850" dirty="0">
                  <a:solidFill>
                    <a:srgbClr val="4D4D4D"/>
                  </a:solidFill>
                  <a:latin typeface="+mj-lt"/>
                  <a:ea typeface="HGPｺﾞｼｯｸE" panose="020B0900000000000000" pitchFamily="50" charset="-128"/>
                </a:rPr>
                <a:t>重視</a:t>
              </a:r>
            </a:p>
          </p:txBody>
        </p:sp>
        <p:sp>
          <p:nvSpPr>
            <p:cNvPr id="13350" name="Oval 38"/>
            <p:cNvSpPr>
              <a:spLocks noChangeArrowheads="1"/>
            </p:cNvSpPr>
            <p:nvPr/>
          </p:nvSpPr>
          <p:spPr bwMode="auto">
            <a:xfrm>
              <a:off x="2627911" y="1079487"/>
              <a:ext cx="8640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5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インターネット</a:t>
              </a:r>
            </a:p>
            <a:p>
              <a:pPr algn="ctr"/>
              <a:r>
                <a:rPr lang="ja-JP" altLang="en-US" sz="85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の重視</a:t>
              </a:r>
            </a:p>
          </p:txBody>
        </p:sp>
        <p:sp>
          <p:nvSpPr>
            <p:cNvPr id="13352" name="Rectangle 40"/>
            <p:cNvSpPr>
              <a:spLocks noChangeArrowheads="1"/>
            </p:cNvSpPr>
            <p:nvPr/>
          </p:nvSpPr>
          <p:spPr bwMode="auto">
            <a:xfrm>
              <a:off x="1368589" y="2556498"/>
              <a:ext cx="503238" cy="1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700" b="1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MS-DOS</a:t>
              </a:r>
            </a:p>
          </p:txBody>
        </p:sp>
        <p:sp>
          <p:nvSpPr>
            <p:cNvPr id="13353" name="Rectangle 41"/>
            <p:cNvSpPr>
              <a:spLocks noChangeArrowheads="1"/>
            </p:cNvSpPr>
            <p:nvPr/>
          </p:nvSpPr>
          <p:spPr bwMode="auto">
            <a:xfrm>
              <a:off x="1871827" y="2556498"/>
              <a:ext cx="503237" cy="1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700" b="1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Mac OS</a:t>
              </a:r>
            </a:p>
          </p:txBody>
        </p:sp>
        <p:sp>
          <p:nvSpPr>
            <p:cNvPr id="13354" name="Rectangle 42"/>
            <p:cNvSpPr>
              <a:spLocks noChangeArrowheads="1"/>
            </p:cNvSpPr>
            <p:nvPr/>
          </p:nvSpPr>
          <p:spPr bwMode="auto">
            <a:xfrm>
              <a:off x="2448709" y="2556498"/>
              <a:ext cx="503238" cy="1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700" b="1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Windows 95</a:t>
              </a:r>
            </a:p>
          </p:txBody>
        </p:sp>
        <p:sp>
          <p:nvSpPr>
            <p:cNvPr id="13355" name="Rectangle 43"/>
            <p:cNvSpPr>
              <a:spLocks noChangeArrowheads="1"/>
            </p:cNvSpPr>
            <p:nvPr/>
          </p:nvSpPr>
          <p:spPr bwMode="auto">
            <a:xfrm>
              <a:off x="3023955" y="2448234"/>
              <a:ext cx="539750" cy="2525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700" b="1" dirty="0" smtClean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Mac </a:t>
              </a:r>
              <a:r>
                <a:rPr lang="en-US" altLang="ja-JP" sz="700" b="1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OS X</a:t>
              </a:r>
            </a:p>
            <a:p>
              <a:pPr algn="ctr"/>
              <a:r>
                <a:rPr lang="en-US" altLang="ja-JP" sz="700" b="1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Linux</a:t>
              </a:r>
            </a:p>
          </p:txBody>
        </p:sp>
        <p:sp>
          <p:nvSpPr>
            <p:cNvPr id="13356" name="Rectangle 44"/>
            <p:cNvSpPr>
              <a:spLocks noChangeArrowheads="1"/>
            </p:cNvSpPr>
            <p:nvPr/>
          </p:nvSpPr>
          <p:spPr bwMode="auto">
            <a:xfrm>
              <a:off x="1619799" y="1080342"/>
              <a:ext cx="720000" cy="21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機能の変遷</a:t>
              </a:r>
            </a:p>
          </p:txBody>
        </p:sp>
        <p:sp>
          <p:nvSpPr>
            <p:cNvPr id="13357" name="Rectangle 45"/>
            <p:cNvSpPr>
              <a:spLocks noChangeArrowheads="1"/>
            </p:cNvSpPr>
            <p:nvPr/>
          </p:nvSpPr>
          <p:spPr bwMode="auto">
            <a:xfrm>
              <a:off x="503675" y="2556498"/>
              <a:ext cx="792163" cy="1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700" b="1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Apple DOS, CP/M</a:t>
              </a:r>
            </a:p>
          </p:txBody>
        </p:sp>
        <p:sp>
          <p:nvSpPr>
            <p:cNvPr id="17" name="Oval 38"/>
            <p:cNvSpPr>
              <a:spLocks noChangeArrowheads="1"/>
            </p:cNvSpPr>
            <p:nvPr/>
          </p:nvSpPr>
          <p:spPr bwMode="auto">
            <a:xfrm>
              <a:off x="3347991" y="755699"/>
              <a:ext cx="8640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50" dirty="0" smtClean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モバイルとの融合</a:t>
              </a:r>
              <a:endParaRPr lang="ja-JP" altLang="en-US" sz="850" dirty="0">
                <a:solidFill>
                  <a:srgbClr val="4D4D4D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  <p:sp>
          <p:nvSpPr>
            <p:cNvPr id="18" name="Rectangle 43"/>
            <p:cNvSpPr>
              <a:spLocks noChangeArrowheads="1"/>
            </p:cNvSpPr>
            <p:nvPr/>
          </p:nvSpPr>
          <p:spPr bwMode="auto">
            <a:xfrm>
              <a:off x="3636023" y="2556498"/>
              <a:ext cx="539750" cy="14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700" b="1" dirty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Windows </a:t>
              </a:r>
              <a:r>
                <a:rPr lang="en-US" altLang="ja-JP" sz="700" b="1" dirty="0" smtClean="0">
                  <a:solidFill>
                    <a:schemeClr val="bg1">
                      <a:lumMod val="50000"/>
                    </a:schemeClr>
                  </a:solidFill>
                  <a:ea typeface="HGPｺﾞｼｯｸE" panose="020B0900000000000000" pitchFamily="50" charset="-128"/>
                </a:rPr>
                <a:t>10</a:t>
              </a:r>
              <a:endParaRPr lang="en-US" altLang="ja-JP" sz="700" b="1" dirty="0">
                <a:solidFill>
                  <a:schemeClr val="bg1">
                    <a:lumMod val="50000"/>
                  </a:schemeClr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19" name="Rectangle 44"/>
            <p:cNvSpPr>
              <a:spLocks noChangeArrowheads="1"/>
            </p:cNvSpPr>
            <p:nvPr/>
          </p:nvSpPr>
          <p:spPr bwMode="auto">
            <a:xfrm>
              <a:off x="2015923" y="2304305"/>
              <a:ext cx="720000" cy="21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HGPｺﾞｼｯｸE" panose="020B0900000000000000" pitchFamily="50" charset="-128"/>
                </a:rPr>
                <a:t>代表的な</a:t>
              </a:r>
              <a:r>
                <a:rPr lang="en-US" altLang="ja-JP" sz="10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HGPｺﾞｼｯｸE" panose="020B0900000000000000" pitchFamily="50" charset="-128"/>
                </a:rPr>
                <a:t>OS</a:t>
              </a:r>
              <a:endParaRPr lang="ja-JP" altLang="en-US" sz="1000" dirty="0">
                <a:solidFill>
                  <a:schemeClr val="bg1">
                    <a:lumMod val="50000"/>
                  </a:schemeClr>
                </a:solidFill>
                <a:latin typeface="+mj-lt"/>
                <a:ea typeface="HGPｺﾞｼｯｸE" panose="020B0900000000000000" pitchFamily="50" charset="-128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04</a:t>
            </a:r>
            <a:r>
              <a:rPr lang="en-US" altLang="ja-JP"/>
              <a:t>   </a:t>
            </a:r>
            <a:r>
              <a:rPr lang="ja-JP" altLang="en-US"/>
              <a:t>ファイルの階層構造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719138" y="755650"/>
            <a:ext cx="3060700" cy="2232025"/>
            <a:chOff x="719138" y="755650"/>
            <a:chExt cx="3060700" cy="2232025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755650" y="2303463"/>
              <a:ext cx="3024188" cy="684212"/>
              <a:chOff x="755650" y="2303463"/>
              <a:chExt cx="3024188" cy="684212"/>
            </a:xfrm>
          </p:grpSpPr>
          <p:sp>
            <p:nvSpPr>
              <p:cNvPr id="15422" name="Rectangle 62"/>
              <p:cNvSpPr>
                <a:spLocks noChangeArrowheads="1"/>
              </p:cNvSpPr>
              <p:nvPr/>
            </p:nvSpPr>
            <p:spPr bwMode="auto">
              <a:xfrm>
                <a:off x="900113" y="2628900"/>
                <a:ext cx="2879725" cy="1793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1000" dirty="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C:\ABCDEF\GHIJKL\</a:t>
                </a:r>
                <a:r>
                  <a:rPr lang="ja-JP" altLang="en-US" sz="1000" dirty="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ファイル</a:t>
                </a:r>
                <a:r>
                  <a:rPr lang="en-US" altLang="ja-JP" sz="1000" dirty="0" smtClean="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01.docx</a:t>
                </a:r>
                <a:endPara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5423" name="Line 63"/>
              <p:cNvSpPr>
                <a:spLocks noChangeShapeType="1"/>
              </p:cNvSpPr>
              <p:nvPr/>
            </p:nvSpPr>
            <p:spPr bwMode="auto">
              <a:xfrm>
                <a:off x="1116013" y="2843213"/>
                <a:ext cx="108000" cy="0"/>
              </a:xfrm>
              <a:prstGeom prst="line">
                <a:avLst/>
              </a:prstGeom>
              <a:noFill/>
              <a:ln w="19050">
                <a:solidFill>
                  <a:srgbClr val="77777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5424" name="Line 64"/>
              <p:cNvSpPr>
                <a:spLocks noChangeShapeType="1"/>
              </p:cNvSpPr>
              <p:nvPr/>
            </p:nvSpPr>
            <p:spPr bwMode="auto">
              <a:xfrm>
                <a:off x="1331913" y="2843213"/>
                <a:ext cx="540000" cy="0"/>
              </a:xfrm>
              <a:prstGeom prst="line">
                <a:avLst/>
              </a:prstGeom>
              <a:noFill/>
              <a:ln w="19050">
                <a:solidFill>
                  <a:srgbClr val="77777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5425" name="Line 65"/>
              <p:cNvSpPr>
                <a:spLocks noChangeShapeType="1"/>
              </p:cNvSpPr>
              <p:nvPr/>
            </p:nvSpPr>
            <p:spPr bwMode="auto">
              <a:xfrm>
                <a:off x="1992691" y="2843213"/>
                <a:ext cx="503238" cy="0"/>
              </a:xfrm>
              <a:prstGeom prst="line">
                <a:avLst/>
              </a:prstGeom>
              <a:noFill/>
              <a:ln w="19050">
                <a:solidFill>
                  <a:srgbClr val="77777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5426" name="Line 66"/>
              <p:cNvSpPr>
                <a:spLocks noChangeShapeType="1"/>
              </p:cNvSpPr>
              <p:nvPr/>
            </p:nvSpPr>
            <p:spPr bwMode="auto">
              <a:xfrm>
                <a:off x="2628067" y="2843213"/>
                <a:ext cx="540000" cy="0"/>
              </a:xfrm>
              <a:prstGeom prst="line">
                <a:avLst/>
              </a:prstGeom>
              <a:noFill/>
              <a:ln w="19050">
                <a:solidFill>
                  <a:srgbClr val="77777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5427" name="Line 67"/>
              <p:cNvSpPr>
                <a:spLocks noChangeShapeType="1"/>
              </p:cNvSpPr>
              <p:nvPr/>
            </p:nvSpPr>
            <p:spPr bwMode="auto">
              <a:xfrm>
                <a:off x="3220033" y="2843213"/>
                <a:ext cx="360000" cy="0"/>
              </a:xfrm>
              <a:prstGeom prst="line">
                <a:avLst/>
              </a:prstGeom>
              <a:noFill/>
              <a:ln w="19050">
                <a:solidFill>
                  <a:srgbClr val="77777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5428" name="Line 68"/>
              <p:cNvSpPr>
                <a:spLocks noChangeShapeType="1"/>
              </p:cNvSpPr>
              <p:nvPr/>
            </p:nvSpPr>
            <p:spPr bwMode="auto">
              <a:xfrm>
                <a:off x="1248469" y="2592388"/>
                <a:ext cx="72000" cy="0"/>
              </a:xfrm>
              <a:prstGeom prst="line">
                <a:avLst/>
              </a:prstGeom>
              <a:noFill/>
              <a:ln w="19050">
                <a:solidFill>
                  <a:srgbClr val="77777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5429" name="Line 69"/>
              <p:cNvSpPr>
                <a:spLocks noChangeShapeType="1"/>
              </p:cNvSpPr>
              <p:nvPr/>
            </p:nvSpPr>
            <p:spPr bwMode="auto">
              <a:xfrm>
                <a:off x="1903312" y="2592388"/>
                <a:ext cx="72000" cy="0"/>
              </a:xfrm>
              <a:prstGeom prst="line">
                <a:avLst/>
              </a:prstGeom>
              <a:noFill/>
              <a:ln w="19050">
                <a:solidFill>
                  <a:srgbClr val="77777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5430" name="Line 70"/>
              <p:cNvSpPr>
                <a:spLocks noChangeShapeType="1"/>
              </p:cNvSpPr>
              <p:nvPr/>
            </p:nvSpPr>
            <p:spPr bwMode="auto">
              <a:xfrm>
                <a:off x="2520057" y="2592388"/>
                <a:ext cx="72000" cy="0"/>
              </a:xfrm>
              <a:prstGeom prst="line">
                <a:avLst/>
              </a:prstGeom>
              <a:noFill/>
              <a:ln w="19050">
                <a:solidFill>
                  <a:srgbClr val="77777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5431" name="Rectangle 71"/>
              <p:cNvSpPr>
                <a:spLocks noChangeArrowheads="1"/>
              </p:cNvSpPr>
              <p:nvPr/>
            </p:nvSpPr>
            <p:spPr bwMode="auto">
              <a:xfrm>
                <a:off x="2627313" y="2843213"/>
                <a:ext cx="576262" cy="1444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800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ファイル名</a:t>
                </a:r>
              </a:p>
            </p:txBody>
          </p:sp>
          <p:sp>
            <p:nvSpPr>
              <p:cNvPr id="15432" name="Rectangle 72"/>
              <p:cNvSpPr>
                <a:spLocks noChangeArrowheads="1"/>
              </p:cNvSpPr>
              <p:nvPr/>
            </p:nvSpPr>
            <p:spPr bwMode="auto">
              <a:xfrm>
                <a:off x="1979613" y="2843213"/>
                <a:ext cx="576262" cy="1444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800" dirty="0" smtClean="0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フォルダ名</a:t>
                </a:r>
                <a:endParaRPr lang="ja-JP" altLang="en-US" sz="8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5433" name="Rectangle 73"/>
              <p:cNvSpPr>
                <a:spLocks noChangeArrowheads="1"/>
              </p:cNvSpPr>
              <p:nvPr/>
            </p:nvSpPr>
            <p:spPr bwMode="auto">
              <a:xfrm>
                <a:off x="1331913" y="2843213"/>
                <a:ext cx="576262" cy="1444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800" dirty="0" smtClean="0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フォルダ名</a:t>
                </a:r>
                <a:endParaRPr lang="ja-JP" altLang="en-US" sz="8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5434" name="Rectangle 74"/>
              <p:cNvSpPr>
                <a:spLocks noChangeArrowheads="1"/>
              </p:cNvSpPr>
              <p:nvPr/>
            </p:nvSpPr>
            <p:spPr bwMode="auto">
              <a:xfrm>
                <a:off x="3240088" y="2843213"/>
                <a:ext cx="323850" cy="1444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800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拡張子</a:t>
                </a:r>
              </a:p>
            </p:txBody>
          </p:sp>
          <p:sp>
            <p:nvSpPr>
              <p:cNvPr id="15435" name="Rectangle 75"/>
              <p:cNvSpPr>
                <a:spLocks noChangeArrowheads="1"/>
              </p:cNvSpPr>
              <p:nvPr/>
            </p:nvSpPr>
            <p:spPr bwMode="auto">
              <a:xfrm>
                <a:off x="755650" y="2843213"/>
                <a:ext cx="576263" cy="1444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800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ドライブ名</a:t>
                </a:r>
              </a:p>
            </p:txBody>
          </p:sp>
          <p:sp>
            <p:nvSpPr>
              <p:cNvPr id="15438" name="Line 78"/>
              <p:cNvSpPr>
                <a:spLocks noChangeShapeType="1"/>
              </p:cNvSpPr>
              <p:nvPr/>
            </p:nvSpPr>
            <p:spPr bwMode="auto">
              <a:xfrm>
                <a:off x="1241885" y="2447925"/>
                <a:ext cx="39688" cy="142875"/>
              </a:xfrm>
              <a:prstGeom prst="line">
                <a:avLst/>
              </a:prstGeom>
              <a:noFill/>
              <a:ln w="9525">
                <a:solidFill>
                  <a:srgbClr val="77777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5439" name="Line 79"/>
              <p:cNvSpPr>
                <a:spLocks noChangeShapeType="1"/>
              </p:cNvSpPr>
              <p:nvPr/>
            </p:nvSpPr>
            <p:spPr bwMode="auto">
              <a:xfrm flipH="1">
                <a:off x="1945382" y="2447925"/>
                <a:ext cx="107950" cy="142875"/>
              </a:xfrm>
              <a:prstGeom prst="line">
                <a:avLst/>
              </a:prstGeom>
              <a:noFill/>
              <a:ln w="9525">
                <a:solidFill>
                  <a:srgbClr val="77777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5440" name="Line 80"/>
              <p:cNvSpPr>
                <a:spLocks noChangeShapeType="1"/>
              </p:cNvSpPr>
              <p:nvPr/>
            </p:nvSpPr>
            <p:spPr bwMode="auto">
              <a:xfrm>
                <a:off x="2446238" y="2447925"/>
                <a:ext cx="122238" cy="142875"/>
              </a:xfrm>
              <a:prstGeom prst="line">
                <a:avLst/>
              </a:prstGeom>
              <a:noFill/>
              <a:ln w="9525">
                <a:solidFill>
                  <a:srgbClr val="77777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5436" name="Rectangle 76"/>
              <p:cNvSpPr>
                <a:spLocks noChangeArrowheads="1"/>
              </p:cNvSpPr>
              <p:nvPr/>
            </p:nvSpPr>
            <p:spPr bwMode="auto">
              <a:xfrm>
                <a:off x="936625" y="2303463"/>
                <a:ext cx="719138" cy="1444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800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ルートディレクトリ</a:t>
                </a:r>
              </a:p>
            </p:txBody>
          </p:sp>
          <p:sp>
            <p:nvSpPr>
              <p:cNvPr id="15437" name="Rectangle 77"/>
              <p:cNvSpPr>
                <a:spLocks noChangeArrowheads="1"/>
              </p:cNvSpPr>
              <p:nvPr/>
            </p:nvSpPr>
            <p:spPr bwMode="auto">
              <a:xfrm>
                <a:off x="1979613" y="2303463"/>
                <a:ext cx="576262" cy="1444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800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区切り記号</a:t>
                </a:r>
              </a:p>
            </p:txBody>
          </p:sp>
        </p:grpSp>
        <p:sp>
          <p:nvSpPr>
            <p:cNvPr id="15441" name="Line 81"/>
            <p:cNvSpPr>
              <a:spLocks noChangeShapeType="1"/>
            </p:cNvSpPr>
            <p:nvPr/>
          </p:nvSpPr>
          <p:spPr bwMode="auto">
            <a:xfrm>
              <a:off x="719138" y="2195513"/>
              <a:ext cx="3022600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grpSp>
          <p:nvGrpSpPr>
            <p:cNvPr id="2" name="グループ化 1"/>
            <p:cNvGrpSpPr/>
            <p:nvPr/>
          </p:nvGrpSpPr>
          <p:grpSpPr>
            <a:xfrm>
              <a:off x="1079500" y="755650"/>
              <a:ext cx="2447925" cy="1293813"/>
              <a:chOff x="1079500" y="755650"/>
              <a:chExt cx="2447925" cy="1293813"/>
            </a:xfrm>
          </p:grpSpPr>
          <p:sp>
            <p:nvSpPr>
              <p:cNvPr id="15442" name="Rectangle 82"/>
              <p:cNvSpPr>
                <a:spLocks noChangeArrowheads="1"/>
              </p:cNvSpPr>
              <p:nvPr/>
            </p:nvSpPr>
            <p:spPr bwMode="auto">
              <a:xfrm>
                <a:off x="3060700" y="1619250"/>
                <a:ext cx="431800" cy="14446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endParaRPr lang="ja-JP" altLang="ja-JP" sz="7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5444" name="Rectangle 84"/>
              <p:cNvSpPr>
                <a:spLocks noChangeArrowheads="1"/>
              </p:cNvSpPr>
              <p:nvPr/>
            </p:nvSpPr>
            <p:spPr bwMode="auto">
              <a:xfrm>
                <a:off x="3025775" y="1584325"/>
                <a:ext cx="431800" cy="14446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endParaRPr lang="ja-JP" altLang="ja-JP" sz="7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5412" name="Freeform 52"/>
              <p:cNvSpPr>
                <a:spLocks/>
              </p:cNvSpPr>
              <p:nvPr/>
            </p:nvSpPr>
            <p:spPr bwMode="auto">
              <a:xfrm>
                <a:off x="1800225" y="1044575"/>
                <a:ext cx="1439863" cy="144463"/>
              </a:xfrm>
              <a:custGeom>
                <a:avLst/>
                <a:gdLst>
                  <a:gd name="T0" fmla="*/ 0 w 884"/>
                  <a:gd name="T1" fmla="*/ 91 h 91"/>
                  <a:gd name="T2" fmla="*/ 0 w 884"/>
                  <a:gd name="T3" fmla="*/ 0 h 91"/>
                  <a:gd name="T4" fmla="*/ 884 w 884"/>
                  <a:gd name="T5" fmla="*/ 0 h 91"/>
                  <a:gd name="T6" fmla="*/ 884 w 884"/>
                  <a:gd name="T7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84" h="91">
                    <a:moveTo>
                      <a:pt x="0" y="91"/>
                    </a:moveTo>
                    <a:lnTo>
                      <a:pt x="0" y="0"/>
                    </a:lnTo>
                    <a:lnTo>
                      <a:pt x="884" y="0"/>
                    </a:lnTo>
                    <a:lnTo>
                      <a:pt x="884" y="91"/>
                    </a:lnTo>
                  </a:path>
                </a:pathLst>
              </a:custGeom>
              <a:noFill/>
              <a:ln w="19050" cap="flat" cmpd="sng">
                <a:solidFill>
                  <a:srgbClr val="4D4D4D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5413" name="Freeform 53"/>
              <p:cNvSpPr>
                <a:spLocks/>
              </p:cNvSpPr>
              <p:nvPr/>
            </p:nvSpPr>
            <p:spPr bwMode="auto">
              <a:xfrm>
                <a:off x="1368425" y="1439863"/>
                <a:ext cx="863600" cy="395287"/>
              </a:xfrm>
              <a:custGeom>
                <a:avLst/>
                <a:gdLst>
                  <a:gd name="T0" fmla="*/ 0 w 884"/>
                  <a:gd name="T1" fmla="*/ 91 h 91"/>
                  <a:gd name="T2" fmla="*/ 0 w 884"/>
                  <a:gd name="T3" fmla="*/ 0 h 91"/>
                  <a:gd name="T4" fmla="*/ 884 w 884"/>
                  <a:gd name="T5" fmla="*/ 0 h 91"/>
                  <a:gd name="T6" fmla="*/ 884 w 884"/>
                  <a:gd name="T7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84" h="91">
                    <a:moveTo>
                      <a:pt x="0" y="91"/>
                    </a:moveTo>
                    <a:lnTo>
                      <a:pt x="0" y="0"/>
                    </a:lnTo>
                    <a:lnTo>
                      <a:pt x="884" y="0"/>
                    </a:lnTo>
                    <a:lnTo>
                      <a:pt x="884" y="91"/>
                    </a:lnTo>
                  </a:path>
                </a:pathLst>
              </a:custGeom>
              <a:noFill/>
              <a:ln w="19050" cap="flat" cmpd="sng">
                <a:solidFill>
                  <a:srgbClr val="4D4D4D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5417" name="Line 57"/>
              <p:cNvSpPr>
                <a:spLocks noChangeShapeType="1"/>
              </p:cNvSpPr>
              <p:nvPr/>
            </p:nvSpPr>
            <p:spPr bwMode="auto">
              <a:xfrm>
                <a:off x="1800225" y="1296988"/>
                <a:ext cx="0" cy="142875"/>
              </a:xfrm>
              <a:prstGeom prst="line">
                <a:avLst/>
              </a:prstGeom>
              <a:noFill/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5418" name="Line 58"/>
              <p:cNvSpPr>
                <a:spLocks noChangeShapeType="1"/>
              </p:cNvSpPr>
              <p:nvPr/>
            </p:nvSpPr>
            <p:spPr bwMode="auto">
              <a:xfrm>
                <a:off x="2339975" y="900113"/>
                <a:ext cx="0" cy="142875"/>
              </a:xfrm>
              <a:prstGeom prst="line">
                <a:avLst/>
              </a:prstGeom>
              <a:noFill/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5419" name="Line 59"/>
              <p:cNvSpPr>
                <a:spLocks noChangeShapeType="1"/>
              </p:cNvSpPr>
              <p:nvPr/>
            </p:nvSpPr>
            <p:spPr bwMode="auto">
              <a:xfrm>
                <a:off x="2519363" y="1044575"/>
                <a:ext cx="0" cy="179388"/>
              </a:xfrm>
              <a:prstGeom prst="line">
                <a:avLst/>
              </a:prstGeom>
              <a:noFill/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5421" name="Line 61"/>
              <p:cNvSpPr>
                <a:spLocks noChangeShapeType="1"/>
              </p:cNvSpPr>
              <p:nvPr/>
            </p:nvSpPr>
            <p:spPr bwMode="auto">
              <a:xfrm flipH="1">
                <a:off x="3238500" y="1258888"/>
                <a:ext cx="1588" cy="361950"/>
              </a:xfrm>
              <a:prstGeom prst="line">
                <a:avLst/>
              </a:prstGeom>
              <a:noFill/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5399" name="Rectangle 39"/>
              <p:cNvSpPr>
                <a:spLocks noChangeArrowheads="1"/>
              </p:cNvSpPr>
              <p:nvPr/>
            </p:nvSpPr>
            <p:spPr bwMode="auto">
              <a:xfrm>
                <a:off x="1871923" y="755650"/>
                <a:ext cx="936000" cy="180000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800" dirty="0">
                    <a:solidFill>
                      <a:srgbClr val="4D4D4D"/>
                    </a:solidFill>
                    <a:latin typeface="+mj-ea"/>
                    <a:ea typeface="+mj-ea"/>
                  </a:rPr>
                  <a:t>ルート ディレクトリ</a:t>
                </a:r>
              </a:p>
            </p:txBody>
          </p:sp>
          <p:sp>
            <p:nvSpPr>
              <p:cNvPr id="15400" name="Rectangle 40"/>
              <p:cNvSpPr>
                <a:spLocks noChangeArrowheads="1"/>
              </p:cNvSpPr>
              <p:nvPr/>
            </p:nvSpPr>
            <p:spPr bwMode="auto">
              <a:xfrm>
                <a:off x="1511300" y="1150938"/>
                <a:ext cx="576263" cy="179387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700" dirty="0" smtClean="0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フォルダ</a:t>
                </a:r>
                <a:endParaRPr lang="ja-JP" altLang="en-US" sz="7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5403" name="Rectangle 43"/>
              <p:cNvSpPr>
                <a:spLocks noChangeArrowheads="1"/>
              </p:cNvSpPr>
              <p:nvPr/>
            </p:nvSpPr>
            <p:spPr bwMode="auto">
              <a:xfrm>
                <a:off x="1943100" y="1547813"/>
                <a:ext cx="576263" cy="179387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700" dirty="0" smtClean="0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フォルダ</a:t>
                </a:r>
                <a:endParaRPr lang="ja-JP" altLang="en-US" sz="7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5404" name="Rectangle 44"/>
              <p:cNvSpPr>
                <a:spLocks noChangeArrowheads="1"/>
              </p:cNvSpPr>
              <p:nvPr/>
            </p:nvSpPr>
            <p:spPr bwMode="auto">
              <a:xfrm>
                <a:off x="1079500" y="1547813"/>
                <a:ext cx="576263" cy="179387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700" dirty="0" smtClean="0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フォルダ</a:t>
                </a:r>
                <a:endParaRPr lang="ja-JP" altLang="en-US" sz="7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5411" name="Rectangle 51"/>
              <p:cNvSpPr>
                <a:spLocks noChangeArrowheads="1"/>
              </p:cNvSpPr>
              <p:nvPr/>
            </p:nvSpPr>
            <p:spPr bwMode="auto">
              <a:xfrm>
                <a:off x="2987675" y="1549400"/>
                <a:ext cx="431800" cy="14446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700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ファイル</a:t>
                </a:r>
              </a:p>
            </p:txBody>
          </p:sp>
          <p:sp>
            <p:nvSpPr>
              <p:cNvPr id="15420" name="Rectangle 60"/>
              <p:cNvSpPr>
                <a:spLocks noChangeArrowheads="1"/>
              </p:cNvSpPr>
              <p:nvPr/>
            </p:nvSpPr>
            <p:spPr bwMode="auto">
              <a:xfrm>
                <a:off x="2951163" y="1150938"/>
                <a:ext cx="576262" cy="179387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700" dirty="0" smtClean="0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フォルダ</a:t>
                </a:r>
                <a:endParaRPr lang="ja-JP" altLang="en-US" sz="7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5445" name="Rectangle 85"/>
              <p:cNvSpPr>
                <a:spLocks noChangeArrowheads="1"/>
              </p:cNvSpPr>
              <p:nvPr/>
            </p:nvSpPr>
            <p:spPr bwMode="auto">
              <a:xfrm>
                <a:off x="2341563" y="1220788"/>
                <a:ext cx="431800" cy="14446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endParaRPr lang="ja-JP" altLang="ja-JP" sz="7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5446" name="Rectangle 86"/>
              <p:cNvSpPr>
                <a:spLocks noChangeArrowheads="1"/>
              </p:cNvSpPr>
              <p:nvPr/>
            </p:nvSpPr>
            <p:spPr bwMode="auto">
              <a:xfrm>
                <a:off x="2306638" y="1185863"/>
                <a:ext cx="431800" cy="14446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endParaRPr lang="ja-JP" altLang="ja-JP" sz="7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5447" name="Rectangle 87"/>
              <p:cNvSpPr>
                <a:spLocks noChangeArrowheads="1"/>
              </p:cNvSpPr>
              <p:nvPr/>
            </p:nvSpPr>
            <p:spPr bwMode="auto">
              <a:xfrm>
                <a:off x="2268538" y="1150938"/>
                <a:ext cx="431800" cy="14446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700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ファイル</a:t>
                </a:r>
              </a:p>
            </p:txBody>
          </p:sp>
          <p:sp>
            <p:nvSpPr>
              <p:cNvPr id="15448" name="Rectangle 88"/>
              <p:cNvSpPr>
                <a:spLocks noChangeArrowheads="1"/>
              </p:cNvSpPr>
              <p:nvPr/>
            </p:nvSpPr>
            <p:spPr bwMode="auto">
              <a:xfrm>
                <a:off x="2052638" y="1905000"/>
                <a:ext cx="431800" cy="14446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endParaRPr lang="ja-JP" altLang="ja-JP" sz="7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5449" name="Rectangle 89"/>
              <p:cNvSpPr>
                <a:spLocks noChangeArrowheads="1"/>
              </p:cNvSpPr>
              <p:nvPr/>
            </p:nvSpPr>
            <p:spPr bwMode="auto">
              <a:xfrm>
                <a:off x="2017713" y="1870075"/>
                <a:ext cx="431800" cy="14446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endParaRPr lang="ja-JP" altLang="ja-JP" sz="7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5450" name="Rectangle 90"/>
              <p:cNvSpPr>
                <a:spLocks noChangeArrowheads="1"/>
              </p:cNvSpPr>
              <p:nvPr/>
            </p:nvSpPr>
            <p:spPr bwMode="auto">
              <a:xfrm>
                <a:off x="1979613" y="1835150"/>
                <a:ext cx="431800" cy="14446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700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ファイル</a:t>
                </a:r>
              </a:p>
            </p:txBody>
          </p:sp>
          <p:sp>
            <p:nvSpPr>
              <p:cNvPr id="15451" name="Rectangle 91"/>
              <p:cNvSpPr>
                <a:spLocks noChangeArrowheads="1"/>
              </p:cNvSpPr>
              <p:nvPr/>
            </p:nvSpPr>
            <p:spPr bwMode="auto">
              <a:xfrm>
                <a:off x="1189038" y="1905000"/>
                <a:ext cx="431800" cy="14446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endParaRPr lang="ja-JP" altLang="ja-JP" sz="7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5452" name="Rectangle 92"/>
              <p:cNvSpPr>
                <a:spLocks noChangeArrowheads="1"/>
              </p:cNvSpPr>
              <p:nvPr/>
            </p:nvSpPr>
            <p:spPr bwMode="auto">
              <a:xfrm>
                <a:off x="1154113" y="1870075"/>
                <a:ext cx="431800" cy="14446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endParaRPr lang="ja-JP" altLang="ja-JP" sz="7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endParaRPr>
              </a:p>
            </p:txBody>
          </p:sp>
          <p:sp>
            <p:nvSpPr>
              <p:cNvPr id="15453" name="Rectangle 93"/>
              <p:cNvSpPr>
                <a:spLocks noChangeArrowheads="1"/>
              </p:cNvSpPr>
              <p:nvPr/>
            </p:nvSpPr>
            <p:spPr bwMode="auto">
              <a:xfrm>
                <a:off x="1116013" y="1835150"/>
                <a:ext cx="431800" cy="14446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700">
                    <a:solidFill>
                      <a:srgbClr val="4D4D4D"/>
                    </a:solidFill>
                    <a:latin typeface="HGPｺﾞｼｯｸE" panose="020B0900000000000000" pitchFamily="50" charset="-128"/>
                    <a:ea typeface="HGPｺﾞｼｯｸE" panose="020B0900000000000000" pitchFamily="50" charset="-128"/>
                  </a:rPr>
                  <a:t>ファイル</a:t>
                </a:r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05</a:t>
            </a:r>
            <a:r>
              <a:rPr lang="en-US" altLang="ja-JP"/>
              <a:t>   WYSIWYG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935819" y="1260165"/>
            <a:ext cx="2808312" cy="1440160"/>
            <a:chOff x="935819" y="1260165"/>
            <a:chExt cx="2808312" cy="1440160"/>
          </a:xfrm>
        </p:grpSpPr>
        <p:sp>
          <p:nvSpPr>
            <p:cNvPr id="17531" name="Oval 123"/>
            <p:cNvSpPr>
              <a:spLocks noChangeArrowheads="1"/>
            </p:cNvSpPr>
            <p:nvPr/>
          </p:nvSpPr>
          <p:spPr bwMode="auto">
            <a:xfrm>
              <a:off x="935819" y="1260165"/>
              <a:ext cx="1080000" cy="108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画面イメージ</a:t>
              </a:r>
            </a:p>
          </p:txBody>
        </p:sp>
        <p:sp>
          <p:nvSpPr>
            <p:cNvPr id="17532" name="Oval 124"/>
            <p:cNvSpPr>
              <a:spLocks noChangeArrowheads="1"/>
            </p:cNvSpPr>
            <p:nvPr/>
          </p:nvSpPr>
          <p:spPr bwMode="auto">
            <a:xfrm>
              <a:off x="2664131" y="1260165"/>
              <a:ext cx="1080000" cy="108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印刷イメージ</a:t>
              </a:r>
            </a:p>
          </p:txBody>
        </p:sp>
        <p:sp>
          <p:nvSpPr>
            <p:cNvPr id="17533" name="Line 125"/>
            <p:cNvSpPr>
              <a:spLocks noChangeShapeType="1"/>
            </p:cNvSpPr>
            <p:nvPr/>
          </p:nvSpPr>
          <p:spPr bwMode="auto">
            <a:xfrm rot="5400000" flipV="1">
              <a:off x="2339975" y="1584325"/>
              <a:ext cx="0" cy="431800"/>
            </a:xfrm>
            <a:prstGeom prst="line">
              <a:avLst/>
            </a:prstGeom>
            <a:noFill/>
            <a:ln w="38100">
              <a:solidFill>
                <a:schemeClr val="bg1">
                  <a:lumMod val="50000"/>
                </a:schemeClr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34" name="Rectangle 126"/>
            <p:cNvSpPr>
              <a:spLocks noChangeArrowheads="1"/>
            </p:cNvSpPr>
            <p:nvPr/>
          </p:nvSpPr>
          <p:spPr bwMode="auto">
            <a:xfrm>
              <a:off x="1043831" y="2520937"/>
              <a:ext cx="865187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What you see</a:t>
              </a:r>
            </a:p>
          </p:txBody>
        </p:sp>
        <p:sp>
          <p:nvSpPr>
            <p:cNvPr id="17535" name="Rectangle 127"/>
            <p:cNvSpPr>
              <a:spLocks noChangeArrowheads="1"/>
            </p:cNvSpPr>
            <p:nvPr/>
          </p:nvSpPr>
          <p:spPr bwMode="auto">
            <a:xfrm>
              <a:off x="2770931" y="2520937"/>
              <a:ext cx="865188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what you get.</a:t>
              </a:r>
            </a:p>
          </p:txBody>
        </p:sp>
        <p:sp>
          <p:nvSpPr>
            <p:cNvPr id="17536" name="Rectangle 128"/>
            <p:cNvSpPr>
              <a:spLocks noChangeArrowheads="1"/>
            </p:cNvSpPr>
            <p:nvPr/>
          </p:nvSpPr>
          <p:spPr bwMode="auto">
            <a:xfrm>
              <a:off x="2232025" y="2520937"/>
              <a:ext cx="215900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06</a:t>
            </a:r>
            <a:r>
              <a:rPr lang="en-US" altLang="ja-JP"/>
              <a:t>   </a:t>
            </a:r>
            <a:r>
              <a:rPr lang="ja-JP" altLang="en-US"/>
              <a:t>言語プロセッサ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611783" y="900125"/>
            <a:ext cx="3456384" cy="2159000"/>
            <a:chOff x="611783" y="900125"/>
            <a:chExt cx="3456384" cy="2159000"/>
          </a:xfrm>
        </p:grpSpPr>
        <p:sp>
          <p:nvSpPr>
            <p:cNvPr id="20568" name="Line 88"/>
            <p:cNvSpPr>
              <a:spLocks noChangeShapeType="1"/>
            </p:cNvSpPr>
            <p:nvPr/>
          </p:nvSpPr>
          <p:spPr bwMode="auto">
            <a:xfrm rot="5400000" flipV="1">
              <a:off x="450651" y="1708956"/>
              <a:ext cx="1189038" cy="0"/>
            </a:xfrm>
            <a:prstGeom prst="line">
              <a:avLst/>
            </a:prstGeom>
            <a:noFill/>
            <a:ln w="38100">
              <a:solidFill>
                <a:schemeClr val="bg1">
                  <a:lumMod val="50000"/>
                </a:schemeClr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76" name="Line 96"/>
            <p:cNvSpPr>
              <a:spLocks noChangeShapeType="1"/>
            </p:cNvSpPr>
            <p:nvPr/>
          </p:nvSpPr>
          <p:spPr bwMode="auto">
            <a:xfrm rot="5400000" flipV="1">
              <a:off x="918170" y="2717812"/>
              <a:ext cx="254000" cy="0"/>
            </a:xfrm>
            <a:prstGeom prst="line">
              <a:avLst/>
            </a:prstGeom>
            <a:noFill/>
            <a:ln w="38100">
              <a:solidFill>
                <a:schemeClr val="bg1">
                  <a:lumMod val="50000"/>
                </a:schemeClr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77" name="Line 97"/>
            <p:cNvSpPr>
              <a:spLocks noChangeShapeType="1"/>
            </p:cNvSpPr>
            <p:nvPr/>
          </p:nvSpPr>
          <p:spPr bwMode="auto">
            <a:xfrm rot="5400000" flipV="1">
              <a:off x="2212975" y="2717812"/>
              <a:ext cx="254000" cy="0"/>
            </a:xfrm>
            <a:prstGeom prst="line">
              <a:avLst/>
            </a:prstGeom>
            <a:noFill/>
            <a:ln w="38100">
              <a:solidFill>
                <a:schemeClr val="bg1">
                  <a:lumMod val="50000"/>
                </a:schemeClr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78" name="Line 98"/>
            <p:cNvSpPr>
              <a:spLocks noChangeShapeType="1"/>
            </p:cNvSpPr>
            <p:nvPr/>
          </p:nvSpPr>
          <p:spPr bwMode="auto">
            <a:xfrm rot="5400000" flipV="1">
              <a:off x="1745456" y="1708956"/>
              <a:ext cx="1189038" cy="0"/>
            </a:xfrm>
            <a:prstGeom prst="line">
              <a:avLst/>
            </a:prstGeom>
            <a:noFill/>
            <a:ln w="38100">
              <a:solidFill>
                <a:schemeClr val="bg1">
                  <a:lumMod val="50000"/>
                </a:schemeClr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79" name="Line 99"/>
            <p:cNvSpPr>
              <a:spLocks noChangeShapeType="1"/>
            </p:cNvSpPr>
            <p:nvPr/>
          </p:nvSpPr>
          <p:spPr bwMode="auto">
            <a:xfrm rot="5400000" flipV="1">
              <a:off x="2771973" y="1978831"/>
              <a:ext cx="1728788" cy="0"/>
            </a:xfrm>
            <a:prstGeom prst="line">
              <a:avLst/>
            </a:prstGeom>
            <a:noFill/>
            <a:ln w="38100">
              <a:solidFill>
                <a:schemeClr val="bg1">
                  <a:lumMod val="50000"/>
                </a:schemeClr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66" name="Oval 86"/>
            <p:cNvSpPr>
              <a:spLocks noChangeArrowheads="1"/>
            </p:cNvSpPr>
            <p:nvPr/>
          </p:nvSpPr>
          <p:spPr bwMode="auto">
            <a:xfrm>
              <a:off x="662997" y="1331924"/>
              <a:ext cx="756000" cy="72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アセンブラ</a:t>
              </a:r>
            </a:p>
            <a:p>
              <a:pPr algn="ctr"/>
              <a:endParaRPr lang="en-US" altLang="ja-JP" sz="10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20567" name="Oval 87"/>
            <p:cNvSpPr>
              <a:spLocks noChangeArrowheads="1"/>
            </p:cNvSpPr>
            <p:nvPr/>
          </p:nvSpPr>
          <p:spPr bwMode="auto">
            <a:xfrm>
              <a:off x="1962468" y="1331925"/>
              <a:ext cx="756000" cy="72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コンパイラ</a:t>
              </a:r>
            </a:p>
            <a:p>
              <a:pPr algn="ctr"/>
              <a:endParaRPr lang="en-US" altLang="ja-JP" sz="100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20569" name="Oval 89"/>
            <p:cNvSpPr>
              <a:spLocks noChangeArrowheads="1"/>
            </p:cNvSpPr>
            <p:nvPr/>
          </p:nvSpPr>
          <p:spPr bwMode="auto">
            <a:xfrm>
              <a:off x="3255782" y="1333512"/>
              <a:ext cx="756000" cy="72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インタプリタ</a:t>
              </a:r>
            </a:p>
            <a:p>
              <a:pPr algn="ctr"/>
              <a:endParaRPr lang="en-US" altLang="ja-JP" sz="100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20570" name="Rectangle 90"/>
            <p:cNvSpPr>
              <a:spLocks noChangeArrowheads="1"/>
            </p:cNvSpPr>
            <p:nvPr/>
          </p:nvSpPr>
          <p:spPr bwMode="auto">
            <a:xfrm>
              <a:off x="611783" y="900125"/>
              <a:ext cx="863600" cy="2873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36000" rIns="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ソースプログラム</a:t>
              </a:r>
            </a:p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（アセンブラ言語）</a:t>
              </a:r>
            </a:p>
          </p:txBody>
        </p:sp>
        <p:sp>
          <p:nvSpPr>
            <p:cNvPr id="20571" name="Rectangle 91"/>
            <p:cNvSpPr>
              <a:spLocks noChangeArrowheads="1"/>
            </p:cNvSpPr>
            <p:nvPr/>
          </p:nvSpPr>
          <p:spPr bwMode="auto">
            <a:xfrm>
              <a:off x="1908175" y="900125"/>
              <a:ext cx="863600" cy="2873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ソースプログラム</a:t>
              </a:r>
            </a:p>
          </p:txBody>
        </p:sp>
        <p:sp>
          <p:nvSpPr>
            <p:cNvPr id="20572" name="Rectangle 92"/>
            <p:cNvSpPr>
              <a:spLocks noChangeArrowheads="1"/>
            </p:cNvSpPr>
            <p:nvPr/>
          </p:nvSpPr>
          <p:spPr bwMode="auto">
            <a:xfrm>
              <a:off x="3204567" y="900125"/>
              <a:ext cx="863600" cy="2873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ソースプログラム</a:t>
              </a:r>
            </a:p>
          </p:txBody>
        </p:sp>
        <p:sp>
          <p:nvSpPr>
            <p:cNvPr id="20573" name="Rectangle 93"/>
            <p:cNvSpPr>
              <a:spLocks noChangeArrowheads="1"/>
            </p:cNvSpPr>
            <p:nvPr/>
          </p:nvSpPr>
          <p:spPr bwMode="auto">
            <a:xfrm>
              <a:off x="611783" y="2303475"/>
              <a:ext cx="863600" cy="2873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36000" rIns="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実行プログラム</a:t>
              </a:r>
            </a:p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（機械語）</a:t>
              </a:r>
            </a:p>
          </p:txBody>
        </p:sp>
        <p:sp>
          <p:nvSpPr>
            <p:cNvPr id="20580" name="Rectangle 100"/>
            <p:cNvSpPr>
              <a:spLocks noChangeArrowheads="1"/>
            </p:cNvSpPr>
            <p:nvPr/>
          </p:nvSpPr>
          <p:spPr bwMode="auto">
            <a:xfrm>
              <a:off x="1908175" y="2303475"/>
              <a:ext cx="863600" cy="2873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36000" rIns="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実行プログラム</a:t>
              </a:r>
            </a:p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（機械語）</a:t>
              </a:r>
            </a:p>
          </p:txBody>
        </p:sp>
        <p:sp>
          <p:nvSpPr>
            <p:cNvPr id="20581" name="Rectangle 101"/>
            <p:cNvSpPr>
              <a:spLocks noChangeArrowheads="1"/>
            </p:cNvSpPr>
            <p:nvPr/>
          </p:nvSpPr>
          <p:spPr bwMode="auto">
            <a:xfrm>
              <a:off x="827683" y="1727212"/>
              <a:ext cx="433387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翻訳</a:t>
              </a:r>
            </a:p>
          </p:txBody>
        </p:sp>
        <p:sp>
          <p:nvSpPr>
            <p:cNvPr id="20582" name="Rectangle 102"/>
            <p:cNvSpPr>
              <a:spLocks noChangeArrowheads="1"/>
            </p:cNvSpPr>
            <p:nvPr/>
          </p:nvSpPr>
          <p:spPr bwMode="auto">
            <a:xfrm>
              <a:off x="2124075" y="1727212"/>
              <a:ext cx="433388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翻訳</a:t>
              </a:r>
            </a:p>
          </p:txBody>
        </p:sp>
        <p:sp>
          <p:nvSpPr>
            <p:cNvPr id="20583" name="Rectangle 103"/>
            <p:cNvSpPr>
              <a:spLocks noChangeArrowheads="1"/>
            </p:cNvSpPr>
            <p:nvPr/>
          </p:nvSpPr>
          <p:spPr bwMode="auto">
            <a:xfrm>
              <a:off x="3420467" y="1727212"/>
              <a:ext cx="433388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同時通訳</a:t>
              </a:r>
            </a:p>
          </p:txBody>
        </p:sp>
        <p:sp>
          <p:nvSpPr>
            <p:cNvPr id="20584" name="Rectangle 104"/>
            <p:cNvSpPr>
              <a:spLocks noChangeArrowheads="1"/>
            </p:cNvSpPr>
            <p:nvPr/>
          </p:nvSpPr>
          <p:spPr bwMode="auto">
            <a:xfrm>
              <a:off x="829270" y="2879737"/>
              <a:ext cx="433388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一括で実行</a:t>
              </a:r>
            </a:p>
          </p:txBody>
        </p:sp>
        <p:sp>
          <p:nvSpPr>
            <p:cNvPr id="20585" name="Rectangle 105"/>
            <p:cNvSpPr>
              <a:spLocks noChangeArrowheads="1"/>
            </p:cNvSpPr>
            <p:nvPr/>
          </p:nvSpPr>
          <p:spPr bwMode="auto">
            <a:xfrm>
              <a:off x="2122488" y="2879737"/>
              <a:ext cx="433387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一括で実行</a:t>
              </a:r>
            </a:p>
          </p:txBody>
        </p:sp>
        <p:sp>
          <p:nvSpPr>
            <p:cNvPr id="20586" name="Rectangle 106"/>
            <p:cNvSpPr>
              <a:spLocks noChangeArrowheads="1"/>
            </p:cNvSpPr>
            <p:nvPr/>
          </p:nvSpPr>
          <p:spPr bwMode="auto">
            <a:xfrm>
              <a:off x="3420467" y="2879737"/>
              <a:ext cx="433388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１行ずつ実行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07</a:t>
            </a:r>
            <a:r>
              <a:rPr lang="en-US" altLang="ja-JP"/>
              <a:t>   </a:t>
            </a:r>
            <a:r>
              <a:rPr lang="ja-JP" altLang="en-US"/>
              <a:t>ミドルウェア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862013" y="830263"/>
            <a:ext cx="2919412" cy="1978025"/>
            <a:chOff x="862013" y="830263"/>
            <a:chExt cx="2919412" cy="1978025"/>
          </a:xfrm>
        </p:grpSpPr>
        <p:sp>
          <p:nvSpPr>
            <p:cNvPr id="19482" name="Rectangle 26"/>
            <p:cNvSpPr>
              <a:spLocks noChangeArrowheads="1"/>
            </p:cNvSpPr>
            <p:nvPr/>
          </p:nvSpPr>
          <p:spPr bwMode="auto">
            <a:xfrm>
              <a:off x="899815" y="2305050"/>
              <a:ext cx="1295400" cy="50323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1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9483" name="Rectangle 27"/>
            <p:cNvSpPr>
              <a:spLocks noChangeArrowheads="1"/>
            </p:cNvSpPr>
            <p:nvPr/>
          </p:nvSpPr>
          <p:spPr bwMode="auto">
            <a:xfrm>
              <a:off x="899815" y="1800225"/>
              <a:ext cx="1295400" cy="50323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1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9485" name="Rectangle 29"/>
            <p:cNvSpPr>
              <a:spLocks noChangeArrowheads="1"/>
            </p:cNvSpPr>
            <p:nvPr/>
          </p:nvSpPr>
          <p:spPr bwMode="auto">
            <a:xfrm>
              <a:off x="900113" y="2484438"/>
              <a:ext cx="1295400" cy="323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X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社の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OS</a:t>
              </a:r>
            </a:p>
          </p:txBody>
        </p:sp>
        <p:sp>
          <p:nvSpPr>
            <p:cNvPr id="19486" name="Rectangle 30"/>
            <p:cNvSpPr>
              <a:spLocks noChangeArrowheads="1"/>
            </p:cNvSpPr>
            <p:nvPr/>
          </p:nvSpPr>
          <p:spPr bwMode="auto">
            <a:xfrm>
              <a:off x="900113" y="1871663"/>
              <a:ext cx="1295400" cy="323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アプリケーション</a:t>
              </a:r>
            </a:p>
          </p:txBody>
        </p:sp>
        <p:sp>
          <p:nvSpPr>
            <p:cNvPr id="19487" name="Rectangle 31"/>
            <p:cNvSpPr>
              <a:spLocks noChangeArrowheads="1"/>
            </p:cNvSpPr>
            <p:nvPr/>
          </p:nvSpPr>
          <p:spPr bwMode="auto">
            <a:xfrm>
              <a:off x="2484438" y="1333500"/>
              <a:ext cx="1296987" cy="46831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1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9488" name="Rectangle 32"/>
            <p:cNvSpPr>
              <a:spLocks noChangeArrowheads="1"/>
            </p:cNvSpPr>
            <p:nvPr/>
          </p:nvSpPr>
          <p:spPr bwMode="auto">
            <a:xfrm>
              <a:off x="2484438" y="830263"/>
              <a:ext cx="1296987" cy="5032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 sz="1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9490" name="Rectangle 34"/>
            <p:cNvSpPr>
              <a:spLocks noChangeArrowheads="1"/>
            </p:cNvSpPr>
            <p:nvPr/>
          </p:nvSpPr>
          <p:spPr bwMode="auto">
            <a:xfrm>
              <a:off x="2484438" y="1477963"/>
              <a:ext cx="1296987" cy="358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M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社の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OS</a:t>
              </a:r>
            </a:p>
          </p:txBody>
        </p:sp>
        <p:sp>
          <p:nvSpPr>
            <p:cNvPr id="19491" name="Rectangle 35"/>
            <p:cNvSpPr>
              <a:spLocks noChangeArrowheads="1"/>
            </p:cNvSpPr>
            <p:nvPr/>
          </p:nvSpPr>
          <p:spPr bwMode="auto">
            <a:xfrm>
              <a:off x="2484438" y="865188"/>
              <a:ext cx="1296987" cy="323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アプリケーション</a:t>
              </a:r>
            </a:p>
          </p:txBody>
        </p:sp>
        <p:grpSp>
          <p:nvGrpSpPr>
            <p:cNvPr id="3" name="グループ化 2"/>
            <p:cNvGrpSpPr/>
            <p:nvPr/>
          </p:nvGrpSpPr>
          <p:grpSpPr>
            <a:xfrm>
              <a:off x="1330772" y="2195513"/>
              <a:ext cx="865187" cy="287337"/>
              <a:chOff x="1330772" y="2195513"/>
              <a:chExt cx="865187" cy="287337"/>
            </a:xfrm>
          </p:grpSpPr>
          <p:sp>
            <p:nvSpPr>
              <p:cNvPr id="19502" name="Freeform 46"/>
              <p:cNvSpPr>
                <a:spLocks/>
              </p:cNvSpPr>
              <p:nvPr/>
            </p:nvSpPr>
            <p:spPr bwMode="auto">
              <a:xfrm>
                <a:off x="1330772" y="2195513"/>
                <a:ext cx="865187" cy="287337"/>
              </a:xfrm>
              <a:custGeom>
                <a:avLst/>
                <a:gdLst>
                  <a:gd name="T0" fmla="*/ 0 w 545"/>
                  <a:gd name="T1" fmla="*/ 181 h 181"/>
                  <a:gd name="T2" fmla="*/ 0 w 545"/>
                  <a:gd name="T3" fmla="*/ 0 h 181"/>
                  <a:gd name="T4" fmla="*/ 545 w 545"/>
                  <a:gd name="T5" fmla="*/ 0 h 181"/>
                  <a:gd name="T6" fmla="*/ 545 w 545"/>
                  <a:gd name="T7" fmla="*/ 181 h 181"/>
                  <a:gd name="T8" fmla="*/ 409 w 545"/>
                  <a:gd name="T9" fmla="*/ 136 h 181"/>
                  <a:gd name="T10" fmla="*/ 273 w 545"/>
                  <a:gd name="T11" fmla="*/ 181 h 181"/>
                  <a:gd name="T12" fmla="*/ 137 w 545"/>
                  <a:gd name="T13" fmla="*/ 136 h 181"/>
                  <a:gd name="T14" fmla="*/ 0 w 545"/>
                  <a:gd name="T15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5" h="181">
                    <a:moveTo>
                      <a:pt x="0" y="181"/>
                    </a:moveTo>
                    <a:lnTo>
                      <a:pt x="0" y="0"/>
                    </a:lnTo>
                    <a:lnTo>
                      <a:pt x="545" y="0"/>
                    </a:lnTo>
                    <a:lnTo>
                      <a:pt x="545" y="181"/>
                    </a:lnTo>
                    <a:lnTo>
                      <a:pt x="409" y="136"/>
                    </a:lnTo>
                    <a:lnTo>
                      <a:pt x="273" y="181"/>
                    </a:lnTo>
                    <a:lnTo>
                      <a:pt x="137" y="136"/>
                    </a:lnTo>
                    <a:lnTo>
                      <a:pt x="0" y="181"/>
                    </a:lnTo>
                    <a:close/>
                  </a:path>
                </a:pathLst>
              </a:custGeom>
              <a:solidFill>
                <a:srgbClr val="777777"/>
              </a:solidFill>
              <a:ln w="19050" cap="flat" cmpd="sng">
                <a:solidFill>
                  <a:srgbClr val="4D4D4D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9484" name="Rectangle 28"/>
              <p:cNvSpPr>
                <a:spLocks noChangeArrowheads="1"/>
              </p:cNvSpPr>
              <p:nvPr/>
            </p:nvSpPr>
            <p:spPr bwMode="auto">
              <a:xfrm>
                <a:off x="1331913" y="2207546"/>
                <a:ext cx="863600" cy="2159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1000" dirty="0">
                    <a:solidFill>
                      <a:schemeClr val="bg1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ミドルウェア</a:t>
                </a: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2916238" y="1227138"/>
              <a:ext cx="865187" cy="287337"/>
              <a:chOff x="2916238" y="1227138"/>
              <a:chExt cx="865187" cy="287337"/>
            </a:xfrm>
          </p:grpSpPr>
          <p:sp>
            <p:nvSpPr>
              <p:cNvPr id="19500" name="Freeform 44"/>
              <p:cNvSpPr>
                <a:spLocks/>
              </p:cNvSpPr>
              <p:nvPr/>
            </p:nvSpPr>
            <p:spPr bwMode="auto">
              <a:xfrm>
                <a:off x="2916238" y="1227138"/>
                <a:ext cx="865187" cy="287337"/>
              </a:xfrm>
              <a:custGeom>
                <a:avLst/>
                <a:gdLst>
                  <a:gd name="T0" fmla="*/ 0 w 545"/>
                  <a:gd name="T1" fmla="*/ 181 h 181"/>
                  <a:gd name="T2" fmla="*/ 0 w 545"/>
                  <a:gd name="T3" fmla="*/ 0 h 181"/>
                  <a:gd name="T4" fmla="*/ 545 w 545"/>
                  <a:gd name="T5" fmla="*/ 0 h 181"/>
                  <a:gd name="T6" fmla="*/ 545 w 545"/>
                  <a:gd name="T7" fmla="*/ 181 h 181"/>
                  <a:gd name="T8" fmla="*/ 477 w 545"/>
                  <a:gd name="T9" fmla="*/ 181 h 181"/>
                  <a:gd name="T10" fmla="*/ 477 w 545"/>
                  <a:gd name="T11" fmla="*/ 136 h 181"/>
                  <a:gd name="T12" fmla="*/ 341 w 545"/>
                  <a:gd name="T13" fmla="*/ 136 h 181"/>
                  <a:gd name="T14" fmla="*/ 341 w 545"/>
                  <a:gd name="T15" fmla="*/ 181 h 181"/>
                  <a:gd name="T16" fmla="*/ 205 w 545"/>
                  <a:gd name="T17" fmla="*/ 181 h 181"/>
                  <a:gd name="T18" fmla="*/ 205 w 545"/>
                  <a:gd name="T19" fmla="*/ 136 h 181"/>
                  <a:gd name="T20" fmla="*/ 68 w 545"/>
                  <a:gd name="T21" fmla="*/ 136 h 181"/>
                  <a:gd name="T22" fmla="*/ 68 w 545"/>
                  <a:gd name="T23" fmla="*/ 181 h 181"/>
                  <a:gd name="T24" fmla="*/ 0 w 545"/>
                  <a:gd name="T25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5" h="181">
                    <a:moveTo>
                      <a:pt x="0" y="181"/>
                    </a:moveTo>
                    <a:lnTo>
                      <a:pt x="0" y="0"/>
                    </a:lnTo>
                    <a:lnTo>
                      <a:pt x="545" y="0"/>
                    </a:lnTo>
                    <a:lnTo>
                      <a:pt x="545" y="181"/>
                    </a:lnTo>
                    <a:lnTo>
                      <a:pt x="477" y="181"/>
                    </a:lnTo>
                    <a:lnTo>
                      <a:pt x="477" y="136"/>
                    </a:lnTo>
                    <a:lnTo>
                      <a:pt x="341" y="136"/>
                    </a:lnTo>
                    <a:lnTo>
                      <a:pt x="341" y="181"/>
                    </a:lnTo>
                    <a:lnTo>
                      <a:pt x="205" y="181"/>
                    </a:lnTo>
                    <a:lnTo>
                      <a:pt x="205" y="136"/>
                    </a:lnTo>
                    <a:lnTo>
                      <a:pt x="68" y="136"/>
                    </a:lnTo>
                    <a:lnTo>
                      <a:pt x="68" y="181"/>
                    </a:lnTo>
                    <a:lnTo>
                      <a:pt x="0" y="181"/>
                    </a:lnTo>
                    <a:close/>
                  </a:path>
                </a:pathLst>
              </a:custGeom>
              <a:solidFill>
                <a:srgbClr val="777777"/>
              </a:solidFill>
              <a:ln w="19050" cap="flat" cmpd="sng">
                <a:solidFill>
                  <a:srgbClr val="4D4D4D"/>
                </a:solidFill>
                <a:prstDash val="solid"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9489" name="Rectangle 33"/>
              <p:cNvSpPr>
                <a:spLocks noChangeArrowheads="1"/>
              </p:cNvSpPr>
              <p:nvPr/>
            </p:nvSpPr>
            <p:spPr bwMode="auto">
              <a:xfrm>
                <a:off x="2916238" y="1236194"/>
                <a:ext cx="863600" cy="2159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ja-JP" altLang="en-US" sz="1000" dirty="0">
                    <a:solidFill>
                      <a:schemeClr val="bg1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ミドルウェア</a:t>
                </a:r>
              </a:p>
            </p:txBody>
          </p:sp>
        </p:grpSp>
        <p:sp>
          <p:nvSpPr>
            <p:cNvPr id="19503" name="Rectangle 47"/>
            <p:cNvSpPr>
              <a:spLocks noChangeArrowheads="1"/>
            </p:cNvSpPr>
            <p:nvPr/>
          </p:nvSpPr>
          <p:spPr bwMode="auto">
            <a:xfrm>
              <a:off x="862013" y="863600"/>
              <a:ext cx="1295400" cy="541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OS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に不足する</a:t>
              </a:r>
              <a:b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機能を提供</a:t>
              </a:r>
            </a:p>
          </p:txBody>
        </p:sp>
        <p:sp>
          <p:nvSpPr>
            <p:cNvPr id="19504" name="Rectangle 48"/>
            <p:cNvSpPr>
              <a:spLocks noChangeArrowheads="1"/>
            </p:cNvSpPr>
            <p:nvPr/>
          </p:nvSpPr>
          <p:spPr bwMode="auto">
            <a:xfrm>
              <a:off x="2519363" y="2087563"/>
              <a:ext cx="1260475" cy="541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OS</a:t>
              </a: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の違いを吸収</a:t>
              </a:r>
              <a:b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（</a:t>
              </a:r>
              <a:r>
                <a:rPr lang="ja-JP" altLang="en-US" sz="10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隠ぺい）</a:t>
              </a:r>
              <a:endParaRPr lang="ja-JP" altLang="en-US" sz="10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9505" name="Line 49"/>
            <p:cNvSpPr>
              <a:spLocks noChangeShapeType="1"/>
            </p:cNvSpPr>
            <p:nvPr/>
          </p:nvSpPr>
          <p:spPr bwMode="auto">
            <a:xfrm rot="5400000" flipV="1">
              <a:off x="1420813" y="1495425"/>
              <a:ext cx="254000" cy="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6" name="Line 50"/>
            <p:cNvSpPr>
              <a:spLocks noChangeShapeType="1"/>
            </p:cNvSpPr>
            <p:nvPr/>
          </p:nvSpPr>
          <p:spPr bwMode="auto">
            <a:xfrm flipV="1">
              <a:off x="2049463" y="1116013"/>
              <a:ext cx="254000" cy="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7" name="Line 51"/>
            <p:cNvSpPr>
              <a:spLocks noChangeShapeType="1"/>
            </p:cNvSpPr>
            <p:nvPr/>
          </p:nvSpPr>
          <p:spPr bwMode="auto">
            <a:xfrm rot="-5400000" flipH="1" flipV="1">
              <a:off x="2159794" y="1980407"/>
              <a:ext cx="720725" cy="503237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arrow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 Black"/>
        <a:ea typeface="HGPｺﾞｼｯｸE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2419</TotalTime>
  <Words>222</Words>
  <Application>Microsoft Office PowerPoint</Application>
  <PresentationFormat>ユーザー設定</PresentationFormat>
  <Paragraphs>112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8" baseType="lpstr">
      <vt:lpstr>HGPｺﾞｼｯｸE</vt:lpstr>
      <vt:lpstr>ＭＳ Ｐゴシック</vt:lpstr>
      <vt:lpstr>ＭＳ 明朝</vt:lpstr>
      <vt:lpstr>Arial</vt:lpstr>
      <vt:lpstr>Arial Black</vt:lpstr>
      <vt:lpstr>Tahoma</vt:lpstr>
      <vt:lpstr>Wingdings</vt:lpstr>
      <vt:lpstr>標準デザイン</vt:lpstr>
      <vt:lpstr>コンピュータと情報システム [第2版] 03章　ソフトウェア</vt:lpstr>
      <vt:lpstr>01   ソフトウェアの種類</vt:lpstr>
      <vt:lpstr>02   OSの機能と構造</vt:lpstr>
      <vt:lpstr>02   （OSの構造）　※本文中で使用</vt:lpstr>
      <vt:lpstr>03   パソコンのOS</vt:lpstr>
      <vt:lpstr>04   ファイルの階層構造</vt:lpstr>
      <vt:lpstr>05   WYSIWYG</vt:lpstr>
      <vt:lpstr>06   言語プロセッサ</vt:lpstr>
      <vt:lpstr>07   ミドルウェア</vt:lpstr>
      <vt:lpstr>08   アプリケーション ソフトウェア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2006-08-22T06:54:28Z</dcterms:created>
  <dcterms:modified xsi:type="dcterms:W3CDTF">2015-09-09T10:48:24Z</dcterms:modified>
</cp:coreProperties>
</file>