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2" r:id="rId3"/>
    <p:sldId id="271" r:id="rId4"/>
    <p:sldId id="287" r:id="rId5"/>
    <p:sldId id="289" r:id="rId6"/>
    <p:sldId id="275" r:id="rId7"/>
    <p:sldId id="281" r:id="rId8"/>
    <p:sldId id="332" r:id="rId9"/>
    <p:sldId id="279" r:id="rId10"/>
    <p:sldId id="261" r:id="rId11"/>
    <p:sldId id="273" r:id="rId12"/>
    <p:sldId id="265" r:id="rId13"/>
    <p:sldId id="263" r:id="rId14"/>
    <p:sldId id="342" r:id="rId15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F0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>
        <p:scale>
          <a:sx n="125" d="100"/>
          <a:sy n="125" d="100"/>
        </p:scale>
        <p:origin x="936" y="86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EFEF0C2-6662-49E8-A529-CE733A11BC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2959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D9B56-1AB4-48AC-919A-63D6543ADF80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143000"/>
            <a:ext cx="4010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12ABB-E27B-4280-B662-02640B945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6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22D6B-0606-4019-850B-897CF491717C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99844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3B405-03B5-4DA9-9AE9-5557586E66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382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745B1-F205-499F-A532-99667A4931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687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D628C-16EA-4BF4-94F3-DA638938F7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899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23120-A541-4B18-916C-6DA97E7A04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684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43EC3-BC00-4AF9-AEC6-964EE1694A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483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0EC9D-964A-47CD-8A22-E415D859BB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461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ABFD0-AC97-4A84-A9E6-EAC13C1307A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212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267A8-5643-4B05-9439-7396226D6F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771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63D25-025B-460E-95DA-787CD9754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212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737-809B-4B50-B1CF-813F1AA20E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136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B728CF5F-669E-4712-81DD-ECDAA622E40D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 dirty="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06</a:t>
              </a:r>
              <a:endParaRPr lang="en-US" altLang="ja-JP" sz="1800" dirty="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/>
              <a:t>3</a:t>
            </a:r>
            <a:r>
              <a:rPr lang="ja-JP" altLang="en-US" sz="120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06</a:t>
            </a:r>
            <a:r>
              <a:rPr lang="ja-JP" altLang="en-US" dirty="0"/>
              <a:t>章　インターネットとセキュリティ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</a:t>
            </a:r>
            <a:r>
              <a:rPr lang="ja-JP" altLang="en-US" dirty="0"/>
              <a:t>ネットワーク セキュリティ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70BDE41-FA1C-9C84-CF88-BCCA66119F62}"/>
              </a:ext>
            </a:extLst>
          </p:cNvPr>
          <p:cNvGrpSpPr/>
          <p:nvPr/>
        </p:nvGrpSpPr>
        <p:grpSpPr>
          <a:xfrm>
            <a:off x="431800" y="790575"/>
            <a:ext cx="3960750" cy="2305794"/>
            <a:chOff x="431800" y="790575"/>
            <a:chExt cx="3960750" cy="2305794"/>
          </a:xfrm>
        </p:grpSpPr>
        <p:sp>
          <p:nvSpPr>
            <p:cNvPr id="15459" name="Oval 99"/>
            <p:cNvSpPr>
              <a:spLocks noChangeArrowheads="1"/>
            </p:cNvSpPr>
            <p:nvPr/>
          </p:nvSpPr>
          <p:spPr bwMode="auto">
            <a:xfrm>
              <a:off x="1295400" y="790575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不正使用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0" name="Oval 100"/>
            <p:cNvSpPr>
              <a:spLocks noChangeArrowheads="1"/>
            </p:cNvSpPr>
            <p:nvPr/>
          </p:nvSpPr>
          <p:spPr bwMode="auto">
            <a:xfrm>
              <a:off x="2376488" y="790575"/>
              <a:ext cx="1008062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不正アクセス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1" name="Oval 101"/>
            <p:cNvSpPr>
              <a:spLocks noChangeArrowheads="1"/>
            </p:cNvSpPr>
            <p:nvPr/>
          </p:nvSpPr>
          <p:spPr bwMode="auto">
            <a:xfrm>
              <a:off x="1835150" y="1727200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盗聴・改ざん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2" name="Rectangle 102"/>
            <p:cNvSpPr>
              <a:spLocks noChangeArrowheads="1"/>
            </p:cNvSpPr>
            <p:nvPr/>
          </p:nvSpPr>
          <p:spPr bwMode="auto">
            <a:xfrm>
              <a:off x="1763713" y="2736369"/>
              <a:ext cx="11509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データの暗号化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■デジタル署名（電子認証）　など</a:t>
              </a:r>
            </a:p>
          </p:txBody>
        </p:sp>
        <p:sp>
          <p:nvSpPr>
            <p:cNvPr id="15463" name="Rectangle 103"/>
            <p:cNvSpPr>
              <a:spLocks noChangeArrowheads="1"/>
            </p:cNvSpPr>
            <p:nvPr/>
          </p:nvSpPr>
          <p:spPr bwMode="auto">
            <a:xfrm>
              <a:off x="3384550" y="1080145"/>
              <a:ext cx="1008000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ファイアウォール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の設置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■セキュリティ ホール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のメンテナンス　など</a:t>
              </a:r>
            </a:p>
          </p:txBody>
        </p:sp>
        <p:sp>
          <p:nvSpPr>
            <p:cNvPr id="15464" name="Rectangle 104"/>
            <p:cNvSpPr>
              <a:spLocks noChangeArrowheads="1"/>
            </p:cNvSpPr>
            <p:nvPr/>
          </p:nvSpPr>
          <p:spPr bwMode="auto">
            <a:xfrm>
              <a:off x="431800" y="1080145"/>
              <a:ext cx="1008000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ユーザー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ID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パスワード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■生体認証　など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/>
              <a:t>ファイアウォール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8FE874E-2C7B-5ED9-85BA-746682F67C54}"/>
              </a:ext>
            </a:extLst>
          </p:cNvPr>
          <p:cNvGrpSpPr/>
          <p:nvPr/>
        </p:nvGrpSpPr>
        <p:grpSpPr>
          <a:xfrm>
            <a:off x="755054" y="720105"/>
            <a:ext cx="3313113" cy="2413000"/>
            <a:chOff x="755054" y="720105"/>
            <a:chExt cx="3313113" cy="2413000"/>
          </a:xfrm>
        </p:grpSpPr>
        <p:sp>
          <p:nvSpPr>
            <p:cNvPr id="33830" name="Rectangle 38"/>
            <p:cNvSpPr>
              <a:spLocks noChangeArrowheads="1"/>
            </p:cNvSpPr>
            <p:nvPr/>
          </p:nvSpPr>
          <p:spPr bwMode="auto">
            <a:xfrm>
              <a:off x="2194917" y="972517"/>
              <a:ext cx="720725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2194917" y="2017092"/>
              <a:ext cx="720725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885" name="Oval 93"/>
            <p:cNvSpPr>
              <a:spLocks noChangeArrowheads="1"/>
            </p:cNvSpPr>
            <p:nvPr/>
          </p:nvSpPr>
          <p:spPr bwMode="auto">
            <a:xfrm>
              <a:off x="755054" y="936005"/>
              <a:ext cx="935038" cy="9350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86" name="Oval 94"/>
            <p:cNvSpPr>
              <a:spLocks noChangeArrowheads="1"/>
            </p:cNvSpPr>
            <p:nvPr/>
          </p:nvSpPr>
          <p:spPr bwMode="auto">
            <a:xfrm>
              <a:off x="755054" y="1978992"/>
              <a:ext cx="935038" cy="9350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grpSp>
          <p:nvGrpSpPr>
            <p:cNvPr id="33859" name="Group 67"/>
            <p:cNvGrpSpPr>
              <a:grpSpLocks/>
            </p:cNvGrpSpPr>
            <p:nvPr/>
          </p:nvGrpSpPr>
          <p:grpSpPr bwMode="auto">
            <a:xfrm rot="16200000">
              <a:off x="2393354" y="1637680"/>
              <a:ext cx="2159000" cy="539750"/>
              <a:chOff x="1529" y="1270"/>
              <a:chExt cx="798" cy="318"/>
            </a:xfrm>
          </p:grpSpPr>
          <p:sp>
            <p:nvSpPr>
              <p:cNvPr id="33860" name="Arc 68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33861" name="Arc 69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33833" name="Line 41"/>
            <p:cNvSpPr>
              <a:spLocks noChangeShapeType="1"/>
            </p:cNvSpPr>
            <p:nvPr/>
          </p:nvSpPr>
          <p:spPr bwMode="auto">
            <a:xfrm rot="-5400000">
              <a:off x="2626717" y="251792"/>
              <a:ext cx="0" cy="18002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34" name="Rectangle 42"/>
            <p:cNvSpPr>
              <a:spLocks noChangeArrowheads="1"/>
            </p:cNvSpPr>
            <p:nvPr/>
          </p:nvSpPr>
          <p:spPr bwMode="auto">
            <a:xfrm>
              <a:off x="2050454" y="720105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パケット フィルタリング機能</a:t>
              </a:r>
            </a:p>
          </p:txBody>
        </p:sp>
        <p:sp>
          <p:nvSpPr>
            <p:cNvPr id="33835" name="Rectangle 43"/>
            <p:cNvSpPr>
              <a:spLocks noChangeArrowheads="1"/>
            </p:cNvSpPr>
            <p:nvPr/>
          </p:nvSpPr>
          <p:spPr bwMode="auto">
            <a:xfrm>
              <a:off x="2050454" y="2917205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プロキシ サーバ機能</a:t>
              </a:r>
            </a:p>
          </p:txBody>
        </p:sp>
        <p:sp>
          <p:nvSpPr>
            <p:cNvPr id="33837" name="Line 45"/>
            <p:cNvSpPr>
              <a:spLocks noChangeShapeType="1"/>
            </p:cNvSpPr>
            <p:nvPr/>
          </p:nvSpPr>
          <p:spPr bwMode="auto">
            <a:xfrm rot="-5400000">
              <a:off x="2051248" y="971723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41" name="Group 49"/>
            <p:cNvGrpSpPr>
              <a:grpSpLocks/>
            </p:cNvGrpSpPr>
            <p:nvPr/>
          </p:nvGrpSpPr>
          <p:grpSpPr bwMode="auto">
            <a:xfrm>
              <a:off x="2482254" y="1223342"/>
              <a:ext cx="144463" cy="144463"/>
              <a:chOff x="499" y="612"/>
              <a:chExt cx="136" cy="136"/>
            </a:xfrm>
          </p:grpSpPr>
          <p:sp>
            <p:nvSpPr>
              <p:cNvPr id="33838" name="Line 46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39" name="Line 47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43" name="Line 51"/>
            <p:cNvSpPr>
              <a:spLocks noChangeShapeType="1"/>
            </p:cNvSpPr>
            <p:nvPr/>
          </p:nvSpPr>
          <p:spPr bwMode="auto">
            <a:xfrm rot="5400000" flipH="1">
              <a:off x="2591792" y="756617"/>
              <a:ext cx="0" cy="18002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44" name="Line 52"/>
            <p:cNvSpPr>
              <a:spLocks noChangeShapeType="1"/>
            </p:cNvSpPr>
            <p:nvPr/>
          </p:nvSpPr>
          <p:spPr bwMode="auto">
            <a:xfrm rot="5400000" flipH="1">
              <a:off x="3113286" y="1135236"/>
              <a:ext cx="0" cy="7572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45" name="Group 53"/>
            <p:cNvGrpSpPr>
              <a:grpSpLocks/>
            </p:cNvGrpSpPr>
            <p:nvPr/>
          </p:nvGrpSpPr>
          <p:grpSpPr bwMode="auto">
            <a:xfrm flipH="1">
              <a:off x="2482254" y="1440830"/>
              <a:ext cx="144463" cy="144462"/>
              <a:chOff x="499" y="612"/>
              <a:chExt cx="136" cy="136"/>
            </a:xfrm>
          </p:grpSpPr>
          <p:sp>
            <p:nvSpPr>
              <p:cNvPr id="33846" name="Line 54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47" name="Line 55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50" name="Line 58"/>
            <p:cNvSpPr>
              <a:spLocks noChangeShapeType="1"/>
            </p:cNvSpPr>
            <p:nvPr/>
          </p:nvSpPr>
          <p:spPr bwMode="auto">
            <a:xfrm rot="-5400000">
              <a:off x="2051248" y="2375073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51" name="Group 59"/>
            <p:cNvGrpSpPr>
              <a:grpSpLocks/>
            </p:cNvGrpSpPr>
            <p:nvPr/>
          </p:nvGrpSpPr>
          <p:grpSpPr bwMode="auto">
            <a:xfrm>
              <a:off x="2482254" y="2628280"/>
              <a:ext cx="144463" cy="144462"/>
              <a:chOff x="499" y="612"/>
              <a:chExt cx="136" cy="136"/>
            </a:xfrm>
          </p:grpSpPr>
          <p:sp>
            <p:nvSpPr>
              <p:cNvPr id="33852" name="Line 60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53" name="Line 61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55" name="Line 63"/>
            <p:cNvSpPr>
              <a:spLocks noChangeShapeType="1"/>
            </p:cNvSpPr>
            <p:nvPr/>
          </p:nvSpPr>
          <p:spPr bwMode="auto">
            <a:xfrm rot="-5400000">
              <a:off x="2051248" y="1871836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57" name="Line 65"/>
            <p:cNvSpPr>
              <a:spLocks noChangeShapeType="1"/>
            </p:cNvSpPr>
            <p:nvPr/>
          </p:nvSpPr>
          <p:spPr bwMode="auto">
            <a:xfrm rot="-5400000" flipH="1" flipV="1">
              <a:off x="2032198" y="1998836"/>
              <a:ext cx="1587" cy="6826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74" name="Group 82"/>
            <p:cNvGrpSpPr>
              <a:grpSpLocks/>
            </p:cNvGrpSpPr>
            <p:nvPr/>
          </p:nvGrpSpPr>
          <p:grpSpPr bwMode="auto">
            <a:xfrm>
              <a:off x="2736254" y="2194892"/>
              <a:ext cx="790575" cy="144463"/>
              <a:chOff x="2200" y="1247"/>
              <a:chExt cx="498" cy="91"/>
            </a:xfrm>
          </p:grpSpPr>
          <p:sp>
            <p:nvSpPr>
              <p:cNvPr id="33869" name="Freeform 77"/>
              <p:cNvSpPr>
                <a:spLocks/>
              </p:cNvSpPr>
              <p:nvPr/>
            </p:nvSpPr>
            <p:spPr bwMode="auto">
              <a:xfrm>
                <a:off x="2653" y="1247"/>
                <a:ext cx="45" cy="90"/>
              </a:xfrm>
              <a:custGeom>
                <a:avLst/>
                <a:gdLst>
                  <a:gd name="T0" fmla="*/ 0 w 45"/>
                  <a:gd name="T1" fmla="*/ 90 h 90"/>
                  <a:gd name="T2" fmla="*/ 45 w 45"/>
                  <a:gd name="T3" fmla="*/ 45 h 90"/>
                  <a:gd name="T4" fmla="*/ 0 w 45"/>
                  <a:gd name="T5" fmla="*/ 0 h 90"/>
                  <a:gd name="T6" fmla="*/ 0 w 45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0">
                    <a:moveTo>
                      <a:pt x="0" y="90"/>
                    </a:moveTo>
                    <a:cubicBezTo>
                      <a:pt x="25" y="90"/>
                      <a:pt x="45" y="70"/>
                      <a:pt x="45" y="45"/>
                    </a:cubicBezTo>
                    <a:cubicBezTo>
                      <a:pt x="45" y="20"/>
                      <a:pt x="25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96969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72" name="Line 80"/>
              <p:cNvSpPr>
                <a:spLocks noChangeShapeType="1"/>
              </p:cNvSpPr>
              <p:nvPr/>
            </p:nvSpPr>
            <p:spPr bwMode="auto">
              <a:xfrm>
                <a:off x="2200" y="1247"/>
                <a:ext cx="453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73" name="Line 81"/>
              <p:cNvSpPr>
                <a:spLocks noChangeShapeType="1"/>
              </p:cNvSpPr>
              <p:nvPr/>
            </p:nvSpPr>
            <p:spPr bwMode="auto">
              <a:xfrm flipH="1">
                <a:off x="2200" y="1338"/>
                <a:ext cx="453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3875" name="Line 83"/>
            <p:cNvSpPr>
              <a:spLocks noChangeShapeType="1"/>
            </p:cNvSpPr>
            <p:nvPr/>
          </p:nvSpPr>
          <p:spPr bwMode="auto">
            <a:xfrm rot="-5400000">
              <a:off x="2555280" y="2052017"/>
              <a:ext cx="0" cy="2889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76" name="Line 84"/>
            <p:cNvSpPr>
              <a:spLocks noChangeShapeType="1"/>
            </p:cNvSpPr>
            <p:nvPr/>
          </p:nvSpPr>
          <p:spPr bwMode="auto">
            <a:xfrm rot="-5400000">
              <a:off x="2555280" y="2194892"/>
              <a:ext cx="0" cy="2889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77" name="Rectangle 85"/>
            <p:cNvSpPr>
              <a:spLocks noChangeArrowheads="1"/>
            </p:cNvSpPr>
            <p:nvPr/>
          </p:nvSpPr>
          <p:spPr bwMode="auto">
            <a:xfrm>
              <a:off x="2375892" y="2052017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中継</a:t>
              </a:r>
            </a:p>
          </p:txBody>
        </p:sp>
        <p:sp>
          <p:nvSpPr>
            <p:cNvPr id="33878" name="Rectangle 86"/>
            <p:cNvSpPr>
              <a:spLocks noChangeArrowheads="1"/>
            </p:cNvSpPr>
            <p:nvPr/>
          </p:nvSpPr>
          <p:spPr bwMode="auto">
            <a:xfrm>
              <a:off x="2375892" y="2340942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蓄積</a:t>
              </a:r>
            </a:p>
          </p:txBody>
        </p:sp>
        <p:sp>
          <p:nvSpPr>
            <p:cNvPr id="33879" name="Rectangle 87"/>
            <p:cNvSpPr>
              <a:spLocks noChangeArrowheads="1"/>
            </p:cNvSpPr>
            <p:nvPr/>
          </p:nvSpPr>
          <p:spPr bwMode="auto">
            <a:xfrm>
              <a:off x="3385542" y="1799605"/>
              <a:ext cx="6826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33881" name="Rectangle 89"/>
            <p:cNvSpPr>
              <a:spLocks noChangeArrowheads="1"/>
            </p:cNvSpPr>
            <p:nvPr/>
          </p:nvSpPr>
          <p:spPr bwMode="auto">
            <a:xfrm>
              <a:off x="828079" y="1404317"/>
              <a:ext cx="792163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IP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アドレス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■ポート番号</a:t>
              </a:r>
            </a:p>
          </p:txBody>
        </p:sp>
        <p:sp>
          <p:nvSpPr>
            <p:cNvPr id="33882" name="Rectangle 90"/>
            <p:cNvSpPr>
              <a:spLocks noChangeArrowheads="1"/>
            </p:cNvSpPr>
            <p:nvPr/>
          </p:nvSpPr>
          <p:spPr bwMode="auto">
            <a:xfrm>
              <a:off x="826492" y="2159967"/>
              <a:ext cx="7921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プロトコル単位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で許可・不許可</a:t>
              </a:r>
            </a:p>
          </p:txBody>
        </p:sp>
        <p:sp>
          <p:nvSpPr>
            <p:cNvPr id="33883" name="Rectangle 91"/>
            <p:cNvSpPr>
              <a:spLocks noChangeArrowheads="1"/>
            </p:cNvSpPr>
            <p:nvPr/>
          </p:nvSpPr>
          <p:spPr bwMode="auto">
            <a:xfrm>
              <a:off x="828079" y="1116980"/>
              <a:ext cx="792163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パケット単位で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許可・不許可</a:t>
              </a:r>
            </a:p>
          </p:txBody>
        </p:sp>
        <p:sp>
          <p:nvSpPr>
            <p:cNvPr id="33884" name="Rectangle 92"/>
            <p:cNvSpPr>
              <a:spLocks noChangeArrowheads="1"/>
            </p:cNvSpPr>
            <p:nvPr/>
          </p:nvSpPr>
          <p:spPr bwMode="auto">
            <a:xfrm>
              <a:off x="899517" y="2412380"/>
              <a:ext cx="792162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HTTP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FTP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SMTP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09</a:t>
            </a:r>
            <a:r>
              <a:rPr lang="en-US" altLang="ja-JP"/>
              <a:t>   </a:t>
            </a:r>
            <a:r>
              <a:rPr lang="ja-JP" altLang="en-US"/>
              <a:t>暗号化技術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D1E931-3EB4-8474-9CDF-A68C81A35125}"/>
              </a:ext>
            </a:extLst>
          </p:cNvPr>
          <p:cNvGrpSpPr/>
          <p:nvPr/>
        </p:nvGrpSpPr>
        <p:grpSpPr>
          <a:xfrm>
            <a:off x="720725" y="1116013"/>
            <a:ext cx="3240088" cy="1656987"/>
            <a:chOff x="720725" y="1116013"/>
            <a:chExt cx="3240088" cy="1656987"/>
          </a:xfrm>
        </p:grpSpPr>
        <p:sp>
          <p:nvSpPr>
            <p:cNvPr id="20643" name="Line 163"/>
            <p:cNvSpPr>
              <a:spLocks noChangeShapeType="1"/>
            </p:cNvSpPr>
            <p:nvPr/>
          </p:nvSpPr>
          <p:spPr bwMode="auto">
            <a:xfrm rot="-5400000">
              <a:off x="1726407" y="1548606"/>
              <a:ext cx="0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4" name="Line 164"/>
            <p:cNvSpPr>
              <a:spLocks noChangeShapeType="1"/>
            </p:cNvSpPr>
            <p:nvPr/>
          </p:nvSpPr>
          <p:spPr bwMode="auto">
            <a:xfrm rot="-5400000">
              <a:off x="2951957" y="1548606"/>
              <a:ext cx="0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6" name="Rectangle 166"/>
            <p:cNvSpPr>
              <a:spLocks noChangeArrowheads="1"/>
            </p:cNvSpPr>
            <p:nvPr/>
          </p:nvSpPr>
          <p:spPr bwMode="auto">
            <a:xfrm>
              <a:off x="1439863" y="1116013"/>
              <a:ext cx="5032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</a:t>
              </a:r>
            </a:p>
          </p:txBody>
        </p:sp>
        <p:sp>
          <p:nvSpPr>
            <p:cNvPr id="20647" name="Rectangle 167"/>
            <p:cNvSpPr>
              <a:spLocks noChangeArrowheads="1"/>
            </p:cNvSpPr>
            <p:nvPr/>
          </p:nvSpPr>
          <p:spPr bwMode="auto">
            <a:xfrm>
              <a:off x="2700338" y="1116013"/>
              <a:ext cx="5032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</a:t>
              </a:r>
            </a:p>
          </p:txBody>
        </p:sp>
        <p:sp>
          <p:nvSpPr>
            <p:cNvPr id="20650" name="Rectangle 170"/>
            <p:cNvSpPr>
              <a:spLocks noChangeArrowheads="1"/>
            </p:cNvSpPr>
            <p:nvPr/>
          </p:nvSpPr>
          <p:spPr bwMode="auto">
            <a:xfrm>
              <a:off x="900113" y="21955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送信者</a:t>
              </a:r>
            </a:p>
          </p:txBody>
        </p:sp>
        <p:sp>
          <p:nvSpPr>
            <p:cNvPr id="20651" name="Rectangle 171"/>
            <p:cNvSpPr>
              <a:spLocks noChangeArrowheads="1"/>
            </p:cNvSpPr>
            <p:nvPr/>
          </p:nvSpPr>
          <p:spPr bwMode="auto">
            <a:xfrm>
              <a:off x="3421063" y="21955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受信者</a:t>
              </a:r>
            </a:p>
          </p:txBody>
        </p:sp>
        <p:sp>
          <p:nvSpPr>
            <p:cNvPr id="20652" name="Line 172"/>
            <p:cNvSpPr>
              <a:spLocks noChangeShapeType="1"/>
            </p:cNvSpPr>
            <p:nvPr/>
          </p:nvSpPr>
          <p:spPr bwMode="auto">
            <a:xfrm rot="10800000">
              <a:off x="1655900" y="1872292"/>
              <a:ext cx="0" cy="540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8" name="Rectangle 168"/>
            <p:cNvSpPr>
              <a:spLocks noChangeArrowheads="1"/>
            </p:cNvSpPr>
            <p:nvPr/>
          </p:nvSpPr>
          <p:spPr bwMode="auto">
            <a:xfrm>
              <a:off x="1260475" y="2413000"/>
              <a:ext cx="935038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暗号化アルゴリズム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■暗号化する鍵</a:t>
              </a:r>
            </a:p>
          </p:txBody>
        </p:sp>
        <p:sp>
          <p:nvSpPr>
            <p:cNvPr id="20653" name="Line 173"/>
            <p:cNvSpPr>
              <a:spLocks noChangeShapeType="1"/>
            </p:cNvSpPr>
            <p:nvPr/>
          </p:nvSpPr>
          <p:spPr bwMode="auto">
            <a:xfrm rot="10800000">
              <a:off x="2879862" y="1872292"/>
              <a:ext cx="0" cy="540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4" name="Rectangle 174"/>
            <p:cNvSpPr>
              <a:spLocks noChangeArrowheads="1"/>
            </p:cNvSpPr>
            <p:nvPr/>
          </p:nvSpPr>
          <p:spPr bwMode="auto">
            <a:xfrm>
              <a:off x="2484438" y="2413000"/>
              <a:ext cx="9350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復号アルゴリズム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■復号する鍵</a:t>
              </a:r>
            </a:p>
          </p:txBody>
        </p:sp>
        <p:sp>
          <p:nvSpPr>
            <p:cNvPr id="20639" name="Oval 159"/>
            <p:cNvSpPr>
              <a:spLocks noChangeArrowheads="1"/>
            </p:cNvSpPr>
            <p:nvPr/>
          </p:nvSpPr>
          <p:spPr bwMode="auto">
            <a:xfrm>
              <a:off x="720725" y="1441450"/>
              <a:ext cx="719138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20640" name="Oval 160"/>
            <p:cNvSpPr>
              <a:spLocks noChangeArrowheads="1"/>
            </p:cNvSpPr>
            <p:nvPr/>
          </p:nvSpPr>
          <p:spPr bwMode="auto">
            <a:xfrm>
              <a:off x="3241675" y="1441450"/>
              <a:ext cx="719138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20641" name="AutoShape 161"/>
            <p:cNvSpPr>
              <a:spLocks noChangeArrowheads="1"/>
            </p:cNvSpPr>
            <p:nvPr/>
          </p:nvSpPr>
          <p:spPr bwMode="auto">
            <a:xfrm>
              <a:off x="2016125" y="1512888"/>
              <a:ext cx="647700" cy="574675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暗号文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</a:t>
            </a:r>
            <a:r>
              <a:rPr lang="ja-JP" altLang="en-US" dirty="0"/>
              <a:t>電子認証とデジタル署名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6040D2C-9ACB-BB49-5A51-BF5D4ED2F50F}"/>
              </a:ext>
            </a:extLst>
          </p:cNvPr>
          <p:cNvGrpSpPr/>
          <p:nvPr/>
        </p:nvGrpSpPr>
        <p:grpSpPr>
          <a:xfrm>
            <a:off x="647700" y="863600"/>
            <a:ext cx="3708400" cy="2268538"/>
            <a:chOff x="647700" y="863600"/>
            <a:chExt cx="3708400" cy="2268538"/>
          </a:xfrm>
        </p:grpSpPr>
        <p:sp>
          <p:nvSpPr>
            <p:cNvPr id="18685" name="Oval 253"/>
            <p:cNvSpPr>
              <a:spLocks noChangeArrowheads="1"/>
            </p:cNvSpPr>
            <p:nvPr/>
          </p:nvSpPr>
          <p:spPr bwMode="auto">
            <a:xfrm>
              <a:off x="2341563" y="1079500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18686" name="Line 254"/>
            <p:cNvSpPr>
              <a:spLocks noChangeShapeType="1"/>
            </p:cNvSpPr>
            <p:nvPr/>
          </p:nvSpPr>
          <p:spPr bwMode="auto">
            <a:xfrm rot="5400000" flipV="1">
              <a:off x="1979613" y="1116013"/>
              <a:ext cx="0" cy="6477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7" name="Line 255"/>
            <p:cNvSpPr>
              <a:spLocks noChangeShapeType="1"/>
            </p:cNvSpPr>
            <p:nvPr/>
          </p:nvSpPr>
          <p:spPr bwMode="auto">
            <a:xfrm>
              <a:off x="1260475" y="1836738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8" name="AutoShape 256"/>
            <p:cNvSpPr>
              <a:spLocks noChangeArrowheads="1"/>
            </p:cNvSpPr>
            <p:nvPr/>
          </p:nvSpPr>
          <p:spPr bwMode="auto">
            <a:xfrm>
              <a:off x="900113" y="2665413"/>
              <a:ext cx="719137" cy="287337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デジタル署名</a:t>
              </a:r>
            </a:p>
          </p:txBody>
        </p:sp>
        <p:sp>
          <p:nvSpPr>
            <p:cNvPr id="18689" name="Rectangle 257"/>
            <p:cNvSpPr>
              <a:spLocks noChangeArrowheads="1"/>
            </p:cNvSpPr>
            <p:nvPr/>
          </p:nvSpPr>
          <p:spPr bwMode="auto">
            <a:xfrm>
              <a:off x="1331913" y="2447925"/>
              <a:ext cx="5032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（秘密鍵）</a:t>
              </a:r>
            </a:p>
          </p:txBody>
        </p:sp>
        <p:sp>
          <p:nvSpPr>
            <p:cNvPr id="18693" name="Rectangle 261"/>
            <p:cNvSpPr>
              <a:spLocks noChangeArrowheads="1"/>
            </p:cNvSpPr>
            <p:nvPr/>
          </p:nvSpPr>
          <p:spPr bwMode="auto">
            <a:xfrm>
              <a:off x="1079500" y="900113"/>
              <a:ext cx="3603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送信者</a:t>
              </a:r>
            </a:p>
          </p:txBody>
        </p:sp>
        <p:sp>
          <p:nvSpPr>
            <p:cNvPr id="18694" name="Rectangle 262"/>
            <p:cNvSpPr>
              <a:spLocks noChangeArrowheads="1"/>
            </p:cNvSpPr>
            <p:nvPr/>
          </p:nvSpPr>
          <p:spPr bwMode="auto">
            <a:xfrm>
              <a:off x="2519363" y="9001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受信者</a:t>
              </a:r>
            </a:p>
          </p:txBody>
        </p:sp>
        <p:sp>
          <p:nvSpPr>
            <p:cNvPr id="18695" name="Rectangle 263"/>
            <p:cNvSpPr>
              <a:spLocks noChangeArrowheads="1"/>
            </p:cNvSpPr>
            <p:nvPr/>
          </p:nvSpPr>
          <p:spPr bwMode="auto">
            <a:xfrm>
              <a:off x="971550" y="2089150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6" name="Rectangle 264"/>
            <p:cNvSpPr>
              <a:spLocks noChangeArrowheads="1"/>
            </p:cNvSpPr>
            <p:nvPr/>
          </p:nvSpPr>
          <p:spPr bwMode="auto">
            <a:xfrm>
              <a:off x="3419475" y="1295400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7" name="Rectangle 265"/>
            <p:cNvSpPr>
              <a:spLocks noChangeArrowheads="1"/>
            </p:cNvSpPr>
            <p:nvPr/>
          </p:nvSpPr>
          <p:spPr bwMode="auto">
            <a:xfrm>
              <a:off x="3419475" y="2663825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8" name="AutoShape 266"/>
            <p:cNvSpPr>
              <a:spLocks noChangeArrowheads="1"/>
            </p:cNvSpPr>
            <p:nvPr/>
          </p:nvSpPr>
          <p:spPr bwMode="auto">
            <a:xfrm>
              <a:off x="2341563" y="2663825"/>
              <a:ext cx="719137" cy="287338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デジタル署名</a:t>
              </a:r>
            </a:p>
          </p:txBody>
        </p:sp>
        <p:sp>
          <p:nvSpPr>
            <p:cNvPr id="18699" name="Line 267"/>
            <p:cNvSpPr>
              <a:spLocks noChangeShapeType="1"/>
            </p:cNvSpPr>
            <p:nvPr/>
          </p:nvSpPr>
          <p:spPr bwMode="auto">
            <a:xfrm>
              <a:off x="1260475" y="2413000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0" name="Line 268"/>
            <p:cNvSpPr>
              <a:spLocks noChangeShapeType="1"/>
            </p:cNvSpPr>
            <p:nvPr/>
          </p:nvSpPr>
          <p:spPr bwMode="auto">
            <a:xfrm rot="5400000" flipV="1">
              <a:off x="1979613" y="2484438"/>
              <a:ext cx="0" cy="6477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1" name="Line 269"/>
            <p:cNvSpPr>
              <a:spLocks noChangeShapeType="1"/>
            </p:cNvSpPr>
            <p:nvPr/>
          </p:nvSpPr>
          <p:spPr bwMode="auto">
            <a:xfrm rot="-5400000">
              <a:off x="3240882" y="1296194"/>
              <a:ext cx="0" cy="2873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2" name="Line 270"/>
            <p:cNvSpPr>
              <a:spLocks noChangeShapeType="1"/>
            </p:cNvSpPr>
            <p:nvPr/>
          </p:nvSpPr>
          <p:spPr bwMode="auto">
            <a:xfrm rot="-5400000">
              <a:off x="3240882" y="2663031"/>
              <a:ext cx="0" cy="2873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3" name="Line 271"/>
            <p:cNvSpPr>
              <a:spLocks noChangeShapeType="1"/>
            </p:cNvSpPr>
            <p:nvPr/>
          </p:nvSpPr>
          <p:spPr bwMode="auto">
            <a:xfrm rot="10800000" flipV="1">
              <a:off x="3706813" y="1728788"/>
              <a:ext cx="1587" cy="7921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5" name="Rectangle 273"/>
            <p:cNvSpPr>
              <a:spLocks noChangeArrowheads="1"/>
            </p:cNvSpPr>
            <p:nvPr/>
          </p:nvSpPr>
          <p:spPr bwMode="auto">
            <a:xfrm>
              <a:off x="647700" y="1836738"/>
              <a:ext cx="53975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ハッシュ化</a:t>
              </a:r>
            </a:p>
          </p:txBody>
        </p:sp>
        <p:sp>
          <p:nvSpPr>
            <p:cNvPr id="18706" name="Rectangle 274"/>
            <p:cNvSpPr>
              <a:spLocks noChangeArrowheads="1"/>
            </p:cNvSpPr>
            <p:nvPr/>
          </p:nvSpPr>
          <p:spPr bwMode="auto">
            <a:xfrm>
              <a:off x="2952750" y="2484438"/>
              <a:ext cx="5032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</a:t>
              </a:r>
            </a:p>
          </p:txBody>
        </p:sp>
        <p:sp>
          <p:nvSpPr>
            <p:cNvPr id="18707" name="Rectangle 275"/>
            <p:cNvSpPr>
              <a:spLocks noChangeArrowheads="1"/>
            </p:cNvSpPr>
            <p:nvPr/>
          </p:nvSpPr>
          <p:spPr bwMode="auto">
            <a:xfrm>
              <a:off x="3024188" y="1116013"/>
              <a:ext cx="503237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ハッシュ化</a:t>
              </a:r>
            </a:p>
          </p:txBody>
        </p:sp>
        <p:sp>
          <p:nvSpPr>
            <p:cNvPr id="18709" name="Rectangle 277"/>
            <p:cNvSpPr>
              <a:spLocks noChangeArrowheads="1"/>
            </p:cNvSpPr>
            <p:nvPr/>
          </p:nvSpPr>
          <p:spPr bwMode="auto">
            <a:xfrm>
              <a:off x="3167063" y="1981200"/>
              <a:ext cx="50323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電子認証</a:t>
              </a:r>
            </a:p>
          </p:txBody>
        </p:sp>
        <p:sp>
          <p:nvSpPr>
            <p:cNvPr id="18710" name="Line 278"/>
            <p:cNvSpPr>
              <a:spLocks noChangeShapeType="1"/>
            </p:cNvSpPr>
            <p:nvPr/>
          </p:nvSpPr>
          <p:spPr bwMode="auto">
            <a:xfrm>
              <a:off x="1944688" y="863600"/>
              <a:ext cx="0" cy="219710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711" name="Rectangle 279"/>
            <p:cNvSpPr>
              <a:spLocks noChangeArrowheads="1"/>
            </p:cNvSpPr>
            <p:nvPr/>
          </p:nvSpPr>
          <p:spPr bwMode="auto">
            <a:xfrm>
              <a:off x="3779838" y="1981200"/>
              <a:ext cx="5762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比較して一致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すれば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OK</a:t>
              </a:r>
            </a:p>
          </p:txBody>
        </p:sp>
        <p:sp>
          <p:nvSpPr>
            <p:cNvPr id="18684" name="Oval 252"/>
            <p:cNvSpPr>
              <a:spLocks noChangeArrowheads="1"/>
            </p:cNvSpPr>
            <p:nvPr/>
          </p:nvSpPr>
          <p:spPr bwMode="auto">
            <a:xfrm>
              <a:off x="900113" y="1079500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18712" name="Rectangle 280"/>
            <p:cNvSpPr>
              <a:spLocks noChangeArrowheads="1"/>
            </p:cNvSpPr>
            <p:nvPr/>
          </p:nvSpPr>
          <p:spPr bwMode="auto">
            <a:xfrm>
              <a:off x="684213" y="2447925"/>
              <a:ext cx="5032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</a:t>
              </a:r>
            </a:p>
          </p:txBody>
        </p:sp>
        <p:sp>
          <p:nvSpPr>
            <p:cNvPr id="18713" name="Rectangle 281"/>
            <p:cNvSpPr>
              <a:spLocks noChangeArrowheads="1"/>
            </p:cNvSpPr>
            <p:nvPr/>
          </p:nvSpPr>
          <p:spPr bwMode="auto">
            <a:xfrm>
              <a:off x="2952750" y="2987675"/>
              <a:ext cx="50323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（公開鍵）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11</a:t>
            </a:r>
            <a:r>
              <a:rPr lang="en-US" altLang="ja-JP" dirty="0"/>
              <a:t>  </a:t>
            </a:r>
            <a:r>
              <a:rPr lang="ja-JP" altLang="en-US" dirty="0"/>
              <a:t>マルウェア／コンピュータ ウイルス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AB84FC9-A233-D0B3-36DF-8EFF259F8513}"/>
              </a:ext>
            </a:extLst>
          </p:cNvPr>
          <p:cNvGrpSpPr/>
          <p:nvPr/>
        </p:nvGrpSpPr>
        <p:grpSpPr>
          <a:xfrm>
            <a:off x="359755" y="828117"/>
            <a:ext cx="3780420" cy="2052228"/>
            <a:chOff x="359755" y="828117"/>
            <a:chExt cx="3780420" cy="2052228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24FFE2D-36E3-F085-03B1-EE161D765EE7}"/>
                </a:ext>
              </a:extLst>
            </p:cNvPr>
            <p:cNvSpPr/>
            <p:nvPr/>
          </p:nvSpPr>
          <p:spPr bwMode="auto">
            <a:xfrm>
              <a:off x="359755" y="828117"/>
              <a:ext cx="1800200" cy="1944216"/>
            </a:xfrm>
            <a:prstGeom prst="roundRect">
              <a:avLst>
                <a:gd name="adj" fmla="val 6970"/>
              </a:avLst>
            </a:pr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FCD80B11-261F-1117-FBF3-E9FC6EEAC7E2}"/>
                </a:ext>
              </a:extLst>
            </p:cNvPr>
            <p:cNvSpPr/>
            <p:nvPr/>
          </p:nvSpPr>
          <p:spPr bwMode="auto">
            <a:xfrm>
              <a:off x="2700175" y="828117"/>
              <a:ext cx="1440000" cy="1944216"/>
            </a:xfrm>
            <a:prstGeom prst="roundRect">
              <a:avLst>
                <a:gd name="adj" fmla="val 8355"/>
              </a:avLst>
            </a:pr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2969ECD-537B-324B-5CCE-848E6AC775ED}"/>
                </a:ext>
              </a:extLst>
            </p:cNvPr>
            <p:cNvGrpSpPr/>
            <p:nvPr/>
          </p:nvGrpSpPr>
          <p:grpSpPr>
            <a:xfrm>
              <a:off x="503771" y="1007244"/>
              <a:ext cx="1511976" cy="1441053"/>
              <a:chOff x="503771" y="1079252"/>
              <a:chExt cx="1511976" cy="1441053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C19C9E3-A698-7255-3533-F3875B47CF8C}"/>
                  </a:ext>
                </a:extLst>
              </p:cNvPr>
              <p:cNvGrpSpPr/>
              <p:nvPr/>
            </p:nvGrpSpPr>
            <p:grpSpPr>
              <a:xfrm>
                <a:off x="503771" y="1079348"/>
                <a:ext cx="1511976" cy="1440957"/>
                <a:chOff x="863907" y="1007244"/>
                <a:chExt cx="1511976" cy="1440957"/>
              </a:xfrm>
              <a:solidFill>
                <a:schemeClr val="bg1"/>
              </a:solidFill>
            </p:grpSpPr>
            <p:sp>
              <p:nvSpPr>
                <p:cNvPr id="15" name="Oval 5">
                  <a:extLst>
                    <a:ext uri="{FF2B5EF4-FFF2-40B4-BE49-F238E27FC236}">
                      <a16:creationId xmlns:a16="http://schemas.microsoft.com/office/drawing/2014/main" id="{E130C6CD-D955-45B8-EBA8-3A49966836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7975" y="1584201"/>
                  <a:ext cx="864000" cy="864000"/>
                </a:xfrm>
                <a:prstGeom prst="ellipse">
                  <a:avLst/>
                </a:prstGeom>
                <a:grpFill/>
                <a:ln w="6350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16" name="Oval 6">
                  <a:extLst>
                    <a:ext uri="{FF2B5EF4-FFF2-40B4-BE49-F238E27FC236}">
                      <a16:creationId xmlns:a16="http://schemas.microsoft.com/office/drawing/2014/main" id="{56DF1CC0-BBAF-E550-D58F-E0874423F9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3907" y="1007244"/>
                  <a:ext cx="864000" cy="864000"/>
                </a:xfrm>
                <a:prstGeom prst="ellipse">
                  <a:avLst/>
                </a:prstGeom>
                <a:grpFill/>
                <a:ln w="6350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17" name="Oval 7">
                  <a:extLst>
                    <a:ext uri="{FF2B5EF4-FFF2-40B4-BE49-F238E27FC236}">
                      <a16:creationId xmlns:a16="http://schemas.microsoft.com/office/drawing/2014/main" id="{7B602CD4-5F0E-D7C0-BF74-AD1C65CF72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1883" y="1007244"/>
                  <a:ext cx="864000" cy="864000"/>
                </a:xfrm>
                <a:prstGeom prst="ellipse">
                  <a:avLst/>
                </a:prstGeom>
                <a:grpFill/>
                <a:ln w="6350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4E25222-B543-11DE-AAC3-8769F2C2619E}"/>
                  </a:ext>
                </a:extLst>
              </p:cNvPr>
              <p:cNvGrpSpPr/>
              <p:nvPr/>
            </p:nvGrpSpPr>
            <p:grpSpPr>
              <a:xfrm>
                <a:off x="503771" y="1079252"/>
                <a:ext cx="1511976" cy="1440957"/>
                <a:chOff x="863907" y="1007244"/>
                <a:chExt cx="1511976" cy="1440957"/>
              </a:xfrm>
            </p:grpSpPr>
            <p:sp>
              <p:nvSpPr>
                <p:cNvPr id="62469" name="Oval 5"/>
                <p:cNvSpPr>
                  <a:spLocks noChangeArrowheads="1"/>
                </p:cNvSpPr>
                <p:nvPr/>
              </p:nvSpPr>
              <p:spPr bwMode="auto">
                <a:xfrm>
                  <a:off x="1187975" y="1584201"/>
                  <a:ext cx="864000" cy="864000"/>
                </a:xfrm>
                <a:prstGeom prst="ellipse">
                  <a:avLst/>
                </a:prstGeom>
                <a:noFill/>
                <a:ln w="28575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62470" name="Oval 6"/>
                <p:cNvSpPr>
                  <a:spLocks noChangeArrowheads="1"/>
                </p:cNvSpPr>
                <p:nvPr/>
              </p:nvSpPr>
              <p:spPr bwMode="auto">
                <a:xfrm>
                  <a:off x="863907" y="1007244"/>
                  <a:ext cx="864000" cy="864000"/>
                </a:xfrm>
                <a:prstGeom prst="ellipse">
                  <a:avLst/>
                </a:prstGeom>
                <a:noFill/>
                <a:ln w="28575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62471" name="Oval 7"/>
                <p:cNvSpPr>
                  <a:spLocks noChangeArrowheads="1"/>
                </p:cNvSpPr>
                <p:nvPr/>
              </p:nvSpPr>
              <p:spPr bwMode="auto">
                <a:xfrm>
                  <a:off x="1511883" y="1007244"/>
                  <a:ext cx="864000" cy="864000"/>
                </a:xfrm>
                <a:prstGeom prst="ellipse">
                  <a:avLst/>
                </a:prstGeom>
                <a:noFill/>
                <a:ln w="28575">
                  <a:solidFill>
                    <a:srgbClr val="777777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62472" name="Rectangle 8"/>
                <p:cNvSpPr>
                  <a:spLocks noChangeArrowheads="1"/>
                </p:cNvSpPr>
                <p:nvPr/>
              </p:nvSpPr>
              <p:spPr bwMode="auto">
                <a:xfrm>
                  <a:off x="1619895" y="1296169"/>
                  <a:ext cx="720000" cy="21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4D4D4D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/>
                  <a:r>
                    <a:rPr lang="ja-JP" altLang="en-US" sz="1000" dirty="0">
                      <a:solidFill>
                        <a:srgbClr val="4D4D4D"/>
                      </a:solidFill>
                      <a:ea typeface="HGPｺﾞｼｯｸE" panose="020B0900000000000000" pitchFamily="50" charset="-128"/>
                    </a:rPr>
                    <a:t>ワーム</a:t>
                  </a:r>
                </a:p>
              </p:txBody>
            </p:sp>
            <p:sp>
              <p:nvSpPr>
                <p:cNvPr id="62473" name="Rectangle 9"/>
                <p:cNvSpPr>
                  <a:spLocks noChangeArrowheads="1"/>
                </p:cNvSpPr>
                <p:nvPr/>
              </p:nvSpPr>
              <p:spPr bwMode="auto">
                <a:xfrm>
                  <a:off x="899895" y="1296169"/>
                  <a:ext cx="720000" cy="21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4D4D4D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/>
                  <a:r>
                    <a:rPr lang="ja-JP" altLang="en-US" sz="1000" dirty="0">
                      <a:solidFill>
                        <a:srgbClr val="4D4D4D"/>
                      </a:solidFill>
                      <a:ea typeface="HGPｺﾞｼｯｸE" panose="020B0900000000000000" pitchFamily="50" charset="-128"/>
                    </a:rPr>
                    <a:t>ウイルス</a:t>
                  </a:r>
                </a:p>
              </p:txBody>
            </p:sp>
            <p:sp>
              <p:nvSpPr>
                <p:cNvPr id="62474" name="Rectangle 10"/>
                <p:cNvSpPr>
                  <a:spLocks noChangeArrowheads="1"/>
                </p:cNvSpPr>
                <p:nvPr/>
              </p:nvSpPr>
              <p:spPr bwMode="auto">
                <a:xfrm>
                  <a:off x="1259935" y="1944241"/>
                  <a:ext cx="720000" cy="21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4D4D4D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/>
                  <a:r>
                    <a:rPr lang="ja-JP" altLang="en-US" sz="1000" dirty="0">
                      <a:solidFill>
                        <a:srgbClr val="4D4D4D"/>
                      </a:solidFill>
                      <a:ea typeface="HGPｺﾞｼｯｸE" panose="020B0900000000000000" pitchFamily="50" charset="-128"/>
                    </a:rPr>
                    <a:t>トロイの木馬</a:t>
                  </a: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174E519-0CBA-0B4A-BB48-FA152B840D57}"/>
                </a:ext>
              </a:extLst>
            </p:cNvPr>
            <p:cNvGrpSpPr/>
            <p:nvPr/>
          </p:nvGrpSpPr>
          <p:grpSpPr>
            <a:xfrm rot="2681804">
              <a:off x="2214553" y="1565655"/>
              <a:ext cx="432000" cy="432000"/>
              <a:chOff x="2844031" y="2304329"/>
              <a:chExt cx="432000" cy="432000"/>
            </a:xfrm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65550C5C-1E7C-A682-C69C-D3908489D192}"/>
                  </a:ext>
                </a:extLst>
              </p:cNvPr>
              <p:cNvSpPr/>
              <p:nvPr/>
            </p:nvSpPr>
            <p:spPr bwMode="auto">
              <a:xfrm>
                <a:off x="3024051" y="2304329"/>
                <a:ext cx="720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32C4FB2D-ACA7-254C-3B55-A030CE55DC0B}"/>
                  </a:ext>
                </a:extLst>
              </p:cNvPr>
              <p:cNvSpPr/>
              <p:nvPr/>
            </p:nvSpPr>
            <p:spPr bwMode="auto">
              <a:xfrm rot="5400000">
                <a:off x="3024031" y="2304301"/>
                <a:ext cx="720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id="{7CBCAD98-49EA-2176-2ADA-349B0E05E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159" y="1008137"/>
              <a:ext cx="1152000" cy="1440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1200"/>
                </a:spcAft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迷惑行為を愉しむ</a:t>
              </a:r>
            </a:p>
            <a:p>
              <a:pPr>
                <a:spcAft>
                  <a:spcPts val="1200"/>
                </a:spcAft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情報を窃取・改ざん</a:t>
              </a:r>
            </a:p>
            <a:p>
              <a:pPr>
                <a:spcAft>
                  <a:spcPts val="1200"/>
                </a:spcAft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システムへの侵入・破壊</a:t>
              </a:r>
            </a:p>
            <a:p>
              <a:pPr>
                <a:spcAft>
                  <a:spcPts val="1200"/>
                </a:spcAft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金品の要求・詐取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pPr>
                <a:spcAft>
                  <a:spcPts val="1200"/>
                </a:spcAft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他の犯罪への踏み台</a:t>
              </a:r>
            </a:p>
          </p:txBody>
        </p:sp>
        <p:sp>
          <p:nvSpPr>
            <p:cNvPr id="5" name="Rectangle 10">
              <a:extLst>
                <a:ext uri="{FF2B5EF4-FFF2-40B4-BE49-F238E27FC236}">
                  <a16:creationId xmlns:a16="http://schemas.microsoft.com/office/drawing/2014/main" id="{F835ECBB-67BE-32EB-7847-C43A4B00F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791" y="2664345"/>
              <a:ext cx="1152000" cy="216000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bg1"/>
              </a:solidFill>
            </a:ln>
            <a:effectLst/>
          </p:spPr>
          <p:txBody>
            <a:bodyPr wrap="none" lIns="180000" tIns="0" rIns="180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rgbClr val="FFFFFF"/>
                  </a:solidFill>
                  <a:ea typeface="HGPｺﾞｼｯｸE" panose="020B0900000000000000" pitchFamily="50" charset="-128"/>
                </a:rPr>
                <a:t>マルウェアの性質</a:t>
              </a:r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F6C2F446-1BAF-AEC0-FC80-22F900884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151" y="2664345"/>
              <a:ext cx="1152000" cy="216000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chemeClr val="bg1"/>
              </a:solidFill>
            </a:ln>
            <a:effectLst/>
          </p:spPr>
          <p:txBody>
            <a:bodyPr wrap="none" lIns="180000" tIns="0" rIns="180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rgbClr val="FFFFFF"/>
                  </a:solidFill>
                  <a:ea typeface="HGPｺﾞｼｯｸE" panose="020B0900000000000000" pitchFamily="50" charset="-128"/>
                </a:rPr>
                <a:t>マルウェアの目的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8052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インターネットとは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78B1BC8-3326-0CB5-6834-2FE087B3A9B9}"/>
              </a:ext>
            </a:extLst>
          </p:cNvPr>
          <p:cNvGrpSpPr/>
          <p:nvPr/>
        </p:nvGrpSpPr>
        <p:grpSpPr>
          <a:xfrm>
            <a:off x="547688" y="944563"/>
            <a:ext cx="3600450" cy="1670050"/>
            <a:chOff x="547688" y="944563"/>
            <a:chExt cx="3600450" cy="1670050"/>
          </a:xfrm>
        </p:grpSpPr>
        <p:grpSp>
          <p:nvGrpSpPr>
            <p:cNvPr id="32072" name="Group 328"/>
            <p:cNvGrpSpPr>
              <a:grpSpLocks/>
            </p:cNvGrpSpPr>
            <p:nvPr/>
          </p:nvGrpSpPr>
          <p:grpSpPr bwMode="auto">
            <a:xfrm>
              <a:off x="547688" y="944563"/>
              <a:ext cx="3600450" cy="1670050"/>
              <a:chOff x="345" y="595"/>
              <a:chExt cx="2268" cy="1052"/>
            </a:xfrm>
          </p:grpSpPr>
          <p:sp>
            <p:nvSpPr>
              <p:cNvPr id="31790" name="Freeform 46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  <a:gd name="T16" fmla="*/ 34 w 4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1" name="Freeform 47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2" name="Freeform 48"/>
              <p:cNvSpPr>
                <a:spLocks/>
              </p:cNvSpPr>
              <p:nvPr/>
            </p:nvSpPr>
            <p:spPr bwMode="auto">
              <a:xfrm>
                <a:off x="978" y="1227"/>
                <a:ext cx="15" cy="21"/>
              </a:xfrm>
              <a:custGeom>
                <a:avLst/>
                <a:gdLst>
                  <a:gd name="T0" fmla="*/ 0 w 15"/>
                  <a:gd name="T1" fmla="*/ 13 h 21"/>
                  <a:gd name="T2" fmla="*/ 5 w 15"/>
                  <a:gd name="T3" fmla="*/ 21 h 21"/>
                  <a:gd name="T4" fmla="*/ 15 w 15"/>
                  <a:gd name="T5" fmla="*/ 19 h 21"/>
                  <a:gd name="T6" fmla="*/ 12 w 15"/>
                  <a:gd name="T7" fmla="*/ 7 h 21"/>
                  <a:gd name="T8" fmla="*/ 3 w 15"/>
                  <a:gd name="T9" fmla="*/ 0 h 21"/>
                  <a:gd name="T10" fmla="*/ 0 w 15"/>
                  <a:gd name="T11" fmla="*/ 13 h 21"/>
                  <a:gd name="T12" fmla="*/ 0 w 15"/>
                  <a:gd name="T13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0" y="13"/>
                    </a:moveTo>
                    <a:lnTo>
                      <a:pt x="5" y="21"/>
                    </a:lnTo>
                    <a:lnTo>
                      <a:pt x="15" y="19"/>
                    </a:lnTo>
                    <a:lnTo>
                      <a:pt x="12" y="7"/>
                    </a:lnTo>
                    <a:lnTo>
                      <a:pt x="3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3" name="Freeform 49"/>
              <p:cNvSpPr>
                <a:spLocks/>
              </p:cNvSpPr>
              <p:nvPr/>
            </p:nvSpPr>
            <p:spPr bwMode="auto">
              <a:xfrm>
                <a:off x="978" y="1227"/>
                <a:ext cx="15" cy="21"/>
              </a:xfrm>
              <a:custGeom>
                <a:avLst/>
                <a:gdLst>
                  <a:gd name="T0" fmla="*/ 0 w 15"/>
                  <a:gd name="T1" fmla="*/ 13 h 21"/>
                  <a:gd name="T2" fmla="*/ 5 w 15"/>
                  <a:gd name="T3" fmla="*/ 21 h 21"/>
                  <a:gd name="T4" fmla="*/ 15 w 15"/>
                  <a:gd name="T5" fmla="*/ 19 h 21"/>
                  <a:gd name="T6" fmla="*/ 12 w 15"/>
                  <a:gd name="T7" fmla="*/ 7 h 21"/>
                  <a:gd name="T8" fmla="*/ 3 w 15"/>
                  <a:gd name="T9" fmla="*/ 0 h 21"/>
                  <a:gd name="T10" fmla="*/ 0 w 15"/>
                  <a:gd name="T11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0" y="13"/>
                    </a:moveTo>
                    <a:lnTo>
                      <a:pt x="5" y="21"/>
                    </a:lnTo>
                    <a:lnTo>
                      <a:pt x="15" y="19"/>
                    </a:lnTo>
                    <a:lnTo>
                      <a:pt x="12" y="7"/>
                    </a:lnTo>
                    <a:lnTo>
                      <a:pt x="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4" name="Freeform 50"/>
              <p:cNvSpPr>
                <a:spLocks/>
              </p:cNvSpPr>
              <p:nvPr/>
            </p:nvSpPr>
            <p:spPr bwMode="auto">
              <a:xfrm>
                <a:off x="452" y="883"/>
                <a:ext cx="47" cy="75"/>
              </a:xfrm>
              <a:custGeom>
                <a:avLst/>
                <a:gdLst>
                  <a:gd name="T0" fmla="*/ 4 w 47"/>
                  <a:gd name="T1" fmla="*/ 3 h 75"/>
                  <a:gd name="T2" fmla="*/ 0 w 47"/>
                  <a:gd name="T3" fmla="*/ 12 h 75"/>
                  <a:gd name="T4" fmla="*/ 4 w 47"/>
                  <a:gd name="T5" fmla="*/ 17 h 75"/>
                  <a:gd name="T6" fmla="*/ 4 w 47"/>
                  <a:gd name="T7" fmla="*/ 27 h 75"/>
                  <a:gd name="T8" fmla="*/ 7 w 47"/>
                  <a:gd name="T9" fmla="*/ 26 h 75"/>
                  <a:gd name="T10" fmla="*/ 8 w 47"/>
                  <a:gd name="T11" fmla="*/ 36 h 75"/>
                  <a:gd name="T12" fmla="*/ 16 w 47"/>
                  <a:gd name="T13" fmla="*/ 37 h 75"/>
                  <a:gd name="T14" fmla="*/ 19 w 47"/>
                  <a:gd name="T15" fmla="*/ 46 h 75"/>
                  <a:gd name="T16" fmla="*/ 7 w 47"/>
                  <a:gd name="T17" fmla="*/ 53 h 75"/>
                  <a:gd name="T18" fmla="*/ 7 w 47"/>
                  <a:gd name="T19" fmla="*/ 61 h 75"/>
                  <a:gd name="T20" fmla="*/ 14 w 47"/>
                  <a:gd name="T21" fmla="*/ 63 h 75"/>
                  <a:gd name="T22" fmla="*/ 0 w 47"/>
                  <a:gd name="T23" fmla="*/ 72 h 75"/>
                  <a:gd name="T24" fmla="*/ 3 w 47"/>
                  <a:gd name="T25" fmla="*/ 75 h 75"/>
                  <a:gd name="T26" fmla="*/ 38 w 47"/>
                  <a:gd name="T27" fmla="*/ 67 h 75"/>
                  <a:gd name="T28" fmla="*/ 46 w 47"/>
                  <a:gd name="T29" fmla="*/ 64 h 75"/>
                  <a:gd name="T30" fmla="*/ 39 w 47"/>
                  <a:gd name="T31" fmla="*/ 61 h 75"/>
                  <a:gd name="T32" fmla="*/ 45 w 47"/>
                  <a:gd name="T33" fmla="*/ 58 h 75"/>
                  <a:gd name="T34" fmla="*/ 47 w 47"/>
                  <a:gd name="T35" fmla="*/ 52 h 75"/>
                  <a:gd name="T36" fmla="*/ 38 w 47"/>
                  <a:gd name="T37" fmla="*/ 47 h 75"/>
                  <a:gd name="T38" fmla="*/ 26 w 47"/>
                  <a:gd name="T39" fmla="*/ 27 h 75"/>
                  <a:gd name="T40" fmla="*/ 18 w 47"/>
                  <a:gd name="T41" fmla="*/ 22 h 75"/>
                  <a:gd name="T42" fmla="*/ 21 w 47"/>
                  <a:gd name="T43" fmla="*/ 10 h 75"/>
                  <a:gd name="T44" fmla="*/ 12 w 47"/>
                  <a:gd name="T45" fmla="*/ 10 h 75"/>
                  <a:gd name="T46" fmla="*/ 14 w 47"/>
                  <a:gd name="T47" fmla="*/ 0 h 75"/>
                  <a:gd name="T48" fmla="*/ 4 w 47"/>
                  <a:gd name="T49" fmla="*/ 3 h 75"/>
                  <a:gd name="T50" fmla="*/ 4 w 47"/>
                  <a:gd name="T51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75">
                    <a:moveTo>
                      <a:pt x="4" y="3"/>
                    </a:moveTo>
                    <a:lnTo>
                      <a:pt x="0" y="12"/>
                    </a:lnTo>
                    <a:lnTo>
                      <a:pt x="4" y="17"/>
                    </a:lnTo>
                    <a:lnTo>
                      <a:pt x="4" y="27"/>
                    </a:lnTo>
                    <a:lnTo>
                      <a:pt x="7" y="26"/>
                    </a:lnTo>
                    <a:lnTo>
                      <a:pt x="8" y="36"/>
                    </a:lnTo>
                    <a:lnTo>
                      <a:pt x="16" y="37"/>
                    </a:lnTo>
                    <a:lnTo>
                      <a:pt x="19" y="46"/>
                    </a:lnTo>
                    <a:lnTo>
                      <a:pt x="7" y="53"/>
                    </a:lnTo>
                    <a:lnTo>
                      <a:pt x="7" y="61"/>
                    </a:lnTo>
                    <a:lnTo>
                      <a:pt x="14" y="63"/>
                    </a:lnTo>
                    <a:lnTo>
                      <a:pt x="0" y="72"/>
                    </a:lnTo>
                    <a:lnTo>
                      <a:pt x="3" y="75"/>
                    </a:lnTo>
                    <a:lnTo>
                      <a:pt x="38" y="67"/>
                    </a:lnTo>
                    <a:lnTo>
                      <a:pt x="46" y="64"/>
                    </a:lnTo>
                    <a:lnTo>
                      <a:pt x="39" y="61"/>
                    </a:lnTo>
                    <a:lnTo>
                      <a:pt x="45" y="58"/>
                    </a:lnTo>
                    <a:lnTo>
                      <a:pt x="47" y="52"/>
                    </a:lnTo>
                    <a:lnTo>
                      <a:pt x="38" y="47"/>
                    </a:lnTo>
                    <a:lnTo>
                      <a:pt x="26" y="27"/>
                    </a:lnTo>
                    <a:lnTo>
                      <a:pt x="18" y="22"/>
                    </a:lnTo>
                    <a:lnTo>
                      <a:pt x="21" y="10"/>
                    </a:lnTo>
                    <a:lnTo>
                      <a:pt x="12" y="10"/>
                    </a:lnTo>
                    <a:lnTo>
                      <a:pt x="14" y="0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5" name="Freeform 51"/>
              <p:cNvSpPr>
                <a:spLocks/>
              </p:cNvSpPr>
              <p:nvPr/>
            </p:nvSpPr>
            <p:spPr bwMode="auto">
              <a:xfrm>
                <a:off x="452" y="883"/>
                <a:ext cx="47" cy="75"/>
              </a:xfrm>
              <a:custGeom>
                <a:avLst/>
                <a:gdLst>
                  <a:gd name="T0" fmla="*/ 4 w 47"/>
                  <a:gd name="T1" fmla="*/ 3 h 75"/>
                  <a:gd name="T2" fmla="*/ 0 w 47"/>
                  <a:gd name="T3" fmla="*/ 12 h 75"/>
                  <a:gd name="T4" fmla="*/ 4 w 47"/>
                  <a:gd name="T5" fmla="*/ 17 h 75"/>
                  <a:gd name="T6" fmla="*/ 4 w 47"/>
                  <a:gd name="T7" fmla="*/ 27 h 75"/>
                  <a:gd name="T8" fmla="*/ 7 w 47"/>
                  <a:gd name="T9" fmla="*/ 26 h 75"/>
                  <a:gd name="T10" fmla="*/ 8 w 47"/>
                  <a:gd name="T11" fmla="*/ 36 h 75"/>
                  <a:gd name="T12" fmla="*/ 16 w 47"/>
                  <a:gd name="T13" fmla="*/ 37 h 75"/>
                  <a:gd name="T14" fmla="*/ 19 w 47"/>
                  <a:gd name="T15" fmla="*/ 46 h 75"/>
                  <a:gd name="T16" fmla="*/ 7 w 47"/>
                  <a:gd name="T17" fmla="*/ 53 h 75"/>
                  <a:gd name="T18" fmla="*/ 7 w 47"/>
                  <a:gd name="T19" fmla="*/ 61 h 75"/>
                  <a:gd name="T20" fmla="*/ 14 w 47"/>
                  <a:gd name="T21" fmla="*/ 63 h 75"/>
                  <a:gd name="T22" fmla="*/ 0 w 47"/>
                  <a:gd name="T23" fmla="*/ 72 h 75"/>
                  <a:gd name="T24" fmla="*/ 3 w 47"/>
                  <a:gd name="T25" fmla="*/ 75 h 75"/>
                  <a:gd name="T26" fmla="*/ 38 w 47"/>
                  <a:gd name="T27" fmla="*/ 67 h 75"/>
                  <a:gd name="T28" fmla="*/ 46 w 47"/>
                  <a:gd name="T29" fmla="*/ 64 h 75"/>
                  <a:gd name="T30" fmla="*/ 39 w 47"/>
                  <a:gd name="T31" fmla="*/ 61 h 75"/>
                  <a:gd name="T32" fmla="*/ 45 w 47"/>
                  <a:gd name="T33" fmla="*/ 58 h 75"/>
                  <a:gd name="T34" fmla="*/ 47 w 47"/>
                  <a:gd name="T35" fmla="*/ 52 h 75"/>
                  <a:gd name="T36" fmla="*/ 38 w 47"/>
                  <a:gd name="T37" fmla="*/ 47 h 75"/>
                  <a:gd name="T38" fmla="*/ 26 w 47"/>
                  <a:gd name="T39" fmla="*/ 27 h 75"/>
                  <a:gd name="T40" fmla="*/ 18 w 47"/>
                  <a:gd name="T41" fmla="*/ 22 h 75"/>
                  <a:gd name="T42" fmla="*/ 21 w 47"/>
                  <a:gd name="T43" fmla="*/ 10 h 75"/>
                  <a:gd name="T44" fmla="*/ 12 w 47"/>
                  <a:gd name="T45" fmla="*/ 10 h 75"/>
                  <a:gd name="T46" fmla="*/ 14 w 47"/>
                  <a:gd name="T47" fmla="*/ 0 h 75"/>
                  <a:gd name="T48" fmla="*/ 4 w 47"/>
                  <a:gd name="T49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75">
                    <a:moveTo>
                      <a:pt x="4" y="3"/>
                    </a:moveTo>
                    <a:lnTo>
                      <a:pt x="0" y="12"/>
                    </a:lnTo>
                    <a:lnTo>
                      <a:pt x="4" y="17"/>
                    </a:lnTo>
                    <a:lnTo>
                      <a:pt x="4" y="27"/>
                    </a:lnTo>
                    <a:lnTo>
                      <a:pt x="7" y="26"/>
                    </a:lnTo>
                    <a:lnTo>
                      <a:pt x="8" y="36"/>
                    </a:lnTo>
                    <a:lnTo>
                      <a:pt x="16" y="37"/>
                    </a:lnTo>
                    <a:lnTo>
                      <a:pt x="19" y="46"/>
                    </a:lnTo>
                    <a:lnTo>
                      <a:pt x="7" y="53"/>
                    </a:lnTo>
                    <a:lnTo>
                      <a:pt x="7" y="61"/>
                    </a:lnTo>
                    <a:lnTo>
                      <a:pt x="14" y="63"/>
                    </a:lnTo>
                    <a:lnTo>
                      <a:pt x="0" y="72"/>
                    </a:lnTo>
                    <a:lnTo>
                      <a:pt x="3" y="75"/>
                    </a:lnTo>
                    <a:lnTo>
                      <a:pt x="38" y="67"/>
                    </a:lnTo>
                    <a:lnTo>
                      <a:pt x="46" y="64"/>
                    </a:lnTo>
                    <a:lnTo>
                      <a:pt x="39" y="61"/>
                    </a:lnTo>
                    <a:lnTo>
                      <a:pt x="45" y="58"/>
                    </a:lnTo>
                    <a:lnTo>
                      <a:pt x="47" y="52"/>
                    </a:lnTo>
                    <a:lnTo>
                      <a:pt x="38" y="47"/>
                    </a:lnTo>
                    <a:lnTo>
                      <a:pt x="26" y="27"/>
                    </a:lnTo>
                    <a:lnTo>
                      <a:pt x="18" y="22"/>
                    </a:lnTo>
                    <a:lnTo>
                      <a:pt x="21" y="10"/>
                    </a:lnTo>
                    <a:lnTo>
                      <a:pt x="12" y="10"/>
                    </a:lnTo>
                    <a:lnTo>
                      <a:pt x="14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6" name="Freeform 52"/>
              <p:cNvSpPr>
                <a:spLocks/>
              </p:cNvSpPr>
              <p:nvPr/>
            </p:nvSpPr>
            <p:spPr bwMode="auto">
              <a:xfrm>
                <a:off x="430" y="913"/>
                <a:ext cx="27" cy="33"/>
              </a:xfrm>
              <a:custGeom>
                <a:avLst/>
                <a:gdLst>
                  <a:gd name="T0" fmla="*/ 10 w 27"/>
                  <a:gd name="T1" fmla="*/ 7 h 33"/>
                  <a:gd name="T2" fmla="*/ 13 w 27"/>
                  <a:gd name="T3" fmla="*/ 0 h 33"/>
                  <a:gd name="T4" fmla="*/ 16 w 27"/>
                  <a:gd name="T5" fmla="*/ 3 h 33"/>
                  <a:gd name="T6" fmla="*/ 23 w 27"/>
                  <a:gd name="T7" fmla="*/ 0 h 33"/>
                  <a:gd name="T8" fmla="*/ 27 w 27"/>
                  <a:gd name="T9" fmla="*/ 8 h 33"/>
                  <a:gd name="T10" fmla="*/ 23 w 27"/>
                  <a:gd name="T11" fmla="*/ 10 h 33"/>
                  <a:gd name="T12" fmla="*/ 22 w 27"/>
                  <a:gd name="T13" fmla="*/ 27 h 33"/>
                  <a:gd name="T14" fmla="*/ 2 w 27"/>
                  <a:gd name="T15" fmla="*/ 33 h 33"/>
                  <a:gd name="T16" fmla="*/ 0 w 27"/>
                  <a:gd name="T17" fmla="*/ 27 h 33"/>
                  <a:gd name="T18" fmla="*/ 8 w 27"/>
                  <a:gd name="T19" fmla="*/ 17 h 33"/>
                  <a:gd name="T20" fmla="*/ 1 w 27"/>
                  <a:gd name="T21" fmla="*/ 14 h 33"/>
                  <a:gd name="T22" fmla="*/ 2 w 27"/>
                  <a:gd name="T23" fmla="*/ 7 h 33"/>
                  <a:gd name="T24" fmla="*/ 10 w 27"/>
                  <a:gd name="T25" fmla="*/ 7 h 33"/>
                  <a:gd name="T26" fmla="*/ 10 w 27"/>
                  <a:gd name="T2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33">
                    <a:moveTo>
                      <a:pt x="10" y="7"/>
                    </a:moveTo>
                    <a:lnTo>
                      <a:pt x="13" y="0"/>
                    </a:lnTo>
                    <a:lnTo>
                      <a:pt x="16" y="3"/>
                    </a:lnTo>
                    <a:lnTo>
                      <a:pt x="23" y="0"/>
                    </a:lnTo>
                    <a:lnTo>
                      <a:pt x="27" y="8"/>
                    </a:lnTo>
                    <a:lnTo>
                      <a:pt x="23" y="10"/>
                    </a:lnTo>
                    <a:lnTo>
                      <a:pt x="22" y="27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8" y="17"/>
                    </a:lnTo>
                    <a:lnTo>
                      <a:pt x="1" y="14"/>
                    </a:lnTo>
                    <a:lnTo>
                      <a:pt x="2" y="7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7" name="Freeform 53"/>
              <p:cNvSpPr>
                <a:spLocks/>
              </p:cNvSpPr>
              <p:nvPr/>
            </p:nvSpPr>
            <p:spPr bwMode="auto">
              <a:xfrm>
                <a:off x="430" y="913"/>
                <a:ext cx="27" cy="33"/>
              </a:xfrm>
              <a:custGeom>
                <a:avLst/>
                <a:gdLst>
                  <a:gd name="T0" fmla="*/ 10 w 27"/>
                  <a:gd name="T1" fmla="*/ 7 h 33"/>
                  <a:gd name="T2" fmla="*/ 13 w 27"/>
                  <a:gd name="T3" fmla="*/ 0 h 33"/>
                  <a:gd name="T4" fmla="*/ 16 w 27"/>
                  <a:gd name="T5" fmla="*/ 3 h 33"/>
                  <a:gd name="T6" fmla="*/ 23 w 27"/>
                  <a:gd name="T7" fmla="*/ 0 h 33"/>
                  <a:gd name="T8" fmla="*/ 27 w 27"/>
                  <a:gd name="T9" fmla="*/ 8 h 33"/>
                  <a:gd name="T10" fmla="*/ 23 w 27"/>
                  <a:gd name="T11" fmla="*/ 10 h 33"/>
                  <a:gd name="T12" fmla="*/ 22 w 27"/>
                  <a:gd name="T13" fmla="*/ 27 h 33"/>
                  <a:gd name="T14" fmla="*/ 2 w 27"/>
                  <a:gd name="T15" fmla="*/ 33 h 33"/>
                  <a:gd name="T16" fmla="*/ 0 w 27"/>
                  <a:gd name="T17" fmla="*/ 27 h 33"/>
                  <a:gd name="T18" fmla="*/ 8 w 27"/>
                  <a:gd name="T19" fmla="*/ 17 h 33"/>
                  <a:gd name="T20" fmla="*/ 1 w 27"/>
                  <a:gd name="T21" fmla="*/ 14 h 33"/>
                  <a:gd name="T22" fmla="*/ 2 w 27"/>
                  <a:gd name="T23" fmla="*/ 7 h 33"/>
                  <a:gd name="T24" fmla="*/ 10 w 27"/>
                  <a:gd name="T25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3">
                    <a:moveTo>
                      <a:pt x="10" y="7"/>
                    </a:moveTo>
                    <a:lnTo>
                      <a:pt x="13" y="0"/>
                    </a:lnTo>
                    <a:lnTo>
                      <a:pt x="16" y="3"/>
                    </a:lnTo>
                    <a:lnTo>
                      <a:pt x="23" y="0"/>
                    </a:lnTo>
                    <a:lnTo>
                      <a:pt x="27" y="8"/>
                    </a:lnTo>
                    <a:lnTo>
                      <a:pt x="23" y="10"/>
                    </a:lnTo>
                    <a:lnTo>
                      <a:pt x="22" y="27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8" y="17"/>
                    </a:lnTo>
                    <a:lnTo>
                      <a:pt x="1" y="14"/>
                    </a:lnTo>
                    <a:lnTo>
                      <a:pt x="2" y="7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8" name="Freeform 54"/>
              <p:cNvSpPr>
                <a:spLocks/>
              </p:cNvSpPr>
              <p:nvPr/>
            </p:nvSpPr>
            <p:spPr bwMode="auto">
              <a:xfrm>
                <a:off x="345" y="813"/>
                <a:ext cx="59" cy="30"/>
              </a:xfrm>
              <a:custGeom>
                <a:avLst/>
                <a:gdLst>
                  <a:gd name="T0" fmla="*/ 44 w 59"/>
                  <a:gd name="T1" fmla="*/ 0 h 30"/>
                  <a:gd name="T2" fmla="*/ 59 w 59"/>
                  <a:gd name="T3" fmla="*/ 14 h 30"/>
                  <a:gd name="T4" fmla="*/ 29 w 59"/>
                  <a:gd name="T5" fmla="*/ 30 h 30"/>
                  <a:gd name="T6" fmla="*/ 14 w 59"/>
                  <a:gd name="T7" fmla="*/ 26 h 30"/>
                  <a:gd name="T8" fmla="*/ 0 w 59"/>
                  <a:gd name="T9" fmla="*/ 12 h 30"/>
                  <a:gd name="T10" fmla="*/ 4 w 59"/>
                  <a:gd name="T11" fmla="*/ 4 h 30"/>
                  <a:gd name="T12" fmla="*/ 15 w 59"/>
                  <a:gd name="T13" fmla="*/ 4 h 30"/>
                  <a:gd name="T14" fmla="*/ 18 w 59"/>
                  <a:gd name="T15" fmla="*/ 9 h 30"/>
                  <a:gd name="T16" fmla="*/ 24 w 59"/>
                  <a:gd name="T17" fmla="*/ 4 h 30"/>
                  <a:gd name="T18" fmla="*/ 44 w 59"/>
                  <a:gd name="T19" fmla="*/ 0 h 30"/>
                  <a:gd name="T20" fmla="*/ 44 w 59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30">
                    <a:moveTo>
                      <a:pt x="44" y="0"/>
                    </a:moveTo>
                    <a:lnTo>
                      <a:pt x="59" y="14"/>
                    </a:lnTo>
                    <a:lnTo>
                      <a:pt x="29" y="30"/>
                    </a:lnTo>
                    <a:lnTo>
                      <a:pt x="14" y="26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5" y="4"/>
                    </a:lnTo>
                    <a:lnTo>
                      <a:pt x="18" y="9"/>
                    </a:lnTo>
                    <a:lnTo>
                      <a:pt x="24" y="4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9" name="Freeform 55"/>
              <p:cNvSpPr>
                <a:spLocks/>
              </p:cNvSpPr>
              <p:nvPr/>
            </p:nvSpPr>
            <p:spPr bwMode="auto">
              <a:xfrm>
                <a:off x="345" y="813"/>
                <a:ext cx="59" cy="30"/>
              </a:xfrm>
              <a:custGeom>
                <a:avLst/>
                <a:gdLst>
                  <a:gd name="T0" fmla="*/ 44 w 59"/>
                  <a:gd name="T1" fmla="*/ 0 h 30"/>
                  <a:gd name="T2" fmla="*/ 59 w 59"/>
                  <a:gd name="T3" fmla="*/ 14 h 30"/>
                  <a:gd name="T4" fmla="*/ 29 w 59"/>
                  <a:gd name="T5" fmla="*/ 30 h 30"/>
                  <a:gd name="T6" fmla="*/ 14 w 59"/>
                  <a:gd name="T7" fmla="*/ 26 h 30"/>
                  <a:gd name="T8" fmla="*/ 0 w 59"/>
                  <a:gd name="T9" fmla="*/ 12 h 30"/>
                  <a:gd name="T10" fmla="*/ 4 w 59"/>
                  <a:gd name="T11" fmla="*/ 4 h 30"/>
                  <a:gd name="T12" fmla="*/ 15 w 59"/>
                  <a:gd name="T13" fmla="*/ 4 h 30"/>
                  <a:gd name="T14" fmla="*/ 18 w 59"/>
                  <a:gd name="T15" fmla="*/ 9 h 30"/>
                  <a:gd name="T16" fmla="*/ 24 w 59"/>
                  <a:gd name="T17" fmla="*/ 4 h 30"/>
                  <a:gd name="T18" fmla="*/ 44 w 59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30">
                    <a:moveTo>
                      <a:pt x="44" y="0"/>
                    </a:moveTo>
                    <a:lnTo>
                      <a:pt x="59" y="14"/>
                    </a:lnTo>
                    <a:lnTo>
                      <a:pt x="29" y="30"/>
                    </a:lnTo>
                    <a:lnTo>
                      <a:pt x="14" y="26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5" y="4"/>
                    </a:lnTo>
                    <a:lnTo>
                      <a:pt x="18" y="9"/>
                    </a:lnTo>
                    <a:lnTo>
                      <a:pt x="2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0" name="Freeform 56"/>
              <p:cNvSpPr>
                <a:spLocks/>
              </p:cNvSpPr>
              <p:nvPr/>
            </p:nvSpPr>
            <p:spPr bwMode="auto">
              <a:xfrm>
                <a:off x="560" y="659"/>
                <a:ext cx="57" cy="42"/>
              </a:xfrm>
              <a:custGeom>
                <a:avLst/>
                <a:gdLst>
                  <a:gd name="T0" fmla="*/ 29 w 57"/>
                  <a:gd name="T1" fmla="*/ 0 h 42"/>
                  <a:gd name="T2" fmla="*/ 57 w 57"/>
                  <a:gd name="T3" fmla="*/ 12 h 42"/>
                  <a:gd name="T4" fmla="*/ 33 w 57"/>
                  <a:gd name="T5" fmla="*/ 42 h 42"/>
                  <a:gd name="T6" fmla="*/ 21 w 57"/>
                  <a:gd name="T7" fmla="*/ 24 h 42"/>
                  <a:gd name="T8" fmla="*/ 0 w 57"/>
                  <a:gd name="T9" fmla="*/ 5 h 42"/>
                  <a:gd name="T10" fmla="*/ 29 w 57"/>
                  <a:gd name="T11" fmla="*/ 0 h 42"/>
                  <a:gd name="T12" fmla="*/ 29 w 57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42">
                    <a:moveTo>
                      <a:pt x="29" y="0"/>
                    </a:moveTo>
                    <a:lnTo>
                      <a:pt x="57" y="12"/>
                    </a:lnTo>
                    <a:lnTo>
                      <a:pt x="33" y="42"/>
                    </a:lnTo>
                    <a:lnTo>
                      <a:pt x="21" y="24"/>
                    </a:lnTo>
                    <a:lnTo>
                      <a:pt x="0" y="5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1" name="Freeform 57"/>
              <p:cNvSpPr>
                <a:spLocks/>
              </p:cNvSpPr>
              <p:nvPr/>
            </p:nvSpPr>
            <p:spPr bwMode="auto">
              <a:xfrm>
                <a:off x="560" y="659"/>
                <a:ext cx="57" cy="42"/>
              </a:xfrm>
              <a:custGeom>
                <a:avLst/>
                <a:gdLst>
                  <a:gd name="T0" fmla="*/ 29 w 57"/>
                  <a:gd name="T1" fmla="*/ 0 h 42"/>
                  <a:gd name="T2" fmla="*/ 57 w 57"/>
                  <a:gd name="T3" fmla="*/ 12 h 42"/>
                  <a:gd name="T4" fmla="*/ 33 w 57"/>
                  <a:gd name="T5" fmla="*/ 42 h 42"/>
                  <a:gd name="T6" fmla="*/ 21 w 57"/>
                  <a:gd name="T7" fmla="*/ 24 h 42"/>
                  <a:gd name="T8" fmla="*/ 0 w 57"/>
                  <a:gd name="T9" fmla="*/ 5 h 42"/>
                  <a:gd name="T10" fmla="*/ 29 w 57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42">
                    <a:moveTo>
                      <a:pt x="29" y="0"/>
                    </a:moveTo>
                    <a:lnTo>
                      <a:pt x="57" y="12"/>
                    </a:lnTo>
                    <a:lnTo>
                      <a:pt x="33" y="42"/>
                    </a:lnTo>
                    <a:lnTo>
                      <a:pt x="21" y="24"/>
                    </a:lnTo>
                    <a:lnTo>
                      <a:pt x="0" y="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2" name="Freeform 58"/>
              <p:cNvSpPr>
                <a:spLocks/>
              </p:cNvSpPr>
              <p:nvPr/>
            </p:nvSpPr>
            <p:spPr bwMode="auto">
              <a:xfrm>
                <a:off x="541" y="1024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5 h 15"/>
                  <a:gd name="T6" fmla="*/ 7 w 7"/>
                  <a:gd name="T7" fmla="*/ 0 h 15"/>
                  <a:gd name="T8" fmla="*/ 0 w 7"/>
                  <a:gd name="T9" fmla="*/ 0 h 15"/>
                  <a:gd name="T10" fmla="*/ 0 w 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3" name="Freeform 59"/>
              <p:cNvSpPr>
                <a:spLocks/>
              </p:cNvSpPr>
              <p:nvPr/>
            </p:nvSpPr>
            <p:spPr bwMode="auto">
              <a:xfrm>
                <a:off x="541" y="1024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5 h 15"/>
                  <a:gd name="T6" fmla="*/ 7 w 7"/>
                  <a:gd name="T7" fmla="*/ 0 h 15"/>
                  <a:gd name="T8" fmla="*/ 0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4" name="Freeform 60"/>
              <p:cNvSpPr>
                <a:spLocks/>
              </p:cNvSpPr>
              <p:nvPr/>
            </p:nvSpPr>
            <p:spPr bwMode="auto">
              <a:xfrm>
                <a:off x="542" y="1010"/>
                <a:ext cx="6" cy="10"/>
              </a:xfrm>
              <a:custGeom>
                <a:avLst/>
                <a:gdLst>
                  <a:gd name="T0" fmla="*/ 0 w 6"/>
                  <a:gd name="T1" fmla="*/ 0 h 10"/>
                  <a:gd name="T2" fmla="*/ 0 w 6"/>
                  <a:gd name="T3" fmla="*/ 10 h 10"/>
                  <a:gd name="T4" fmla="*/ 6 w 6"/>
                  <a:gd name="T5" fmla="*/ 10 h 10"/>
                  <a:gd name="T6" fmla="*/ 6 w 6"/>
                  <a:gd name="T7" fmla="*/ 0 h 10"/>
                  <a:gd name="T8" fmla="*/ 0 w 6"/>
                  <a:gd name="T9" fmla="*/ 0 h 10"/>
                  <a:gd name="T10" fmla="*/ 0 w 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5" name="Rectangle 61"/>
              <p:cNvSpPr>
                <a:spLocks noChangeArrowheads="1"/>
              </p:cNvSpPr>
              <p:nvPr/>
            </p:nvSpPr>
            <p:spPr bwMode="auto">
              <a:xfrm>
                <a:off x="542" y="1010"/>
                <a:ext cx="6" cy="10"/>
              </a:xfrm>
              <a:prstGeom prst="rect">
                <a:avLst/>
              </a:prstGeom>
              <a:solidFill>
                <a:schemeClr val="bg1"/>
              </a:solidFill>
              <a:ln w="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6" name="Freeform 62"/>
              <p:cNvSpPr>
                <a:spLocks/>
              </p:cNvSpPr>
              <p:nvPr/>
            </p:nvSpPr>
            <p:spPr bwMode="auto">
              <a:xfrm>
                <a:off x="567" y="1046"/>
                <a:ext cx="16" cy="10"/>
              </a:xfrm>
              <a:custGeom>
                <a:avLst/>
                <a:gdLst>
                  <a:gd name="T0" fmla="*/ 0 w 16"/>
                  <a:gd name="T1" fmla="*/ 0 h 10"/>
                  <a:gd name="T2" fmla="*/ 16 w 16"/>
                  <a:gd name="T3" fmla="*/ 0 h 10"/>
                  <a:gd name="T4" fmla="*/ 13 w 16"/>
                  <a:gd name="T5" fmla="*/ 10 h 10"/>
                  <a:gd name="T6" fmla="*/ 0 w 16"/>
                  <a:gd name="T7" fmla="*/ 4 h 10"/>
                  <a:gd name="T8" fmla="*/ 0 w 16"/>
                  <a:gd name="T9" fmla="*/ 0 h 10"/>
                  <a:gd name="T10" fmla="*/ 0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16" y="0"/>
                    </a:lnTo>
                    <a:lnTo>
                      <a:pt x="13" y="1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7" name="Freeform 63"/>
              <p:cNvSpPr>
                <a:spLocks/>
              </p:cNvSpPr>
              <p:nvPr/>
            </p:nvSpPr>
            <p:spPr bwMode="auto">
              <a:xfrm>
                <a:off x="567" y="1046"/>
                <a:ext cx="16" cy="10"/>
              </a:xfrm>
              <a:custGeom>
                <a:avLst/>
                <a:gdLst>
                  <a:gd name="T0" fmla="*/ 0 w 16"/>
                  <a:gd name="T1" fmla="*/ 0 h 10"/>
                  <a:gd name="T2" fmla="*/ 16 w 16"/>
                  <a:gd name="T3" fmla="*/ 0 h 10"/>
                  <a:gd name="T4" fmla="*/ 13 w 16"/>
                  <a:gd name="T5" fmla="*/ 10 h 10"/>
                  <a:gd name="T6" fmla="*/ 0 w 16"/>
                  <a:gd name="T7" fmla="*/ 4 h 10"/>
                  <a:gd name="T8" fmla="*/ 0 w 16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16" y="0"/>
                    </a:lnTo>
                    <a:lnTo>
                      <a:pt x="13" y="10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8" name="Freeform 64"/>
              <p:cNvSpPr>
                <a:spLocks/>
              </p:cNvSpPr>
              <p:nvPr/>
            </p:nvSpPr>
            <p:spPr bwMode="auto">
              <a:xfrm>
                <a:off x="686" y="1064"/>
                <a:ext cx="12" cy="5"/>
              </a:xfrm>
              <a:custGeom>
                <a:avLst/>
                <a:gdLst>
                  <a:gd name="T0" fmla="*/ 11 w 12"/>
                  <a:gd name="T1" fmla="*/ 5 h 5"/>
                  <a:gd name="T2" fmla="*/ 0 w 12"/>
                  <a:gd name="T3" fmla="*/ 5 h 5"/>
                  <a:gd name="T4" fmla="*/ 0 w 12"/>
                  <a:gd name="T5" fmla="*/ 0 h 5"/>
                  <a:gd name="T6" fmla="*/ 12 w 12"/>
                  <a:gd name="T7" fmla="*/ 0 h 5"/>
                  <a:gd name="T8" fmla="*/ 11 w 12"/>
                  <a:gd name="T9" fmla="*/ 5 h 5"/>
                  <a:gd name="T10" fmla="*/ 11 w 12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">
                    <a:moveTo>
                      <a:pt x="11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9" name="Freeform 65"/>
              <p:cNvSpPr>
                <a:spLocks/>
              </p:cNvSpPr>
              <p:nvPr/>
            </p:nvSpPr>
            <p:spPr bwMode="auto">
              <a:xfrm>
                <a:off x="686" y="1064"/>
                <a:ext cx="12" cy="5"/>
              </a:xfrm>
              <a:custGeom>
                <a:avLst/>
                <a:gdLst>
                  <a:gd name="T0" fmla="*/ 11 w 12"/>
                  <a:gd name="T1" fmla="*/ 5 h 5"/>
                  <a:gd name="T2" fmla="*/ 0 w 12"/>
                  <a:gd name="T3" fmla="*/ 5 h 5"/>
                  <a:gd name="T4" fmla="*/ 0 w 12"/>
                  <a:gd name="T5" fmla="*/ 0 h 5"/>
                  <a:gd name="T6" fmla="*/ 12 w 12"/>
                  <a:gd name="T7" fmla="*/ 0 h 5"/>
                  <a:gd name="T8" fmla="*/ 1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0" name="Freeform 66"/>
              <p:cNvSpPr>
                <a:spLocks/>
              </p:cNvSpPr>
              <p:nvPr/>
            </p:nvSpPr>
            <p:spPr bwMode="auto">
              <a:xfrm>
                <a:off x="1053" y="639"/>
                <a:ext cx="35" cy="16"/>
              </a:xfrm>
              <a:custGeom>
                <a:avLst/>
                <a:gdLst>
                  <a:gd name="T0" fmla="*/ 35 w 35"/>
                  <a:gd name="T1" fmla="*/ 5 h 16"/>
                  <a:gd name="T2" fmla="*/ 10 w 35"/>
                  <a:gd name="T3" fmla="*/ 16 h 16"/>
                  <a:gd name="T4" fmla="*/ 0 w 35"/>
                  <a:gd name="T5" fmla="*/ 8 h 16"/>
                  <a:gd name="T6" fmla="*/ 13 w 35"/>
                  <a:gd name="T7" fmla="*/ 0 h 16"/>
                  <a:gd name="T8" fmla="*/ 35 w 35"/>
                  <a:gd name="T9" fmla="*/ 5 h 16"/>
                  <a:gd name="T10" fmla="*/ 35 w 35"/>
                  <a:gd name="T1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35" y="5"/>
                    </a:moveTo>
                    <a:lnTo>
                      <a:pt x="10" y="16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5" y="5"/>
                    </a:lnTo>
                    <a:lnTo>
                      <a:pt x="35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1" name="Freeform 67"/>
              <p:cNvSpPr>
                <a:spLocks/>
              </p:cNvSpPr>
              <p:nvPr/>
            </p:nvSpPr>
            <p:spPr bwMode="auto">
              <a:xfrm>
                <a:off x="1053" y="639"/>
                <a:ext cx="35" cy="16"/>
              </a:xfrm>
              <a:custGeom>
                <a:avLst/>
                <a:gdLst>
                  <a:gd name="T0" fmla="*/ 35 w 35"/>
                  <a:gd name="T1" fmla="*/ 5 h 16"/>
                  <a:gd name="T2" fmla="*/ 10 w 35"/>
                  <a:gd name="T3" fmla="*/ 16 h 16"/>
                  <a:gd name="T4" fmla="*/ 0 w 35"/>
                  <a:gd name="T5" fmla="*/ 8 h 16"/>
                  <a:gd name="T6" fmla="*/ 13 w 35"/>
                  <a:gd name="T7" fmla="*/ 0 h 16"/>
                  <a:gd name="T8" fmla="*/ 35 w 35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6">
                    <a:moveTo>
                      <a:pt x="35" y="5"/>
                    </a:moveTo>
                    <a:lnTo>
                      <a:pt x="10" y="16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5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2" name="Freeform 68"/>
              <p:cNvSpPr>
                <a:spLocks/>
              </p:cNvSpPr>
              <p:nvPr/>
            </p:nvSpPr>
            <p:spPr bwMode="auto">
              <a:xfrm>
                <a:off x="820" y="698"/>
                <a:ext cx="94" cy="42"/>
              </a:xfrm>
              <a:custGeom>
                <a:avLst/>
                <a:gdLst>
                  <a:gd name="T0" fmla="*/ 83 w 94"/>
                  <a:gd name="T1" fmla="*/ 0 h 42"/>
                  <a:gd name="T2" fmla="*/ 12 w 94"/>
                  <a:gd name="T3" fmla="*/ 17 h 42"/>
                  <a:gd name="T4" fmla="*/ 0 w 94"/>
                  <a:gd name="T5" fmla="*/ 36 h 42"/>
                  <a:gd name="T6" fmla="*/ 20 w 94"/>
                  <a:gd name="T7" fmla="*/ 42 h 42"/>
                  <a:gd name="T8" fmla="*/ 34 w 94"/>
                  <a:gd name="T9" fmla="*/ 28 h 42"/>
                  <a:gd name="T10" fmla="*/ 94 w 94"/>
                  <a:gd name="T11" fmla="*/ 8 h 42"/>
                  <a:gd name="T12" fmla="*/ 83 w 94"/>
                  <a:gd name="T13" fmla="*/ 0 h 42"/>
                  <a:gd name="T14" fmla="*/ 83 w 94"/>
                  <a:gd name="T1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42">
                    <a:moveTo>
                      <a:pt x="83" y="0"/>
                    </a:moveTo>
                    <a:lnTo>
                      <a:pt x="12" y="17"/>
                    </a:lnTo>
                    <a:lnTo>
                      <a:pt x="0" y="36"/>
                    </a:lnTo>
                    <a:lnTo>
                      <a:pt x="20" y="42"/>
                    </a:lnTo>
                    <a:lnTo>
                      <a:pt x="34" y="28"/>
                    </a:lnTo>
                    <a:lnTo>
                      <a:pt x="94" y="8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3" name="Freeform 69"/>
              <p:cNvSpPr>
                <a:spLocks/>
              </p:cNvSpPr>
              <p:nvPr/>
            </p:nvSpPr>
            <p:spPr bwMode="auto">
              <a:xfrm>
                <a:off x="820" y="698"/>
                <a:ext cx="94" cy="42"/>
              </a:xfrm>
              <a:custGeom>
                <a:avLst/>
                <a:gdLst>
                  <a:gd name="T0" fmla="*/ 83 w 94"/>
                  <a:gd name="T1" fmla="*/ 0 h 42"/>
                  <a:gd name="T2" fmla="*/ 12 w 94"/>
                  <a:gd name="T3" fmla="*/ 17 h 42"/>
                  <a:gd name="T4" fmla="*/ 0 w 94"/>
                  <a:gd name="T5" fmla="*/ 36 h 42"/>
                  <a:gd name="T6" fmla="*/ 20 w 94"/>
                  <a:gd name="T7" fmla="*/ 42 h 42"/>
                  <a:gd name="T8" fmla="*/ 34 w 94"/>
                  <a:gd name="T9" fmla="*/ 28 h 42"/>
                  <a:gd name="T10" fmla="*/ 94 w 94"/>
                  <a:gd name="T11" fmla="*/ 8 h 42"/>
                  <a:gd name="T12" fmla="*/ 83 w 9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42">
                    <a:moveTo>
                      <a:pt x="83" y="0"/>
                    </a:moveTo>
                    <a:lnTo>
                      <a:pt x="12" y="17"/>
                    </a:lnTo>
                    <a:lnTo>
                      <a:pt x="0" y="36"/>
                    </a:lnTo>
                    <a:lnTo>
                      <a:pt x="20" y="42"/>
                    </a:lnTo>
                    <a:lnTo>
                      <a:pt x="34" y="28"/>
                    </a:lnTo>
                    <a:lnTo>
                      <a:pt x="94" y="8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4" name="Freeform 70"/>
              <p:cNvSpPr>
                <a:spLocks/>
              </p:cNvSpPr>
              <p:nvPr/>
            </p:nvSpPr>
            <p:spPr bwMode="auto">
              <a:xfrm>
                <a:off x="808" y="742"/>
                <a:ext cx="32" cy="28"/>
              </a:xfrm>
              <a:custGeom>
                <a:avLst/>
                <a:gdLst>
                  <a:gd name="T0" fmla="*/ 26 w 32"/>
                  <a:gd name="T1" fmla="*/ 2 h 28"/>
                  <a:gd name="T2" fmla="*/ 32 w 32"/>
                  <a:gd name="T3" fmla="*/ 28 h 28"/>
                  <a:gd name="T4" fmla="*/ 13 w 32"/>
                  <a:gd name="T5" fmla="*/ 28 h 28"/>
                  <a:gd name="T6" fmla="*/ 0 w 32"/>
                  <a:gd name="T7" fmla="*/ 13 h 28"/>
                  <a:gd name="T8" fmla="*/ 10 w 32"/>
                  <a:gd name="T9" fmla="*/ 0 h 28"/>
                  <a:gd name="T10" fmla="*/ 26 w 32"/>
                  <a:gd name="T11" fmla="*/ 2 h 28"/>
                  <a:gd name="T12" fmla="*/ 26 w 32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26" y="2"/>
                    </a:moveTo>
                    <a:lnTo>
                      <a:pt x="32" y="28"/>
                    </a:lnTo>
                    <a:lnTo>
                      <a:pt x="13" y="28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5" name="Freeform 71"/>
              <p:cNvSpPr>
                <a:spLocks/>
              </p:cNvSpPr>
              <p:nvPr/>
            </p:nvSpPr>
            <p:spPr bwMode="auto">
              <a:xfrm>
                <a:off x="808" y="742"/>
                <a:ext cx="32" cy="28"/>
              </a:xfrm>
              <a:custGeom>
                <a:avLst/>
                <a:gdLst>
                  <a:gd name="T0" fmla="*/ 26 w 32"/>
                  <a:gd name="T1" fmla="*/ 2 h 28"/>
                  <a:gd name="T2" fmla="*/ 32 w 32"/>
                  <a:gd name="T3" fmla="*/ 28 h 28"/>
                  <a:gd name="T4" fmla="*/ 13 w 32"/>
                  <a:gd name="T5" fmla="*/ 28 h 28"/>
                  <a:gd name="T6" fmla="*/ 0 w 32"/>
                  <a:gd name="T7" fmla="*/ 13 h 28"/>
                  <a:gd name="T8" fmla="*/ 10 w 32"/>
                  <a:gd name="T9" fmla="*/ 0 h 28"/>
                  <a:gd name="T10" fmla="*/ 26 w 32"/>
                  <a:gd name="T1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8">
                    <a:moveTo>
                      <a:pt x="26" y="2"/>
                    </a:moveTo>
                    <a:lnTo>
                      <a:pt x="32" y="28"/>
                    </a:lnTo>
                    <a:lnTo>
                      <a:pt x="13" y="28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6" name="Freeform 72"/>
              <p:cNvSpPr>
                <a:spLocks/>
              </p:cNvSpPr>
              <p:nvPr/>
            </p:nvSpPr>
            <p:spPr bwMode="auto">
              <a:xfrm>
                <a:off x="1063" y="651"/>
                <a:ext cx="41" cy="20"/>
              </a:xfrm>
              <a:custGeom>
                <a:avLst/>
                <a:gdLst>
                  <a:gd name="T0" fmla="*/ 41 w 41"/>
                  <a:gd name="T1" fmla="*/ 10 h 20"/>
                  <a:gd name="T2" fmla="*/ 32 w 41"/>
                  <a:gd name="T3" fmla="*/ 20 h 20"/>
                  <a:gd name="T4" fmla="*/ 10 w 41"/>
                  <a:gd name="T5" fmla="*/ 17 h 20"/>
                  <a:gd name="T6" fmla="*/ 0 w 41"/>
                  <a:gd name="T7" fmla="*/ 8 h 20"/>
                  <a:gd name="T8" fmla="*/ 27 w 41"/>
                  <a:gd name="T9" fmla="*/ 0 h 20"/>
                  <a:gd name="T10" fmla="*/ 41 w 41"/>
                  <a:gd name="T11" fmla="*/ 10 h 20"/>
                  <a:gd name="T12" fmla="*/ 41 w 41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0">
                    <a:moveTo>
                      <a:pt x="41" y="10"/>
                    </a:moveTo>
                    <a:lnTo>
                      <a:pt x="32" y="20"/>
                    </a:lnTo>
                    <a:lnTo>
                      <a:pt x="10" y="17"/>
                    </a:lnTo>
                    <a:lnTo>
                      <a:pt x="0" y="8"/>
                    </a:lnTo>
                    <a:lnTo>
                      <a:pt x="27" y="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7" name="Freeform 73"/>
              <p:cNvSpPr>
                <a:spLocks/>
              </p:cNvSpPr>
              <p:nvPr/>
            </p:nvSpPr>
            <p:spPr bwMode="auto">
              <a:xfrm>
                <a:off x="1063" y="651"/>
                <a:ext cx="41" cy="20"/>
              </a:xfrm>
              <a:custGeom>
                <a:avLst/>
                <a:gdLst>
                  <a:gd name="T0" fmla="*/ 41 w 41"/>
                  <a:gd name="T1" fmla="*/ 10 h 20"/>
                  <a:gd name="T2" fmla="*/ 32 w 41"/>
                  <a:gd name="T3" fmla="*/ 20 h 20"/>
                  <a:gd name="T4" fmla="*/ 10 w 41"/>
                  <a:gd name="T5" fmla="*/ 17 h 20"/>
                  <a:gd name="T6" fmla="*/ 0 w 41"/>
                  <a:gd name="T7" fmla="*/ 8 h 20"/>
                  <a:gd name="T8" fmla="*/ 27 w 41"/>
                  <a:gd name="T9" fmla="*/ 0 h 20"/>
                  <a:gd name="T10" fmla="*/ 41 w 41"/>
                  <a:gd name="T1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0">
                    <a:moveTo>
                      <a:pt x="41" y="10"/>
                    </a:moveTo>
                    <a:lnTo>
                      <a:pt x="32" y="20"/>
                    </a:lnTo>
                    <a:lnTo>
                      <a:pt x="10" y="17"/>
                    </a:lnTo>
                    <a:lnTo>
                      <a:pt x="0" y="8"/>
                    </a:lnTo>
                    <a:lnTo>
                      <a:pt x="27" y="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8" name="Freeform 74"/>
              <p:cNvSpPr>
                <a:spLocks/>
              </p:cNvSpPr>
              <p:nvPr/>
            </p:nvSpPr>
            <p:spPr bwMode="auto">
              <a:xfrm>
                <a:off x="1102" y="660"/>
                <a:ext cx="30" cy="20"/>
              </a:xfrm>
              <a:custGeom>
                <a:avLst/>
                <a:gdLst>
                  <a:gd name="T0" fmla="*/ 30 w 30"/>
                  <a:gd name="T1" fmla="*/ 9 h 20"/>
                  <a:gd name="T2" fmla="*/ 30 w 30"/>
                  <a:gd name="T3" fmla="*/ 20 h 20"/>
                  <a:gd name="T4" fmla="*/ 0 w 30"/>
                  <a:gd name="T5" fmla="*/ 20 h 20"/>
                  <a:gd name="T6" fmla="*/ 2 w 30"/>
                  <a:gd name="T7" fmla="*/ 11 h 20"/>
                  <a:gd name="T8" fmla="*/ 17 w 30"/>
                  <a:gd name="T9" fmla="*/ 0 h 20"/>
                  <a:gd name="T10" fmla="*/ 30 w 30"/>
                  <a:gd name="T11" fmla="*/ 9 h 20"/>
                  <a:gd name="T12" fmla="*/ 30 w 30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0">
                    <a:moveTo>
                      <a:pt x="30" y="9"/>
                    </a:moveTo>
                    <a:lnTo>
                      <a:pt x="30" y="20"/>
                    </a:lnTo>
                    <a:lnTo>
                      <a:pt x="0" y="20"/>
                    </a:lnTo>
                    <a:lnTo>
                      <a:pt x="2" y="11"/>
                    </a:lnTo>
                    <a:lnTo>
                      <a:pt x="17" y="0"/>
                    </a:lnTo>
                    <a:lnTo>
                      <a:pt x="30" y="9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9" name="Freeform 75"/>
              <p:cNvSpPr>
                <a:spLocks/>
              </p:cNvSpPr>
              <p:nvPr/>
            </p:nvSpPr>
            <p:spPr bwMode="auto">
              <a:xfrm>
                <a:off x="1102" y="660"/>
                <a:ext cx="30" cy="20"/>
              </a:xfrm>
              <a:custGeom>
                <a:avLst/>
                <a:gdLst>
                  <a:gd name="T0" fmla="*/ 30 w 30"/>
                  <a:gd name="T1" fmla="*/ 9 h 20"/>
                  <a:gd name="T2" fmla="*/ 30 w 30"/>
                  <a:gd name="T3" fmla="*/ 20 h 20"/>
                  <a:gd name="T4" fmla="*/ 0 w 30"/>
                  <a:gd name="T5" fmla="*/ 20 h 20"/>
                  <a:gd name="T6" fmla="*/ 2 w 30"/>
                  <a:gd name="T7" fmla="*/ 11 h 20"/>
                  <a:gd name="T8" fmla="*/ 17 w 30"/>
                  <a:gd name="T9" fmla="*/ 0 h 20"/>
                  <a:gd name="T10" fmla="*/ 30 w 30"/>
                  <a:gd name="T1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0">
                    <a:moveTo>
                      <a:pt x="30" y="9"/>
                    </a:moveTo>
                    <a:lnTo>
                      <a:pt x="30" y="20"/>
                    </a:lnTo>
                    <a:lnTo>
                      <a:pt x="0" y="20"/>
                    </a:lnTo>
                    <a:lnTo>
                      <a:pt x="2" y="11"/>
                    </a:lnTo>
                    <a:lnTo>
                      <a:pt x="17" y="0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0" name="Freeform 76"/>
              <p:cNvSpPr>
                <a:spLocks/>
              </p:cNvSpPr>
              <p:nvPr/>
            </p:nvSpPr>
            <p:spPr bwMode="auto">
              <a:xfrm>
                <a:off x="1321" y="708"/>
                <a:ext cx="45" cy="19"/>
              </a:xfrm>
              <a:custGeom>
                <a:avLst/>
                <a:gdLst>
                  <a:gd name="T0" fmla="*/ 45 w 45"/>
                  <a:gd name="T1" fmla="*/ 10 h 19"/>
                  <a:gd name="T2" fmla="*/ 43 w 45"/>
                  <a:gd name="T3" fmla="*/ 17 h 19"/>
                  <a:gd name="T4" fmla="*/ 24 w 45"/>
                  <a:gd name="T5" fmla="*/ 19 h 19"/>
                  <a:gd name="T6" fmla="*/ 0 w 45"/>
                  <a:gd name="T7" fmla="*/ 6 h 19"/>
                  <a:gd name="T8" fmla="*/ 11 w 45"/>
                  <a:gd name="T9" fmla="*/ 0 h 19"/>
                  <a:gd name="T10" fmla="*/ 45 w 45"/>
                  <a:gd name="T11" fmla="*/ 10 h 19"/>
                  <a:gd name="T12" fmla="*/ 45 w 45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9">
                    <a:moveTo>
                      <a:pt x="45" y="10"/>
                    </a:moveTo>
                    <a:lnTo>
                      <a:pt x="43" y="17"/>
                    </a:lnTo>
                    <a:lnTo>
                      <a:pt x="24" y="1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5" y="10"/>
                    </a:lnTo>
                    <a:lnTo>
                      <a:pt x="45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1" name="Freeform 77"/>
              <p:cNvSpPr>
                <a:spLocks/>
              </p:cNvSpPr>
              <p:nvPr/>
            </p:nvSpPr>
            <p:spPr bwMode="auto">
              <a:xfrm>
                <a:off x="1321" y="708"/>
                <a:ext cx="45" cy="19"/>
              </a:xfrm>
              <a:custGeom>
                <a:avLst/>
                <a:gdLst>
                  <a:gd name="T0" fmla="*/ 45 w 45"/>
                  <a:gd name="T1" fmla="*/ 10 h 19"/>
                  <a:gd name="T2" fmla="*/ 43 w 45"/>
                  <a:gd name="T3" fmla="*/ 17 h 19"/>
                  <a:gd name="T4" fmla="*/ 24 w 45"/>
                  <a:gd name="T5" fmla="*/ 19 h 19"/>
                  <a:gd name="T6" fmla="*/ 0 w 45"/>
                  <a:gd name="T7" fmla="*/ 6 h 19"/>
                  <a:gd name="T8" fmla="*/ 11 w 45"/>
                  <a:gd name="T9" fmla="*/ 0 h 19"/>
                  <a:gd name="T10" fmla="*/ 45 w 45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19">
                    <a:moveTo>
                      <a:pt x="45" y="10"/>
                    </a:moveTo>
                    <a:lnTo>
                      <a:pt x="43" y="17"/>
                    </a:lnTo>
                    <a:lnTo>
                      <a:pt x="24" y="1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5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2" name="Freeform 78"/>
              <p:cNvSpPr>
                <a:spLocks/>
              </p:cNvSpPr>
              <p:nvPr/>
            </p:nvSpPr>
            <p:spPr bwMode="auto">
              <a:xfrm>
                <a:off x="606" y="649"/>
                <a:ext cx="44" cy="15"/>
              </a:xfrm>
              <a:custGeom>
                <a:avLst/>
                <a:gdLst>
                  <a:gd name="T0" fmla="*/ 44 w 44"/>
                  <a:gd name="T1" fmla="*/ 9 h 15"/>
                  <a:gd name="T2" fmla="*/ 42 w 44"/>
                  <a:gd name="T3" fmla="*/ 15 h 15"/>
                  <a:gd name="T4" fmla="*/ 16 w 44"/>
                  <a:gd name="T5" fmla="*/ 15 h 15"/>
                  <a:gd name="T6" fmla="*/ 0 w 44"/>
                  <a:gd name="T7" fmla="*/ 5 h 15"/>
                  <a:gd name="T8" fmla="*/ 10 w 44"/>
                  <a:gd name="T9" fmla="*/ 0 h 15"/>
                  <a:gd name="T10" fmla="*/ 44 w 44"/>
                  <a:gd name="T11" fmla="*/ 9 h 15"/>
                  <a:gd name="T12" fmla="*/ 44 w 44"/>
                  <a:gd name="T1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5">
                    <a:moveTo>
                      <a:pt x="44" y="9"/>
                    </a:moveTo>
                    <a:lnTo>
                      <a:pt x="42" y="15"/>
                    </a:lnTo>
                    <a:lnTo>
                      <a:pt x="16" y="15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44" y="9"/>
                    </a:lnTo>
                    <a:lnTo>
                      <a:pt x="44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3" name="Freeform 79"/>
              <p:cNvSpPr>
                <a:spLocks/>
              </p:cNvSpPr>
              <p:nvPr/>
            </p:nvSpPr>
            <p:spPr bwMode="auto">
              <a:xfrm>
                <a:off x="606" y="649"/>
                <a:ext cx="44" cy="15"/>
              </a:xfrm>
              <a:custGeom>
                <a:avLst/>
                <a:gdLst>
                  <a:gd name="T0" fmla="*/ 44 w 44"/>
                  <a:gd name="T1" fmla="*/ 9 h 15"/>
                  <a:gd name="T2" fmla="*/ 42 w 44"/>
                  <a:gd name="T3" fmla="*/ 15 h 15"/>
                  <a:gd name="T4" fmla="*/ 16 w 44"/>
                  <a:gd name="T5" fmla="*/ 15 h 15"/>
                  <a:gd name="T6" fmla="*/ 0 w 44"/>
                  <a:gd name="T7" fmla="*/ 5 h 15"/>
                  <a:gd name="T8" fmla="*/ 10 w 44"/>
                  <a:gd name="T9" fmla="*/ 0 h 15"/>
                  <a:gd name="T10" fmla="*/ 44 w 44"/>
                  <a:gd name="T11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5">
                    <a:moveTo>
                      <a:pt x="44" y="9"/>
                    </a:moveTo>
                    <a:lnTo>
                      <a:pt x="42" y="15"/>
                    </a:lnTo>
                    <a:lnTo>
                      <a:pt x="16" y="15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44" y="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4" name="Freeform 80"/>
              <p:cNvSpPr>
                <a:spLocks/>
              </p:cNvSpPr>
              <p:nvPr/>
            </p:nvSpPr>
            <p:spPr bwMode="auto">
              <a:xfrm>
                <a:off x="1358" y="926"/>
                <a:ext cx="16" cy="63"/>
              </a:xfrm>
              <a:custGeom>
                <a:avLst/>
                <a:gdLst>
                  <a:gd name="T0" fmla="*/ 2 w 16"/>
                  <a:gd name="T1" fmla="*/ 2 h 63"/>
                  <a:gd name="T2" fmla="*/ 0 w 16"/>
                  <a:gd name="T3" fmla="*/ 63 h 63"/>
                  <a:gd name="T4" fmla="*/ 10 w 16"/>
                  <a:gd name="T5" fmla="*/ 62 h 63"/>
                  <a:gd name="T6" fmla="*/ 8 w 16"/>
                  <a:gd name="T7" fmla="*/ 39 h 63"/>
                  <a:gd name="T8" fmla="*/ 16 w 16"/>
                  <a:gd name="T9" fmla="*/ 42 h 63"/>
                  <a:gd name="T10" fmla="*/ 5 w 16"/>
                  <a:gd name="T11" fmla="*/ 0 h 63"/>
                  <a:gd name="T12" fmla="*/ 2 w 16"/>
                  <a:gd name="T13" fmla="*/ 2 h 63"/>
                  <a:gd name="T14" fmla="*/ 2 w 16"/>
                  <a:gd name="T15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63">
                    <a:moveTo>
                      <a:pt x="2" y="2"/>
                    </a:moveTo>
                    <a:lnTo>
                      <a:pt x="0" y="63"/>
                    </a:lnTo>
                    <a:lnTo>
                      <a:pt x="10" y="62"/>
                    </a:lnTo>
                    <a:lnTo>
                      <a:pt x="8" y="39"/>
                    </a:lnTo>
                    <a:lnTo>
                      <a:pt x="16" y="4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5" name="Freeform 81"/>
              <p:cNvSpPr>
                <a:spLocks/>
              </p:cNvSpPr>
              <p:nvPr/>
            </p:nvSpPr>
            <p:spPr bwMode="auto">
              <a:xfrm>
                <a:off x="1358" y="926"/>
                <a:ext cx="16" cy="63"/>
              </a:xfrm>
              <a:custGeom>
                <a:avLst/>
                <a:gdLst>
                  <a:gd name="T0" fmla="*/ 2 w 16"/>
                  <a:gd name="T1" fmla="*/ 2 h 63"/>
                  <a:gd name="T2" fmla="*/ 0 w 16"/>
                  <a:gd name="T3" fmla="*/ 63 h 63"/>
                  <a:gd name="T4" fmla="*/ 10 w 16"/>
                  <a:gd name="T5" fmla="*/ 62 h 63"/>
                  <a:gd name="T6" fmla="*/ 8 w 16"/>
                  <a:gd name="T7" fmla="*/ 39 h 63"/>
                  <a:gd name="T8" fmla="*/ 16 w 16"/>
                  <a:gd name="T9" fmla="*/ 42 h 63"/>
                  <a:gd name="T10" fmla="*/ 5 w 16"/>
                  <a:gd name="T11" fmla="*/ 0 h 63"/>
                  <a:gd name="T12" fmla="*/ 2 w 16"/>
                  <a:gd name="T13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3">
                    <a:moveTo>
                      <a:pt x="2" y="2"/>
                    </a:moveTo>
                    <a:lnTo>
                      <a:pt x="0" y="63"/>
                    </a:lnTo>
                    <a:lnTo>
                      <a:pt x="10" y="62"/>
                    </a:lnTo>
                    <a:lnTo>
                      <a:pt x="8" y="39"/>
                    </a:lnTo>
                    <a:lnTo>
                      <a:pt x="16" y="42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6" name="Freeform 82"/>
              <p:cNvSpPr>
                <a:spLocks/>
              </p:cNvSpPr>
              <p:nvPr/>
            </p:nvSpPr>
            <p:spPr bwMode="auto">
              <a:xfrm>
                <a:off x="1346" y="993"/>
                <a:ext cx="32" cy="28"/>
              </a:xfrm>
              <a:custGeom>
                <a:avLst/>
                <a:gdLst>
                  <a:gd name="T0" fmla="*/ 12 w 32"/>
                  <a:gd name="T1" fmla="*/ 0 h 28"/>
                  <a:gd name="T2" fmla="*/ 7 w 32"/>
                  <a:gd name="T3" fmla="*/ 15 h 28"/>
                  <a:gd name="T4" fmla="*/ 2 w 32"/>
                  <a:gd name="T5" fmla="*/ 15 h 28"/>
                  <a:gd name="T6" fmla="*/ 0 w 32"/>
                  <a:gd name="T7" fmla="*/ 28 h 28"/>
                  <a:gd name="T8" fmla="*/ 6 w 32"/>
                  <a:gd name="T9" fmla="*/ 26 h 28"/>
                  <a:gd name="T10" fmla="*/ 6 w 32"/>
                  <a:gd name="T11" fmla="*/ 22 h 28"/>
                  <a:gd name="T12" fmla="*/ 21 w 32"/>
                  <a:gd name="T13" fmla="*/ 26 h 28"/>
                  <a:gd name="T14" fmla="*/ 32 w 32"/>
                  <a:gd name="T15" fmla="*/ 12 h 28"/>
                  <a:gd name="T16" fmla="*/ 12 w 32"/>
                  <a:gd name="T17" fmla="*/ 0 h 28"/>
                  <a:gd name="T18" fmla="*/ 12 w 3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2" y="0"/>
                    </a:moveTo>
                    <a:lnTo>
                      <a:pt x="7" y="15"/>
                    </a:lnTo>
                    <a:lnTo>
                      <a:pt x="2" y="15"/>
                    </a:lnTo>
                    <a:lnTo>
                      <a:pt x="0" y="28"/>
                    </a:lnTo>
                    <a:lnTo>
                      <a:pt x="6" y="26"/>
                    </a:lnTo>
                    <a:lnTo>
                      <a:pt x="6" y="22"/>
                    </a:lnTo>
                    <a:lnTo>
                      <a:pt x="21" y="26"/>
                    </a:lnTo>
                    <a:lnTo>
                      <a:pt x="32" y="1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7" name="Freeform 83"/>
              <p:cNvSpPr>
                <a:spLocks/>
              </p:cNvSpPr>
              <p:nvPr/>
            </p:nvSpPr>
            <p:spPr bwMode="auto">
              <a:xfrm>
                <a:off x="1346" y="993"/>
                <a:ext cx="32" cy="28"/>
              </a:xfrm>
              <a:custGeom>
                <a:avLst/>
                <a:gdLst>
                  <a:gd name="T0" fmla="*/ 12 w 32"/>
                  <a:gd name="T1" fmla="*/ 0 h 28"/>
                  <a:gd name="T2" fmla="*/ 7 w 32"/>
                  <a:gd name="T3" fmla="*/ 15 h 28"/>
                  <a:gd name="T4" fmla="*/ 2 w 32"/>
                  <a:gd name="T5" fmla="*/ 15 h 28"/>
                  <a:gd name="T6" fmla="*/ 0 w 32"/>
                  <a:gd name="T7" fmla="*/ 28 h 28"/>
                  <a:gd name="T8" fmla="*/ 6 w 32"/>
                  <a:gd name="T9" fmla="*/ 26 h 28"/>
                  <a:gd name="T10" fmla="*/ 6 w 32"/>
                  <a:gd name="T11" fmla="*/ 22 h 28"/>
                  <a:gd name="T12" fmla="*/ 21 w 32"/>
                  <a:gd name="T13" fmla="*/ 26 h 28"/>
                  <a:gd name="T14" fmla="*/ 32 w 32"/>
                  <a:gd name="T15" fmla="*/ 12 h 28"/>
                  <a:gd name="T16" fmla="*/ 12 w 32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8">
                    <a:moveTo>
                      <a:pt x="12" y="0"/>
                    </a:moveTo>
                    <a:lnTo>
                      <a:pt x="7" y="15"/>
                    </a:lnTo>
                    <a:lnTo>
                      <a:pt x="2" y="15"/>
                    </a:lnTo>
                    <a:lnTo>
                      <a:pt x="0" y="28"/>
                    </a:lnTo>
                    <a:lnTo>
                      <a:pt x="6" y="26"/>
                    </a:lnTo>
                    <a:lnTo>
                      <a:pt x="6" y="22"/>
                    </a:lnTo>
                    <a:lnTo>
                      <a:pt x="21" y="26"/>
                    </a:lnTo>
                    <a:lnTo>
                      <a:pt x="3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8" name="Freeform 84"/>
              <p:cNvSpPr>
                <a:spLocks/>
              </p:cNvSpPr>
              <p:nvPr/>
            </p:nvSpPr>
            <p:spPr bwMode="auto">
              <a:xfrm>
                <a:off x="1293" y="1022"/>
                <a:ext cx="65" cy="57"/>
              </a:xfrm>
              <a:custGeom>
                <a:avLst/>
                <a:gdLst>
                  <a:gd name="T0" fmla="*/ 49 w 65"/>
                  <a:gd name="T1" fmla="*/ 22 h 57"/>
                  <a:gd name="T2" fmla="*/ 53 w 65"/>
                  <a:gd name="T3" fmla="*/ 2 h 57"/>
                  <a:gd name="T4" fmla="*/ 61 w 65"/>
                  <a:gd name="T5" fmla="*/ 0 h 57"/>
                  <a:gd name="T6" fmla="*/ 65 w 65"/>
                  <a:gd name="T7" fmla="*/ 17 h 57"/>
                  <a:gd name="T8" fmla="*/ 57 w 65"/>
                  <a:gd name="T9" fmla="*/ 44 h 57"/>
                  <a:gd name="T10" fmla="*/ 52 w 65"/>
                  <a:gd name="T11" fmla="*/ 44 h 57"/>
                  <a:gd name="T12" fmla="*/ 44 w 65"/>
                  <a:gd name="T13" fmla="*/ 48 h 57"/>
                  <a:gd name="T14" fmla="*/ 35 w 65"/>
                  <a:gd name="T15" fmla="*/ 46 h 57"/>
                  <a:gd name="T16" fmla="*/ 34 w 65"/>
                  <a:gd name="T17" fmla="*/ 54 h 57"/>
                  <a:gd name="T18" fmla="*/ 26 w 65"/>
                  <a:gd name="T19" fmla="*/ 57 h 57"/>
                  <a:gd name="T20" fmla="*/ 25 w 65"/>
                  <a:gd name="T21" fmla="*/ 47 h 57"/>
                  <a:gd name="T22" fmla="*/ 3 w 65"/>
                  <a:gd name="T23" fmla="*/ 51 h 57"/>
                  <a:gd name="T24" fmla="*/ 0 w 65"/>
                  <a:gd name="T25" fmla="*/ 46 h 57"/>
                  <a:gd name="T26" fmla="*/ 11 w 65"/>
                  <a:gd name="T27" fmla="*/ 40 h 57"/>
                  <a:gd name="T28" fmla="*/ 30 w 65"/>
                  <a:gd name="T29" fmla="*/ 37 h 57"/>
                  <a:gd name="T30" fmla="*/ 49 w 65"/>
                  <a:gd name="T31" fmla="*/ 22 h 57"/>
                  <a:gd name="T32" fmla="*/ 49 w 65"/>
                  <a:gd name="T3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57">
                    <a:moveTo>
                      <a:pt x="49" y="22"/>
                    </a:moveTo>
                    <a:lnTo>
                      <a:pt x="53" y="2"/>
                    </a:lnTo>
                    <a:lnTo>
                      <a:pt x="61" y="0"/>
                    </a:lnTo>
                    <a:lnTo>
                      <a:pt x="65" y="17"/>
                    </a:lnTo>
                    <a:lnTo>
                      <a:pt x="57" y="44"/>
                    </a:lnTo>
                    <a:lnTo>
                      <a:pt x="52" y="44"/>
                    </a:lnTo>
                    <a:lnTo>
                      <a:pt x="44" y="48"/>
                    </a:lnTo>
                    <a:lnTo>
                      <a:pt x="35" y="46"/>
                    </a:lnTo>
                    <a:lnTo>
                      <a:pt x="34" y="54"/>
                    </a:lnTo>
                    <a:lnTo>
                      <a:pt x="26" y="57"/>
                    </a:lnTo>
                    <a:lnTo>
                      <a:pt x="25" y="47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11" y="40"/>
                    </a:lnTo>
                    <a:lnTo>
                      <a:pt x="30" y="37"/>
                    </a:lnTo>
                    <a:lnTo>
                      <a:pt x="49" y="22"/>
                    </a:lnTo>
                    <a:lnTo>
                      <a:pt x="49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9" name="Freeform 85"/>
              <p:cNvSpPr>
                <a:spLocks/>
              </p:cNvSpPr>
              <p:nvPr/>
            </p:nvSpPr>
            <p:spPr bwMode="auto">
              <a:xfrm>
                <a:off x="1293" y="1022"/>
                <a:ext cx="65" cy="57"/>
              </a:xfrm>
              <a:custGeom>
                <a:avLst/>
                <a:gdLst>
                  <a:gd name="T0" fmla="*/ 49 w 65"/>
                  <a:gd name="T1" fmla="*/ 22 h 57"/>
                  <a:gd name="T2" fmla="*/ 53 w 65"/>
                  <a:gd name="T3" fmla="*/ 2 h 57"/>
                  <a:gd name="T4" fmla="*/ 61 w 65"/>
                  <a:gd name="T5" fmla="*/ 0 h 57"/>
                  <a:gd name="T6" fmla="*/ 65 w 65"/>
                  <a:gd name="T7" fmla="*/ 17 h 57"/>
                  <a:gd name="T8" fmla="*/ 57 w 65"/>
                  <a:gd name="T9" fmla="*/ 44 h 57"/>
                  <a:gd name="T10" fmla="*/ 52 w 65"/>
                  <a:gd name="T11" fmla="*/ 44 h 57"/>
                  <a:gd name="T12" fmla="*/ 44 w 65"/>
                  <a:gd name="T13" fmla="*/ 48 h 57"/>
                  <a:gd name="T14" fmla="*/ 35 w 65"/>
                  <a:gd name="T15" fmla="*/ 46 h 57"/>
                  <a:gd name="T16" fmla="*/ 34 w 65"/>
                  <a:gd name="T17" fmla="*/ 54 h 57"/>
                  <a:gd name="T18" fmla="*/ 26 w 65"/>
                  <a:gd name="T19" fmla="*/ 57 h 57"/>
                  <a:gd name="T20" fmla="*/ 25 w 65"/>
                  <a:gd name="T21" fmla="*/ 47 h 57"/>
                  <a:gd name="T22" fmla="*/ 3 w 65"/>
                  <a:gd name="T23" fmla="*/ 51 h 57"/>
                  <a:gd name="T24" fmla="*/ 0 w 65"/>
                  <a:gd name="T25" fmla="*/ 46 h 57"/>
                  <a:gd name="T26" fmla="*/ 11 w 65"/>
                  <a:gd name="T27" fmla="*/ 40 h 57"/>
                  <a:gd name="T28" fmla="*/ 30 w 65"/>
                  <a:gd name="T29" fmla="*/ 37 h 57"/>
                  <a:gd name="T30" fmla="*/ 49 w 65"/>
                  <a:gd name="T31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5" h="57">
                    <a:moveTo>
                      <a:pt x="49" y="22"/>
                    </a:moveTo>
                    <a:lnTo>
                      <a:pt x="53" y="2"/>
                    </a:lnTo>
                    <a:lnTo>
                      <a:pt x="61" y="0"/>
                    </a:lnTo>
                    <a:lnTo>
                      <a:pt x="65" y="17"/>
                    </a:lnTo>
                    <a:lnTo>
                      <a:pt x="57" y="44"/>
                    </a:lnTo>
                    <a:lnTo>
                      <a:pt x="52" y="44"/>
                    </a:lnTo>
                    <a:lnTo>
                      <a:pt x="44" y="48"/>
                    </a:lnTo>
                    <a:lnTo>
                      <a:pt x="35" y="46"/>
                    </a:lnTo>
                    <a:lnTo>
                      <a:pt x="34" y="54"/>
                    </a:lnTo>
                    <a:lnTo>
                      <a:pt x="26" y="57"/>
                    </a:lnTo>
                    <a:lnTo>
                      <a:pt x="25" y="47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11" y="40"/>
                    </a:lnTo>
                    <a:lnTo>
                      <a:pt x="30" y="37"/>
                    </a:lnTo>
                    <a:lnTo>
                      <a:pt x="49" y="2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0" name="Freeform 86"/>
              <p:cNvSpPr>
                <a:spLocks/>
              </p:cNvSpPr>
              <p:nvPr/>
            </p:nvSpPr>
            <p:spPr bwMode="auto">
              <a:xfrm>
                <a:off x="1299" y="1073"/>
                <a:ext cx="16" cy="10"/>
              </a:xfrm>
              <a:custGeom>
                <a:avLst/>
                <a:gdLst>
                  <a:gd name="T0" fmla="*/ 4 w 16"/>
                  <a:gd name="T1" fmla="*/ 10 h 10"/>
                  <a:gd name="T2" fmla="*/ 15 w 16"/>
                  <a:gd name="T3" fmla="*/ 7 h 10"/>
                  <a:gd name="T4" fmla="*/ 16 w 16"/>
                  <a:gd name="T5" fmla="*/ 0 h 10"/>
                  <a:gd name="T6" fmla="*/ 0 w 16"/>
                  <a:gd name="T7" fmla="*/ 2 h 10"/>
                  <a:gd name="T8" fmla="*/ 4 w 16"/>
                  <a:gd name="T9" fmla="*/ 10 h 10"/>
                  <a:gd name="T10" fmla="*/ 4 w 16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4" y="10"/>
                    </a:moveTo>
                    <a:lnTo>
                      <a:pt x="15" y="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1" name="Freeform 87"/>
              <p:cNvSpPr>
                <a:spLocks/>
              </p:cNvSpPr>
              <p:nvPr/>
            </p:nvSpPr>
            <p:spPr bwMode="auto">
              <a:xfrm>
                <a:off x="1299" y="1073"/>
                <a:ext cx="16" cy="10"/>
              </a:xfrm>
              <a:custGeom>
                <a:avLst/>
                <a:gdLst>
                  <a:gd name="T0" fmla="*/ 4 w 16"/>
                  <a:gd name="T1" fmla="*/ 10 h 10"/>
                  <a:gd name="T2" fmla="*/ 15 w 16"/>
                  <a:gd name="T3" fmla="*/ 7 h 10"/>
                  <a:gd name="T4" fmla="*/ 16 w 16"/>
                  <a:gd name="T5" fmla="*/ 0 h 10"/>
                  <a:gd name="T6" fmla="*/ 0 w 16"/>
                  <a:gd name="T7" fmla="*/ 2 h 10"/>
                  <a:gd name="T8" fmla="*/ 4 w 1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4" y="10"/>
                    </a:moveTo>
                    <a:lnTo>
                      <a:pt x="15" y="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2" name="Freeform 88"/>
              <p:cNvSpPr>
                <a:spLocks/>
              </p:cNvSpPr>
              <p:nvPr/>
            </p:nvSpPr>
            <p:spPr bwMode="auto">
              <a:xfrm>
                <a:off x="1283" y="1072"/>
                <a:ext cx="16" cy="21"/>
              </a:xfrm>
              <a:custGeom>
                <a:avLst/>
                <a:gdLst>
                  <a:gd name="T0" fmla="*/ 16 w 16"/>
                  <a:gd name="T1" fmla="*/ 8 h 21"/>
                  <a:gd name="T2" fmla="*/ 9 w 16"/>
                  <a:gd name="T3" fmla="*/ 0 h 21"/>
                  <a:gd name="T4" fmla="*/ 0 w 16"/>
                  <a:gd name="T5" fmla="*/ 3 h 21"/>
                  <a:gd name="T6" fmla="*/ 2 w 16"/>
                  <a:gd name="T7" fmla="*/ 10 h 21"/>
                  <a:gd name="T8" fmla="*/ 6 w 16"/>
                  <a:gd name="T9" fmla="*/ 10 h 21"/>
                  <a:gd name="T10" fmla="*/ 3 w 16"/>
                  <a:gd name="T11" fmla="*/ 19 h 21"/>
                  <a:gd name="T12" fmla="*/ 10 w 16"/>
                  <a:gd name="T13" fmla="*/ 21 h 21"/>
                  <a:gd name="T14" fmla="*/ 16 w 16"/>
                  <a:gd name="T15" fmla="*/ 8 h 21"/>
                  <a:gd name="T16" fmla="*/ 16 w 16"/>
                  <a:gd name="T17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1">
                    <a:moveTo>
                      <a:pt x="16" y="8"/>
                    </a:moveTo>
                    <a:lnTo>
                      <a:pt x="9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0" y="21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3" name="Freeform 89"/>
              <p:cNvSpPr>
                <a:spLocks/>
              </p:cNvSpPr>
              <p:nvPr/>
            </p:nvSpPr>
            <p:spPr bwMode="auto">
              <a:xfrm>
                <a:off x="1283" y="1072"/>
                <a:ext cx="16" cy="21"/>
              </a:xfrm>
              <a:custGeom>
                <a:avLst/>
                <a:gdLst>
                  <a:gd name="T0" fmla="*/ 16 w 16"/>
                  <a:gd name="T1" fmla="*/ 8 h 21"/>
                  <a:gd name="T2" fmla="*/ 9 w 16"/>
                  <a:gd name="T3" fmla="*/ 0 h 21"/>
                  <a:gd name="T4" fmla="*/ 0 w 16"/>
                  <a:gd name="T5" fmla="*/ 3 h 21"/>
                  <a:gd name="T6" fmla="*/ 2 w 16"/>
                  <a:gd name="T7" fmla="*/ 10 h 21"/>
                  <a:gd name="T8" fmla="*/ 6 w 16"/>
                  <a:gd name="T9" fmla="*/ 10 h 21"/>
                  <a:gd name="T10" fmla="*/ 3 w 16"/>
                  <a:gd name="T11" fmla="*/ 19 h 21"/>
                  <a:gd name="T12" fmla="*/ 10 w 16"/>
                  <a:gd name="T13" fmla="*/ 21 h 21"/>
                  <a:gd name="T14" fmla="*/ 16 w 16"/>
                  <a:gd name="T1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1">
                    <a:moveTo>
                      <a:pt x="16" y="8"/>
                    </a:moveTo>
                    <a:lnTo>
                      <a:pt x="9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0" y="21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4" name="Freeform 90"/>
              <p:cNvSpPr>
                <a:spLocks/>
              </p:cNvSpPr>
              <p:nvPr/>
            </p:nvSpPr>
            <p:spPr bwMode="auto">
              <a:xfrm>
                <a:off x="1225" y="1130"/>
                <a:ext cx="10" cy="21"/>
              </a:xfrm>
              <a:custGeom>
                <a:avLst/>
                <a:gdLst>
                  <a:gd name="T0" fmla="*/ 9 w 10"/>
                  <a:gd name="T1" fmla="*/ 0 h 21"/>
                  <a:gd name="T2" fmla="*/ 10 w 10"/>
                  <a:gd name="T3" fmla="*/ 6 h 21"/>
                  <a:gd name="T4" fmla="*/ 4 w 10"/>
                  <a:gd name="T5" fmla="*/ 21 h 21"/>
                  <a:gd name="T6" fmla="*/ 0 w 10"/>
                  <a:gd name="T7" fmla="*/ 15 h 21"/>
                  <a:gd name="T8" fmla="*/ 2 w 10"/>
                  <a:gd name="T9" fmla="*/ 4 h 21"/>
                  <a:gd name="T10" fmla="*/ 9 w 10"/>
                  <a:gd name="T11" fmla="*/ 0 h 21"/>
                  <a:gd name="T12" fmla="*/ 9 w 10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">
                    <a:moveTo>
                      <a:pt x="9" y="0"/>
                    </a:moveTo>
                    <a:lnTo>
                      <a:pt x="10" y="6"/>
                    </a:lnTo>
                    <a:lnTo>
                      <a:pt x="4" y="21"/>
                    </a:lnTo>
                    <a:lnTo>
                      <a:pt x="0" y="15"/>
                    </a:lnTo>
                    <a:lnTo>
                      <a:pt x="2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5" name="Freeform 91"/>
              <p:cNvSpPr>
                <a:spLocks/>
              </p:cNvSpPr>
              <p:nvPr/>
            </p:nvSpPr>
            <p:spPr bwMode="auto">
              <a:xfrm>
                <a:off x="1225" y="1130"/>
                <a:ext cx="10" cy="21"/>
              </a:xfrm>
              <a:custGeom>
                <a:avLst/>
                <a:gdLst>
                  <a:gd name="T0" fmla="*/ 9 w 10"/>
                  <a:gd name="T1" fmla="*/ 0 h 21"/>
                  <a:gd name="T2" fmla="*/ 10 w 10"/>
                  <a:gd name="T3" fmla="*/ 6 h 21"/>
                  <a:gd name="T4" fmla="*/ 4 w 10"/>
                  <a:gd name="T5" fmla="*/ 21 h 21"/>
                  <a:gd name="T6" fmla="*/ 0 w 10"/>
                  <a:gd name="T7" fmla="*/ 15 h 21"/>
                  <a:gd name="T8" fmla="*/ 2 w 10"/>
                  <a:gd name="T9" fmla="*/ 4 h 21"/>
                  <a:gd name="T10" fmla="*/ 9 w 1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1">
                    <a:moveTo>
                      <a:pt x="9" y="0"/>
                    </a:moveTo>
                    <a:lnTo>
                      <a:pt x="10" y="6"/>
                    </a:lnTo>
                    <a:lnTo>
                      <a:pt x="4" y="21"/>
                    </a:lnTo>
                    <a:lnTo>
                      <a:pt x="0" y="15"/>
                    </a:lnTo>
                    <a:lnTo>
                      <a:pt x="2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6" name="Freeform 92"/>
              <p:cNvSpPr>
                <a:spLocks/>
              </p:cNvSpPr>
              <p:nvPr/>
            </p:nvSpPr>
            <p:spPr bwMode="auto">
              <a:xfrm>
                <a:off x="1155" y="1163"/>
                <a:ext cx="13" cy="10"/>
              </a:xfrm>
              <a:custGeom>
                <a:avLst/>
                <a:gdLst>
                  <a:gd name="T0" fmla="*/ 7 w 13"/>
                  <a:gd name="T1" fmla="*/ 0 h 10"/>
                  <a:gd name="T2" fmla="*/ 13 w 13"/>
                  <a:gd name="T3" fmla="*/ 2 h 10"/>
                  <a:gd name="T4" fmla="*/ 7 w 13"/>
                  <a:gd name="T5" fmla="*/ 10 h 10"/>
                  <a:gd name="T6" fmla="*/ 0 w 13"/>
                  <a:gd name="T7" fmla="*/ 7 h 10"/>
                  <a:gd name="T8" fmla="*/ 7 w 13"/>
                  <a:gd name="T9" fmla="*/ 0 h 10"/>
                  <a:gd name="T10" fmla="*/ 7 w 13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0">
                    <a:moveTo>
                      <a:pt x="7" y="0"/>
                    </a:moveTo>
                    <a:lnTo>
                      <a:pt x="13" y="2"/>
                    </a:lnTo>
                    <a:lnTo>
                      <a:pt x="7" y="10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7" name="Freeform 93"/>
              <p:cNvSpPr>
                <a:spLocks/>
              </p:cNvSpPr>
              <p:nvPr/>
            </p:nvSpPr>
            <p:spPr bwMode="auto">
              <a:xfrm>
                <a:off x="1155" y="1163"/>
                <a:ext cx="13" cy="10"/>
              </a:xfrm>
              <a:custGeom>
                <a:avLst/>
                <a:gdLst>
                  <a:gd name="T0" fmla="*/ 7 w 13"/>
                  <a:gd name="T1" fmla="*/ 0 h 10"/>
                  <a:gd name="T2" fmla="*/ 13 w 13"/>
                  <a:gd name="T3" fmla="*/ 2 h 10"/>
                  <a:gd name="T4" fmla="*/ 7 w 13"/>
                  <a:gd name="T5" fmla="*/ 10 h 10"/>
                  <a:gd name="T6" fmla="*/ 0 w 13"/>
                  <a:gd name="T7" fmla="*/ 7 h 10"/>
                  <a:gd name="T8" fmla="*/ 7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7" y="0"/>
                    </a:moveTo>
                    <a:lnTo>
                      <a:pt x="13" y="2"/>
                    </a:lnTo>
                    <a:lnTo>
                      <a:pt x="7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8" name="Freeform 94"/>
              <p:cNvSpPr>
                <a:spLocks/>
              </p:cNvSpPr>
              <p:nvPr/>
            </p:nvSpPr>
            <p:spPr bwMode="auto">
              <a:xfrm>
                <a:off x="1269" y="1119"/>
                <a:ext cx="7" cy="6"/>
              </a:xfrm>
              <a:custGeom>
                <a:avLst/>
                <a:gdLst>
                  <a:gd name="T0" fmla="*/ 5 w 7"/>
                  <a:gd name="T1" fmla="*/ 0 h 6"/>
                  <a:gd name="T2" fmla="*/ 7 w 7"/>
                  <a:gd name="T3" fmla="*/ 1 h 6"/>
                  <a:gd name="T4" fmla="*/ 3 w 7"/>
                  <a:gd name="T5" fmla="*/ 6 h 6"/>
                  <a:gd name="T6" fmla="*/ 0 w 7"/>
                  <a:gd name="T7" fmla="*/ 3 h 6"/>
                  <a:gd name="T8" fmla="*/ 5 w 7"/>
                  <a:gd name="T9" fmla="*/ 0 h 6"/>
                  <a:gd name="T10" fmla="*/ 5 w 7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lnTo>
                      <a:pt x="7" y="1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9" name="Freeform 95"/>
              <p:cNvSpPr>
                <a:spLocks/>
              </p:cNvSpPr>
              <p:nvPr/>
            </p:nvSpPr>
            <p:spPr bwMode="auto">
              <a:xfrm>
                <a:off x="1269" y="1119"/>
                <a:ext cx="7" cy="6"/>
              </a:xfrm>
              <a:custGeom>
                <a:avLst/>
                <a:gdLst>
                  <a:gd name="T0" fmla="*/ 5 w 7"/>
                  <a:gd name="T1" fmla="*/ 0 h 6"/>
                  <a:gd name="T2" fmla="*/ 7 w 7"/>
                  <a:gd name="T3" fmla="*/ 1 h 6"/>
                  <a:gd name="T4" fmla="*/ 3 w 7"/>
                  <a:gd name="T5" fmla="*/ 6 h 6"/>
                  <a:gd name="T6" fmla="*/ 0 w 7"/>
                  <a:gd name="T7" fmla="*/ 3 h 6"/>
                  <a:gd name="T8" fmla="*/ 5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lnTo>
                      <a:pt x="7" y="1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0" name="Freeform 96"/>
              <p:cNvSpPr>
                <a:spLocks/>
              </p:cNvSpPr>
              <p:nvPr/>
            </p:nvSpPr>
            <p:spPr bwMode="auto">
              <a:xfrm>
                <a:off x="1382" y="998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3 h 6"/>
                  <a:gd name="T4" fmla="*/ 2 w 5"/>
                  <a:gd name="T5" fmla="*/ 6 h 6"/>
                  <a:gd name="T6" fmla="*/ 0 w 5"/>
                  <a:gd name="T7" fmla="*/ 3 h 6"/>
                  <a:gd name="T8" fmla="*/ 5 w 5"/>
                  <a:gd name="T9" fmla="*/ 0 h 6"/>
                  <a:gd name="T10" fmla="*/ 5 w 5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3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1" name="Freeform 97"/>
              <p:cNvSpPr>
                <a:spLocks/>
              </p:cNvSpPr>
              <p:nvPr/>
            </p:nvSpPr>
            <p:spPr bwMode="auto">
              <a:xfrm>
                <a:off x="1382" y="998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3 h 6"/>
                  <a:gd name="T4" fmla="*/ 2 w 5"/>
                  <a:gd name="T5" fmla="*/ 6 h 6"/>
                  <a:gd name="T6" fmla="*/ 0 w 5"/>
                  <a:gd name="T7" fmla="*/ 3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3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2" name="Freeform 98"/>
              <p:cNvSpPr>
                <a:spLocks/>
              </p:cNvSpPr>
              <p:nvPr/>
            </p:nvSpPr>
            <p:spPr bwMode="auto">
              <a:xfrm>
                <a:off x="1391" y="99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2 h 7"/>
                  <a:gd name="T4" fmla="*/ 1 w 7"/>
                  <a:gd name="T5" fmla="*/ 7 h 7"/>
                  <a:gd name="T6" fmla="*/ 0 w 7"/>
                  <a:gd name="T7" fmla="*/ 3 h 7"/>
                  <a:gd name="T8" fmla="*/ 7 w 7"/>
                  <a:gd name="T9" fmla="*/ 0 h 7"/>
                  <a:gd name="T10" fmla="*/ 7 w 7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2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3" name="Freeform 99"/>
              <p:cNvSpPr>
                <a:spLocks/>
              </p:cNvSpPr>
              <p:nvPr/>
            </p:nvSpPr>
            <p:spPr bwMode="auto">
              <a:xfrm>
                <a:off x="1391" y="99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2 h 7"/>
                  <a:gd name="T4" fmla="*/ 1 w 7"/>
                  <a:gd name="T5" fmla="*/ 7 h 7"/>
                  <a:gd name="T6" fmla="*/ 0 w 7"/>
                  <a:gd name="T7" fmla="*/ 3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2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4" name="Freeform 100"/>
              <p:cNvSpPr>
                <a:spLocks/>
              </p:cNvSpPr>
              <p:nvPr/>
            </p:nvSpPr>
            <p:spPr bwMode="auto">
              <a:xfrm>
                <a:off x="1207" y="1217"/>
                <a:ext cx="16" cy="18"/>
              </a:xfrm>
              <a:custGeom>
                <a:avLst/>
                <a:gdLst>
                  <a:gd name="T0" fmla="*/ 15 w 16"/>
                  <a:gd name="T1" fmla="*/ 0 h 18"/>
                  <a:gd name="T2" fmla="*/ 16 w 16"/>
                  <a:gd name="T3" fmla="*/ 1 h 18"/>
                  <a:gd name="T4" fmla="*/ 2 w 16"/>
                  <a:gd name="T5" fmla="*/ 18 h 18"/>
                  <a:gd name="T6" fmla="*/ 0 w 16"/>
                  <a:gd name="T7" fmla="*/ 15 h 18"/>
                  <a:gd name="T8" fmla="*/ 15 w 16"/>
                  <a:gd name="T9" fmla="*/ 0 h 18"/>
                  <a:gd name="T10" fmla="*/ 15 w 16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lnTo>
                      <a:pt x="16" y="1"/>
                    </a:lnTo>
                    <a:lnTo>
                      <a:pt x="2" y="1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5" name="Freeform 101"/>
              <p:cNvSpPr>
                <a:spLocks/>
              </p:cNvSpPr>
              <p:nvPr/>
            </p:nvSpPr>
            <p:spPr bwMode="auto">
              <a:xfrm>
                <a:off x="1207" y="1217"/>
                <a:ext cx="16" cy="18"/>
              </a:xfrm>
              <a:custGeom>
                <a:avLst/>
                <a:gdLst>
                  <a:gd name="T0" fmla="*/ 15 w 16"/>
                  <a:gd name="T1" fmla="*/ 0 h 18"/>
                  <a:gd name="T2" fmla="*/ 16 w 16"/>
                  <a:gd name="T3" fmla="*/ 1 h 18"/>
                  <a:gd name="T4" fmla="*/ 2 w 16"/>
                  <a:gd name="T5" fmla="*/ 18 h 18"/>
                  <a:gd name="T6" fmla="*/ 0 w 16"/>
                  <a:gd name="T7" fmla="*/ 15 h 18"/>
                  <a:gd name="T8" fmla="*/ 15 w 1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lnTo>
                      <a:pt x="16" y="1"/>
                    </a:lnTo>
                    <a:lnTo>
                      <a:pt x="2" y="18"/>
                    </a:lnTo>
                    <a:lnTo>
                      <a:pt x="0" y="1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6" name="Freeform 102"/>
              <p:cNvSpPr>
                <a:spLocks/>
              </p:cNvSpPr>
              <p:nvPr/>
            </p:nvSpPr>
            <p:spPr bwMode="auto">
              <a:xfrm>
                <a:off x="1127" y="1278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5 w 5"/>
                  <a:gd name="T3" fmla="*/ 4 h 4"/>
                  <a:gd name="T4" fmla="*/ 0 w 5"/>
                  <a:gd name="T5" fmla="*/ 0 h 4"/>
                  <a:gd name="T6" fmla="*/ 5 w 5"/>
                  <a:gd name="T7" fmla="*/ 0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7" name="Freeform 103"/>
              <p:cNvSpPr>
                <a:spLocks/>
              </p:cNvSpPr>
              <p:nvPr/>
            </p:nvSpPr>
            <p:spPr bwMode="auto">
              <a:xfrm>
                <a:off x="1127" y="1278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5 w 5"/>
                  <a:gd name="T3" fmla="*/ 4 h 4"/>
                  <a:gd name="T4" fmla="*/ 0 w 5"/>
                  <a:gd name="T5" fmla="*/ 0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8" name="Freeform 104"/>
              <p:cNvSpPr>
                <a:spLocks/>
              </p:cNvSpPr>
              <p:nvPr/>
            </p:nvSpPr>
            <p:spPr bwMode="auto">
              <a:xfrm>
                <a:off x="1224" y="1169"/>
                <a:ext cx="25" cy="38"/>
              </a:xfrm>
              <a:custGeom>
                <a:avLst/>
                <a:gdLst>
                  <a:gd name="T0" fmla="*/ 5 w 25"/>
                  <a:gd name="T1" fmla="*/ 0 h 38"/>
                  <a:gd name="T2" fmla="*/ 3 w 25"/>
                  <a:gd name="T3" fmla="*/ 17 h 38"/>
                  <a:gd name="T4" fmla="*/ 0 w 25"/>
                  <a:gd name="T5" fmla="*/ 19 h 38"/>
                  <a:gd name="T6" fmla="*/ 9 w 25"/>
                  <a:gd name="T7" fmla="*/ 32 h 38"/>
                  <a:gd name="T8" fmla="*/ 13 w 25"/>
                  <a:gd name="T9" fmla="*/ 31 h 38"/>
                  <a:gd name="T10" fmla="*/ 25 w 25"/>
                  <a:gd name="T11" fmla="*/ 38 h 38"/>
                  <a:gd name="T12" fmla="*/ 25 w 25"/>
                  <a:gd name="T13" fmla="*/ 35 h 38"/>
                  <a:gd name="T14" fmla="*/ 11 w 25"/>
                  <a:gd name="T15" fmla="*/ 26 h 38"/>
                  <a:gd name="T16" fmla="*/ 17 w 25"/>
                  <a:gd name="T17" fmla="*/ 12 h 38"/>
                  <a:gd name="T18" fmla="*/ 15 w 25"/>
                  <a:gd name="T19" fmla="*/ 2 h 38"/>
                  <a:gd name="T20" fmla="*/ 5 w 25"/>
                  <a:gd name="T21" fmla="*/ 0 h 38"/>
                  <a:gd name="T22" fmla="*/ 5 w 25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38">
                    <a:moveTo>
                      <a:pt x="5" y="0"/>
                    </a:moveTo>
                    <a:lnTo>
                      <a:pt x="3" y="17"/>
                    </a:lnTo>
                    <a:lnTo>
                      <a:pt x="0" y="19"/>
                    </a:lnTo>
                    <a:lnTo>
                      <a:pt x="9" y="32"/>
                    </a:lnTo>
                    <a:lnTo>
                      <a:pt x="13" y="31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11" y="26"/>
                    </a:lnTo>
                    <a:lnTo>
                      <a:pt x="17" y="12"/>
                    </a:lnTo>
                    <a:lnTo>
                      <a:pt x="1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9" name="Freeform 105"/>
              <p:cNvSpPr>
                <a:spLocks/>
              </p:cNvSpPr>
              <p:nvPr/>
            </p:nvSpPr>
            <p:spPr bwMode="auto">
              <a:xfrm>
                <a:off x="1224" y="1169"/>
                <a:ext cx="25" cy="38"/>
              </a:xfrm>
              <a:custGeom>
                <a:avLst/>
                <a:gdLst>
                  <a:gd name="T0" fmla="*/ 5 w 25"/>
                  <a:gd name="T1" fmla="*/ 0 h 38"/>
                  <a:gd name="T2" fmla="*/ 3 w 25"/>
                  <a:gd name="T3" fmla="*/ 17 h 38"/>
                  <a:gd name="T4" fmla="*/ 0 w 25"/>
                  <a:gd name="T5" fmla="*/ 19 h 38"/>
                  <a:gd name="T6" fmla="*/ 9 w 25"/>
                  <a:gd name="T7" fmla="*/ 32 h 38"/>
                  <a:gd name="T8" fmla="*/ 13 w 25"/>
                  <a:gd name="T9" fmla="*/ 31 h 38"/>
                  <a:gd name="T10" fmla="*/ 25 w 25"/>
                  <a:gd name="T11" fmla="*/ 38 h 38"/>
                  <a:gd name="T12" fmla="*/ 25 w 25"/>
                  <a:gd name="T13" fmla="*/ 35 h 38"/>
                  <a:gd name="T14" fmla="*/ 11 w 25"/>
                  <a:gd name="T15" fmla="*/ 26 h 38"/>
                  <a:gd name="T16" fmla="*/ 17 w 25"/>
                  <a:gd name="T17" fmla="*/ 12 h 38"/>
                  <a:gd name="T18" fmla="*/ 15 w 25"/>
                  <a:gd name="T19" fmla="*/ 2 h 38"/>
                  <a:gd name="T20" fmla="*/ 5 w 25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8">
                    <a:moveTo>
                      <a:pt x="5" y="0"/>
                    </a:moveTo>
                    <a:lnTo>
                      <a:pt x="3" y="17"/>
                    </a:lnTo>
                    <a:lnTo>
                      <a:pt x="0" y="19"/>
                    </a:lnTo>
                    <a:lnTo>
                      <a:pt x="9" y="32"/>
                    </a:lnTo>
                    <a:lnTo>
                      <a:pt x="13" y="31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11" y="26"/>
                    </a:lnTo>
                    <a:lnTo>
                      <a:pt x="17" y="12"/>
                    </a:lnTo>
                    <a:lnTo>
                      <a:pt x="1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0" name="Freeform 106"/>
              <p:cNvSpPr>
                <a:spLocks/>
              </p:cNvSpPr>
              <p:nvPr/>
            </p:nvSpPr>
            <p:spPr bwMode="auto">
              <a:xfrm>
                <a:off x="1237" y="1226"/>
                <a:ext cx="28" cy="22"/>
              </a:xfrm>
              <a:custGeom>
                <a:avLst/>
                <a:gdLst>
                  <a:gd name="T0" fmla="*/ 28 w 28"/>
                  <a:gd name="T1" fmla="*/ 18 h 22"/>
                  <a:gd name="T2" fmla="*/ 27 w 28"/>
                  <a:gd name="T3" fmla="*/ 8 h 22"/>
                  <a:gd name="T4" fmla="*/ 22 w 28"/>
                  <a:gd name="T5" fmla="*/ 0 h 22"/>
                  <a:gd name="T6" fmla="*/ 17 w 28"/>
                  <a:gd name="T7" fmla="*/ 4 h 22"/>
                  <a:gd name="T8" fmla="*/ 0 w 28"/>
                  <a:gd name="T9" fmla="*/ 11 h 22"/>
                  <a:gd name="T10" fmla="*/ 0 w 28"/>
                  <a:gd name="T11" fmla="*/ 18 h 22"/>
                  <a:gd name="T12" fmla="*/ 14 w 28"/>
                  <a:gd name="T13" fmla="*/ 12 h 22"/>
                  <a:gd name="T14" fmla="*/ 12 w 28"/>
                  <a:gd name="T15" fmla="*/ 22 h 22"/>
                  <a:gd name="T16" fmla="*/ 20 w 28"/>
                  <a:gd name="T17" fmla="*/ 22 h 22"/>
                  <a:gd name="T18" fmla="*/ 22 w 28"/>
                  <a:gd name="T19" fmla="*/ 18 h 22"/>
                  <a:gd name="T20" fmla="*/ 28 w 28"/>
                  <a:gd name="T21" fmla="*/ 18 h 22"/>
                  <a:gd name="T22" fmla="*/ 28 w 28"/>
                  <a:gd name="T23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2">
                    <a:moveTo>
                      <a:pt x="28" y="18"/>
                    </a:moveTo>
                    <a:lnTo>
                      <a:pt x="27" y="8"/>
                    </a:lnTo>
                    <a:lnTo>
                      <a:pt x="22" y="0"/>
                    </a:lnTo>
                    <a:lnTo>
                      <a:pt x="17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14" y="12"/>
                    </a:lnTo>
                    <a:lnTo>
                      <a:pt x="12" y="22"/>
                    </a:lnTo>
                    <a:lnTo>
                      <a:pt x="20" y="22"/>
                    </a:lnTo>
                    <a:lnTo>
                      <a:pt x="22" y="18"/>
                    </a:lnTo>
                    <a:lnTo>
                      <a:pt x="28" y="18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1" name="Freeform 107"/>
              <p:cNvSpPr>
                <a:spLocks/>
              </p:cNvSpPr>
              <p:nvPr/>
            </p:nvSpPr>
            <p:spPr bwMode="auto">
              <a:xfrm>
                <a:off x="1237" y="1226"/>
                <a:ext cx="28" cy="22"/>
              </a:xfrm>
              <a:custGeom>
                <a:avLst/>
                <a:gdLst>
                  <a:gd name="T0" fmla="*/ 28 w 28"/>
                  <a:gd name="T1" fmla="*/ 18 h 22"/>
                  <a:gd name="T2" fmla="*/ 27 w 28"/>
                  <a:gd name="T3" fmla="*/ 8 h 22"/>
                  <a:gd name="T4" fmla="*/ 22 w 28"/>
                  <a:gd name="T5" fmla="*/ 0 h 22"/>
                  <a:gd name="T6" fmla="*/ 17 w 28"/>
                  <a:gd name="T7" fmla="*/ 4 h 22"/>
                  <a:gd name="T8" fmla="*/ 0 w 28"/>
                  <a:gd name="T9" fmla="*/ 11 h 22"/>
                  <a:gd name="T10" fmla="*/ 0 w 28"/>
                  <a:gd name="T11" fmla="*/ 18 h 22"/>
                  <a:gd name="T12" fmla="*/ 14 w 28"/>
                  <a:gd name="T13" fmla="*/ 12 h 22"/>
                  <a:gd name="T14" fmla="*/ 12 w 28"/>
                  <a:gd name="T15" fmla="*/ 22 h 22"/>
                  <a:gd name="T16" fmla="*/ 20 w 28"/>
                  <a:gd name="T17" fmla="*/ 22 h 22"/>
                  <a:gd name="T18" fmla="*/ 22 w 28"/>
                  <a:gd name="T19" fmla="*/ 18 h 22"/>
                  <a:gd name="T20" fmla="*/ 28 w 28"/>
                  <a:gd name="T21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2">
                    <a:moveTo>
                      <a:pt x="28" y="18"/>
                    </a:moveTo>
                    <a:lnTo>
                      <a:pt x="27" y="8"/>
                    </a:lnTo>
                    <a:lnTo>
                      <a:pt x="22" y="0"/>
                    </a:lnTo>
                    <a:lnTo>
                      <a:pt x="17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14" y="12"/>
                    </a:lnTo>
                    <a:lnTo>
                      <a:pt x="12" y="22"/>
                    </a:lnTo>
                    <a:lnTo>
                      <a:pt x="20" y="22"/>
                    </a:lnTo>
                    <a:lnTo>
                      <a:pt x="22" y="18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2" name="Freeform 108"/>
              <p:cNvSpPr>
                <a:spLocks/>
              </p:cNvSpPr>
              <p:nvPr/>
            </p:nvSpPr>
            <p:spPr bwMode="auto">
              <a:xfrm>
                <a:off x="1254" y="1209"/>
                <a:ext cx="8" cy="9"/>
              </a:xfrm>
              <a:custGeom>
                <a:avLst/>
                <a:gdLst>
                  <a:gd name="T0" fmla="*/ 5 w 8"/>
                  <a:gd name="T1" fmla="*/ 0 h 9"/>
                  <a:gd name="T2" fmla="*/ 0 w 8"/>
                  <a:gd name="T3" fmla="*/ 0 h 9"/>
                  <a:gd name="T4" fmla="*/ 5 w 8"/>
                  <a:gd name="T5" fmla="*/ 9 h 9"/>
                  <a:gd name="T6" fmla="*/ 8 w 8"/>
                  <a:gd name="T7" fmla="*/ 7 h 9"/>
                  <a:gd name="T8" fmla="*/ 5 w 8"/>
                  <a:gd name="T9" fmla="*/ 0 h 9"/>
                  <a:gd name="T10" fmla="*/ 5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8" y="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3" name="Freeform 109"/>
              <p:cNvSpPr>
                <a:spLocks/>
              </p:cNvSpPr>
              <p:nvPr/>
            </p:nvSpPr>
            <p:spPr bwMode="auto">
              <a:xfrm>
                <a:off x="1254" y="1209"/>
                <a:ext cx="8" cy="9"/>
              </a:xfrm>
              <a:custGeom>
                <a:avLst/>
                <a:gdLst>
                  <a:gd name="T0" fmla="*/ 5 w 8"/>
                  <a:gd name="T1" fmla="*/ 0 h 9"/>
                  <a:gd name="T2" fmla="*/ 0 w 8"/>
                  <a:gd name="T3" fmla="*/ 0 h 9"/>
                  <a:gd name="T4" fmla="*/ 5 w 8"/>
                  <a:gd name="T5" fmla="*/ 9 h 9"/>
                  <a:gd name="T6" fmla="*/ 8 w 8"/>
                  <a:gd name="T7" fmla="*/ 7 h 9"/>
                  <a:gd name="T8" fmla="*/ 5 w 8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8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4" name="Freeform 110"/>
              <p:cNvSpPr>
                <a:spLocks/>
              </p:cNvSpPr>
              <p:nvPr/>
            </p:nvSpPr>
            <p:spPr bwMode="auto">
              <a:xfrm>
                <a:off x="1239" y="1214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0 w 4"/>
                  <a:gd name="T3" fmla="*/ 0 h 6"/>
                  <a:gd name="T4" fmla="*/ 0 w 4"/>
                  <a:gd name="T5" fmla="*/ 6 h 6"/>
                  <a:gd name="T6" fmla="*/ 3 w 4"/>
                  <a:gd name="T7" fmla="*/ 4 h 6"/>
                  <a:gd name="T8" fmla="*/ 4 w 4"/>
                  <a:gd name="T9" fmla="*/ 1 h 6"/>
                  <a:gd name="T10" fmla="*/ 4 w 4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5" name="Freeform 111"/>
              <p:cNvSpPr>
                <a:spLocks/>
              </p:cNvSpPr>
              <p:nvPr/>
            </p:nvSpPr>
            <p:spPr bwMode="auto">
              <a:xfrm>
                <a:off x="1239" y="1214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0 w 4"/>
                  <a:gd name="T3" fmla="*/ 0 h 6"/>
                  <a:gd name="T4" fmla="*/ 0 w 4"/>
                  <a:gd name="T5" fmla="*/ 6 h 6"/>
                  <a:gd name="T6" fmla="*/ 3 w 4"/>
                  <a:gd name="T7" fmla="*/ 4 h 6"/>
                  <a:gd name="T8" fmla="*/ 4 w 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6" name="Freeform 112"/>
              <p:cNvSpPr>
                <a:spLocks/>
              </p:cNvSpPr>
              <p:nvPr/>
            </p:nvSpPr>
            <p:spPr bwMode="auto">
              <a:xfrm>
                <a:off x="1229" y="1204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0 h 6"/>
                  <a:gd name="T4" fmla="*/ 5 w 6"/>
                  <a:gd name="T5" fmla="*/ 6 h 6"/>
                  <a:gd name="T6" fmla="*/ 6 w 6"/>
                  <a:gd name="T7" fmla="*/ 4 h 6"/>
                  <a:gd name="T8" fmla="*/ 4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0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7" name="Freeform 113"/>
              <p:cNvSpPr>
                <a:spLocks/>
              </p:cNvSpPr>
              <p:nvPr/>
            </p:nvSpPr>
            <p:spPr bwMode="auto">
              <a:xfrm>
                <a:off x="1229" y="1204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0 h 6"/>
                  <a:gd name="T4" fmla="*/ 5 w 6"/>
                  <a:gd name="T5" fmla="*/ 6 h 6"/>
                  <a:gd name="T6" fmla="*/ 6 w 6"/>
                  <a:gd name="T7" fmla="*/ 4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0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8" name="Freeform 114"/>
              <p:cNvSpPr>
                <a:spLocks/>
              </p:cNvSpPr>
              <p:nvPr/>
            </p:nvSpPr>
            <p:spPr bwMode="auto">
              <a:xfrm>
                <a:off x="1253" y="1216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0 w 4"/>
                  <a:gd name="T3" fmla="*/ 0 h 8"/>
                  <a:gd name="T4" fmla="*/ 3 w 4"/>
                  <a:gd name="T5" fmla="*/ 8 h 8"/>
                  <a:gd name="T6" fmla="*/ 4 w 4"/>
                  <a:gd name="T7" fmla="*/ 4 h 8"/>
                  <a:gd name="T8" fmla="*/ 2 w 4"/>
                  <a:gd name="T9" fmla="*/ 0 h 8"/>
                  <a:gd name="T10" fmla="*/ 2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0" y="0"/>
                    </a:lnTo>
                    <a:lnTo>
                      <a:pt x="3" y="8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9" name="Freeform 115"/>
              <p:cNvSpPr>
                <a:spLocks/>
              </p:cNvSpPr>
              <p:nvPr/>
            </p:nvSpPr>
            <p:spPr bwMode="auto">
              <a:xfrm>
                <a:off x="1253" y="1216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0 w 4"/>
                  <a:gd name="T3" fmla="*/ 0 h 8"/>
                  <a:gd name="T4" fmla="*/ 3 w 4"/>
                  <a:gd name="T5" fmla="*/ 8 h 8"/>
                  <a:gd name="T6" fmla="*/ 4 w 4"/>
                  <a:gd name="T7" fmla="*/ 4 h 8"/>
                  <a:gd name="T8" fmla="*/ 2 w 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0" y="0"/>
                    </a:lnTo>
                    <a:lnTo>
                      <a:pt x="3" y="8"/>
                    </a:lnTo>
                    <a:lnTo>
                      <a:pt x="4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0" name="Freeform 116"/>
              <p:cNvSpPr>
                <a:spLocks/>
              </p:cNvSpPr>
              <p:nvPr/>
            </p:nvSpPr>
            <p:spPr bwMode="auto">
              <a:xfrm>
                <a:off x="1492" y="1403"/>
                <a:ext cx="21" cy="16"/>
              </a:xfrm>
              <a:custGeom>
                <a:avLst/>
                <a:gdLst>
                  <a:gd name="T0" fmla="*/ 7 w 21"/>
                  <a:gd name="T1" fmla="*/ 2 h 16"/>
                  <a:gd name="T2" fmla="*/ 0 w 21"/>
                  <a:gd name="T3" fmla="*/ 0 h 16"/>
                  <a:gd name="T4" fmla="*/ 11 w 21"/>
                  <a:gd name="T5" fmla="*/ 10 h 16"/>
                  <a:gd name="T6" fmla="*/ 20 w 21"/>
                  <a:gd name="T7" fmla="*/ 16 h 16"/>
                  <a:gd name="T8" fmla="*/ 21 w 21"/>
                  <a:gd name="T9" fmla="*/ 13 h 16"/>
                  <a:gd name="T10" fmla="*/ 7 w 21"/>
                  <a:gd name="T11" fmla="*/ 2 h 16"/>
                  <a:gd name="T12" fmla="*/ 7 w 21"/>
                  <a:gd name="T13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6">
                    <a:moveTo>
                      <a:pt x="7" y="2"/>
                    </a:moveTo>
                    <a:lnTo>
                      <a:pt x="0" y="0"/>
                    </a:lnTo>
                    <a:lnTo>
                      <a:pt x="11" y="10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1" name="Freeform 117"/>
              <p:cNvSpPr>
                <a:spLocks/>
              </p:cNvSpPr>
              <p:nvPr/>
            </p:nvSpPr>
            <p:spPr bwMode="auto">
              <a:xfrm>
                <a:off x="1492" y="1403"/>
                <a:ext cx="21" cy="16"/>
              </a:xfrm>
              <a:custGeom>
                <a:avLst/>
                <a:gdLst>
                  <a:gd name="T0" fmla="*/ 7 w 21"/>
                  <a:gd name="T1" fmla="*/ 2 h 16"/>
                  <a:gd name="T2" fmla="*/ 0 w 21"/>
                  <a:gd name="T3" fmla="*/ 0 h 16"/>
                  <a:gd name="T4" fmla="*/ 11 w 21"/>
                  <a:gd name="T5" fmla="*/ 10 h 16"/>
                  <a:gd name="T6" fmla="*/ 20 w 21"/>
                  <a:gd name="T7" fmla="*/ 16 h 16"/>
                  <a:gd name="T8" fmla="*/ 21 w 21"/>
                  <a:gd name="T9" fmla="*/ 13 h 16"/>
                  <a:gd name="T10" fmla="*/ 7 w 21"/>
                  <a:gd name="T11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6">
                    <a:moveTo>
                      <a:pt x="7" y="2"/>
                    </a:moveTo>
                    <a:lnTo>
                      <a:pt x="0" y="0"/>
                    </a:lnTo>
                    <a:lnTo>
                      <a:pt x="11" y="10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2" name="Freeform 118"/>
              <p:cNvSpPr>
                <a:spLocks/>
              </p:cNvSpPr>
              <p:nvPr/>
            </p:nvSpPr>
            <p:spPr bwMode="auto">
              <a:xfrm>
                <a:off x="1274" y="1299"/>
                <a:ext cx="18" cy="6"/>
              </a:xfrm>
              <a:custGeom>
                <a:avLst/>
                <a:gdLst>
                  <a:gd name="T0" fmla="*/ 1 w 18"/>
                  <a:gd name="T1" fmla="*/ 0 h 6"/>
                  <a:gd name="T2" fmla="*/ 0 w 18"/>
                  <a:gd name="T3" fmla="*/ 5 h 6"/>
                  <a:gd name="T4" fmla="*/ 18 w 18"/>
                  <a:gd name="T5" fmla="*/ 6 h 6"/>
                  <a:gd name="T6" fmla="*/ 15 w 18"/>
                  <a:gd name="T7" fmla="*/ 3 h 6"/>
                  <a:gd name="T8" fmla="*/ 1 w 18"/>
                  <a:gd name="T9" fmla="*/ 0 h 6"/>
                  <a:gd name="T10" fmla="*/ 1 w 1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">
                    <a:moveTo>
                      <a:pt x="1" y="0"/>
                    </a:moveTo>
                    <a:lnTo>
                      <a:pt x="0" y="5"/>
                    </a:lnTo>
                    <a:lnTo>
                      <a:pt x="18" y="6"/>
                    </a:lnTo>
                    <a:lnTo>
                      <a:pt x="15" y="3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3" name="Freeform 119"/>
              <p:cNvSpPr>
                <a:spLocks/>
              </p:cNvSpPr>
              <p:nvPr/>
            </p:nvSpPr>
            <p:spPr bwMode="auto">
              <a:xfrm>
                <a:off x="1274" y="1299"/>
                <a:ext cx="18" cy="6"/>
              </a:xfrm>
              <a:custGeom>
                <a:avLst/>
                <a:gdLst>
                  <a:gd name="T0" fmla="*/ 1 w 18"/>
                  <a:gd name="T1" fmla="*/ 0 h 6"/>
                  <a:gd name="T2" fmla="*/ 0 w 18"/>
                  <a:gd name="T3" fmla="*/ 5 h 6"/>
                  <a:gd name="T4" fmla="*/ 18 w 18"/>
                  <a:gd name="T5" fmla="*/ 6 h 6"/>
                  <a:gd name="T6" fmla="*/ 15 w 18"/>
                  <a:gd name="T7" fmla="*/ 3 h 6"/>
                  <a:gd name="T8" fmla="*/ 1 w 1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" y="0"/>
                    </a:moveTo>
                    <a:lnTo>
                      <a:pt x="0" y="5"/>
                    </a:lnTo>
                    <a:lnTo>
                      <a:pt x="18" y="6"/>
                    </a:lnTo>
                    <a:lnTo>
                      <a:pt x="15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4" name="Freeform 120"/>
              <p:cNvSpPr>
                <a:spLocks/>
              </p:cNvSpPr>
              <p:nvPr/>
            </p:nvSpPr>
            <p:spPr bwMode="auto">
              <a:xfrm>
                <a:off x="1225" y="1332"/>
                <a:ext cx="18" cy="4"/>
              </a:xfrm>
              <a:custGeom>
                <a:avLst/>
                <a:gdLst>
                  <a:gd name="T0" fmla="*/ 1 w 18"/>
                  <a:gd name="T1" fmla="*/ 0 h 4"/>
                  <a:gd name="T2" fmla="*/ 0 w 18"/>
                  <a:gd name="T3" fmla="*/ 3 h 4"/>
                  <a:gd name="T4" fmla="*/ 16 w 18"/>
                  <a:gd name="T5" fmla="*/ 4 h 4"/>
                  <a:gd name="T6" fmla="*/ 18 w 18"/>
                  <a:gd name="T7" fmla="*/ 0 h 4"/>
                  <a:gd name="T8" fmla="*/ 1 w 18"/>
                  <a:gd name="T9" fmla="*/ 0 h 4"/>
                  <a:gd name="T10" fmla="*/ 1 w 18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4">
                    <a:moveTo>
                      <a:pt x="1" y="0"/>
                    </a:moveTo>
                    <a:lnTo>
                      <a:pt x="0" y="3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5" name="Freeform 121"/>
              <p:cNvSpPr>
                <a:spLocks/>
              </p:cNvSpPr>
              <p:nvPr/>
            </p:nvSpPr>
            <p:spPr bwMode="auto">
              <a:xfrm>
                <a:off x="1225" y="1332"/>
                <a:ext cx="18" cy="4"/>
              </a:xfrm>
              <a:custGeom>
                <a:avLst/>
                <a:gdLst>
                  <a:gd name="T0" fmla="*/ 1 w 18"/>
                  <a:gd name="T1" fmla="*/ 0 h 4"/>
                  <a:gd name="T2" fmla="*/ 0 w 18"/>
                  <a:gd name="T3" fmla="*/ 3 h 4"/>
                  <a:gd name="T4" fmla="*/ 16 w 18"/>
                  <a:gd name="T5" fmla="*/ 4 h 4"/>
                  <a:gd name="T6" fmla="*/ 18 w 18"/>
                  <a:gd name="T7" fmla="*/ 0 h 4"/>
                  <a:gd name="T8" fmla="*/ 1 w 1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" y="0"/>
                    </a:moveTo>
                    <a:lnTo>
                      <a:pt x="0" y="3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6" name="Freeform 122"/>
              <p:cNvSpPr>
                <a:spLocks/>
              </p:cNvSpPr>
              <p:nvPr/>
            </p:nvSpPr>
            <p:spPr bwMode="auto">
              <a:xfrm>
                <a:off x="1242" y="1217"/>
                <a:ext cx="5" cy="12"/>
              </a:xfrm>
              <a:custGeom>
                <a:avLst/>
                <a:gdLst>
                  <a:gd name="T0" fmla="*/ 1 w 5"/>
                  <a:gd name="T1" fmla="*/ 5 h 12"/>
                  <a:gd name="T2" fmla="*/ 0 w 5"/>
                  <a:gd name="T3" fmla="*/ 12 h 12"/>
                  <a:gd name="T4" fmla="*/ 4 w 5"/>
                  <a:gd name="T5" fmla="*/ 10 h 12"/>
                  <a:gd name="T6" fmla="*/ 5 w 5"/>
                  <a:gd name="T7" fmla="*/ 0 h 12"/>
                  <a:gd name="T8" fmla="*/ 1 w 5"/>
                  <a:gd name="T9" fmla="*/ 5 h 12"/>
                  <a:gd name="T10" fmla="*/ 1 w 5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2">
                    <a:moveTo>
                      <a:pt x="1" y="5"/>
                    </a:moveTo>
                    <a:lnTo>
                      <a:pt x="0" y="12"/>
                    </a:lnTo>
                    <a:lnTo>
                      <a:pt x="4" y="1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7" name="Freeform 123"/>
              <p:cNvSpPr>
                <a:spLocks/>
              </p:cNvSpPr>
              <p:nvPr/>
            </p:nvSpPr>
            <p:spPr bwMode="auto">
              <a:xfrm>
                <a:off x="1242" y="1217"/>
                <a:ext cx="5" cy="12"/>
              </a:xfrm>
              <a:custGeom>
                <a:avLst/>
                <a:gdLst>
                  <a:gd name="T0" fmla="*/ 1 w 5"/>
                  <a:gd name="T1" fmla="*/ 5 h 12"/>
                  <a:gd name="T2" fmla="*/ 0 w 5"/>
                  <a:gd name="T3" fmla="*/ 12 h 12"/>
                  <a:gd name="T4" fmla="*/ 4 w 5"/>
                  <a:gd name="T5" fmla="*/ 10 h 12"/>
                  <a:gd name="T6" fmla="*/ 5 w 5"/>
                  <a:gd name="T7" fmla="*/ 0 h 12"/>
                  <a:gd name="T8" fmla="*/ 1 w 5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1" y="5"/>
                    </a:moveTo>
                    <a:lnTo>
                      <a:pt x="0" y="12"/>
                    </a:lnTo>
                    <a:lnTo>
                      <a:pt x="4" y="10"/>
                    </a:lnTo>
                    <a:lnTo>
                      <a:pt x="5" y="0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8" name="Freeform 124"/>
              <p:cNvSpPr>
                <a:spLocks/>
              </p:cNvSpPr>
              <p:nvPr/>
            </p:nvSpPr>
            <p:spPr bwMode="auto">
              <a:xfrm>
                <a:off x="1272" y="1271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3 h 15"/>
                  <a:gd name="T6" fmla="*/ 5 w 7"/>
                  <a:gd name="T7" fmla="*/ 3 h 15"/>
                  <a:gd name="T8" fmla="*/ 0 w 7"/>
                  <a:gd name="T9" fmla="*/ 0 h 15"/>
                  <a:gd name="T10" fmla="*/ 0 w 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9" name="Freeform 125"/>
              <p:cNvSpPr>
                <a:spLocks/>
              </p:cNvSpPr>
              <p:nvPr/>
            </p:nvSpPr>
            <p:spPr bwMode="auto">
              <a:xfrm>
                <a:off x="1272" y="1271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3 h 15"/>
                  <a:gd name="T6" fmla="*/ 5 w 7"/>
                  <a:gd name="T7" fmla="*/ 3 h 15"/>
                  <a:gd name="T8" fmla="*/ 0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3"/>
                    </a:lnTo>
                    <a:lnTo>
                      <a:pt x="5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0" name="Freeform 126"/>
              <p:cNvSpPr>
                <a:spLocks/>
              </p:cNvSpPr>
              <p:nvPr/>
            </p:nvSpPr>
            <p:spPr bwMode="auto">
              <a:xfrm>
                <a:off x="1398" y="1309"/>
                <a:ext cx="24" cy="12"/>
              </a:xfrm>
              <a:custGeom>
                <a:avLst/>
                <a:gdLst>
                  <a:gd name="T0" fmla="*/ 20 w 24"/>
                  <a:gd name="T1" fmla="*/ 0 h 12"/>
                  <a:gd name="T2" fmla="*/ 14 w 24"/>
                  <a:gd name="T3" fmla="*/ 6 h 12"/>
                  <a:gd name="T4" fmla="*/ 0 w 24"/>
                  <a:gd name="T5" fmla="*/ 8 h 12"/>
                  <a:gd name="T6" fmla="*/ 10 w 24"/>
                  <a:gd name="T7" fmla="*/ 12 h 12"/>
                  <a:gd name="T8" fmla="*/ 18 w 24"/>
                  <a:gd name="T9" fmla="*/ 8 h 12"/>
                  <a:gd name="T10" fmla="*/ 24 w 24"/>
                  <a:gd name="T11" fmla="*/ 1 h 12"/>
                  <a:gd name="T12" fmla="*/ 20 w 24"/>
                  <a:gd name="T13" fmla="*/ 0 h 12"/>
                  <a:gd name="T14" fmla="*/ 20 w 24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lnTo>
                      <a:pt x="14" y="6"/>
                    </a:lnTo>
                    <a:lnTo>
                      <a:pt x="0" y="8"/>
                    </a:lnTo>
                    <a:lnTo>
                      <a:pt x="10" y="12"/>
                    </a:lnTo>
                    <a:lnTo>
                      <a:pt x="18" y="8"/>
                    </a:lnTo>
                    <a:lnTo>
                      <a:pt x="24" y="1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1" name="Freeform 127"/>
              <p:cNvSpPr>
                <a:spLocks/>
              </p:cNvSpPr>
              <p:nvPr/>
            </p:nvSpPr>
            <p:spPr bwMode="auto">
              <a:xfrm>
                <a:off x="1398" y="1309"/>
                <a:ext cx="24" cy="12"/>
              </a:xfrm>
              <a:custGeom>
                <a:avLst/>
                <a:gdLst>
                  <a:gd name="T0" fmla="*/ 20 w 24"/>
                  <a:gd name="T1" fmla="*/ 0 h 12"/>
                  <a:gd name="T2" fmla="*/ 14 w 24"/>
                  <a:gd name="T3" fmla="*/ 6 h 12"/>
                  <a:gd name="T4" fmla="*/ 0 w 24"/>
                  <a:gd name="T5" fmla="*/ 8 h 12"/>
                  <a:gd name="T6" fmla="*/ 10 w 24"/>
                  <a:gd name="T7" fmla="*/ 12 h 12"/>
                  <a:gd name="T8" fmla="*/ 18 w 24"/>
                  <a:gd name="T9" fmla="*/ 8 h 12"/>
                  <a:gd name="T10" fmla="*/ 24 w 24"/>
                  <a:gd name="T11" fmla="*/ 1 h 12"/>
                  <a:gd name="T12" fmla="*/ 20 w 2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lnTo>
                      <a:pt x="14" y="6"/>
                    </a:lnTo>
                    <a:lnTo>
                      <a:pt x="0" y="8"/>
                    </a:lnTo>
                    <a:lnTo>
                      <a:pt x="10" y="12"/>
                    </a:lnTo>
                    <a:lnTo>
                      <a:pt x="18" y="8"/>
                    </a:lnTo>
                    <a:lnTo>
                      <a:pt x="24" y="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2" name="Freeform 128"/>
              <p:cNvSpPr>
                <a:spLocks/>
              </p:cNvSpPr>
              <p:nvPr/>
            </p:nvSpPr>
            <p:spPr bwMode="auto">
              <a:xfrm>
                <a:off x="1249" y="1332"/>
                <a:ext cx="20" cy="11"/>
              </a:xfrm>
              <a:custGeom>
                <a:avLst/>
                <a:gdLst>
                  <a:gd name="T0" fmla="*/ 10 w 20"/>
                  <a:gd name="T1" fmla="*/ 0 h 11"/>
                  <a:gd name="T2" fmla="*/ 0 w 20"/>
                  <a:gd name="T3" fmla="*/ 4 h 11"/>
                  <a:gd name="T4" fmla="*/ 0 w 20"/>
                  <a:gd name="T5" fmla="*/ 11 h 11"/>
                  <a:gd name="T6" fmla="*/ 20 w 20"/>
                  <a:gd name="T7" fmla="*/ 2 h 11"/>
                  <a:gd name="T8" fmla="*/ 10 w 20"/>
                  <a:gd name="T9" fmla="*/ 0 h 11"/>
                  <a:gd name="T10" fmla="*/ 10 w 20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3" name="Freeform 129"/>
              <p:cNvSpPr>
                <a:spLocks/>
              </p:cNvSpPr>
              <p:nvPr/>
            </p:nvSpPr>
            <p:spPr bwMode="auto">
              <a:xfrm>
                <a:off x="1249" y="1332"/>
                <a:ext cx="20" cy="11"/>
              </a:xfrm>
              <a:custGeom>
                <a:avLst/>
                <a:gdLst>
                  <a:gd name="T0" fmla="*/ 10 w 20"/>
                  <a:gd name="T1" fmla="*/ 0 h 11"/>
                  <a:gd name="T2" fmla="*/ 0 w 20"/>
                  <a:gd name="T3" fmla="*/ 4 h 11"/>
                  <a:gd name="T4" fmla="*/ 0 w 20"/>
                  <a:gd name="T5" fmla="*/ 11 h 11"/>
                  <a:gd name="T6" fmla="*/ 20 w 20"/>
                  <a:gd name="T7" fmla="*/ 2 h 11"/>
                  <a:gd name="T8" fmla="*/ 10 w 2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0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4" name="Freeform 130"/>
              <p:cNvSpPr>
                <a:spLocks/>
              </p:cNvSpPr>
              <p:nvPr/>
            </p:nvSpPr>
            <p:spPr bwMode="auto">
              <a:xfrm>
                <a:off x="1157" y="1242"/>
                <a:ext cx="62" cy="67"/>
              </a:xfrm>
              <a:custGeom>
                <a:avLst/>
                <a:gdLst>
                  <a:gd name="T0" fmla="*/ 49 w 62"/>
                  <a:gd name="T1" fmla="*/ 0 h 67"/>
                  <a:gd name="T2" fmla="*/ 38 w 62"/>
                  <a:gd name="T3" fmla="*/ 12 h 67"/>
                  <a:gd name="T4" fmla="*/ 29 w 62"/>
                  <a:gd name="T5" fmla="*/ 15 h 67"/>
                  <a:gd name="T6" fmla="*/ 17 w 62"/>
                  <a:gd name="T7" fmla="*/ 25 h 67"/>
                  <a:gd name="T8" fmla="*/ 12 w 62"/>
                  <a:gd name="T9" fmla="*/ 32 h 67"/>
                  <a:gd name="T10" fmla="*/ 2 w 62"/>
                  <a:gd name="T11" fmla="*/ 31 h 67"/>
                  <a:gd name="T12" fmla="*/ 0 w 62"/>
                  <a:gd name="T13" fmla="*/ 39 h 67"/>
                  <a:gd name="T14" fmla="*/ 9 w 62"/>
                  <a:gd name="T15" fmla="*/ 59 h 67"/>
                  <a:gd name="T16" fmla="*/ 26 w 62"/>
                  <a:gd name="T17" fmla="*/ 61 h 67"/>
                  <a:gd name="T18" fmla="*/ 36 w 62"/>
                  <a:gd name="T19" fmla="*/ 67 h 67"/>
                  <a:gd name="T20" fmla="*/ 47 w 62"/>
                  <a:gd name="T21" fmla="*/ 57 h 67"/>
                  <a:gd name="T22" fmla="*/ 47 w 62"/>
                  <a:gd name="T23" fmla="*/ 49 h 67"/>
                  <a:gd name="T24" fmla="*/ 59 w 62"/>
                  <a:gd name="T25" fmla="*/ 35 h 67"/>
                  <a:gd name="T26" fmla="*/ 54 w 62"/>
                  <a:gd name="T27" fmla="*/ 29 h 67"/>
                  <a:gd name="T28" fmla="*/ 54 w 62"/>
                  <a:gd name="T29" fmla="*/ 16 h 67"/>
                  <a:gd name="T30" fmla="*/ 62 w 62"/>
                  <a:gd name="T31" fmla="*/ 11 h 67"/>
                  <a:gd name="T32" fmla="*/ 49 w 62"/>
                  <a:gd name="T33" fmla="*/ 0 h 67"/>
                  <a:gd name="T34" fmla="*/ 49 w 62"/>
                  <a:gd name="T3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" h="67">
                    <a:moveTo>
                      <a:pt x="49" y="0"/>
                    </a:moveTo>
                    <a:lnTo>
                      <a:pt x="38" y="12"/>
                    </a:lnTo>
                    <a:lnTo>
                      <a:pt x="29" y="15"/>
                    </a:lnTo>
                    <a:lnTo>
                      <a:pt x="17" y="25"/>
                    </a:lnTo>
                    <a:lnTo>
                      <a:pt x="12" y="32"/>
                    </a:lnTo>
                    <a:lnTo>
                      <a:pt x="2" y="31"/>
                    </a:lnTo>
                    <a:lnTo>
                      <a:pt x="0" y="39"/>
                    </a:lnTo>
                    <a:lnTo>
                      <a:pt x="9" y="59"/>
                    </a:lnTo>
                    <a:lnTo>
                      <a:pt x="26" y="61"/>
                    </a:lnTo>
                    <a:lnTo>
                      <a:pt x="36" y="67"/>
                    </a:lnTo>
                    <a:lnTo>
                      <a:pt x="47" y="57"/>
                    </a:lnTo>
                    <a:lnTo>
                      <a:pt x="47" y="49"/>
                    </a:lnTo>
                    <a:lnTo>
                      <a:pt x="59" y="35"/>
                    </a:lnTo>
                    <a:lnTo>
                      <a:pt x="54" y="29"/>
                    </a:lnTo>
                    <a:lnTo>
                      <a:pt x="54" y="16"/>
                    </a:lnTo>
                    <a:lnTo>
                      <a:pt x="62" y="11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5" name="Freeform 131"/>
              <p:cNvSpPr>
                <a:spLocks/>
              </p:cNvSpPr>
              <p:nvPr/>
            </p:nvSpPr>
            <p:spPr bwMode="auto">
              <a:xfrm>
                <a:off x="1157" y="1242"/>
                <a:ext cx="62" cy="67"/>
              </a:xfrm>
              <a:custGeom>
                <a:avLst/>
                <a:gdLst>
                  <a:gd name="T0" fmla="*/ 49 w 62"/>
                  <a:gd name="T1" fmla="*/ 0 h 67"/>
                  <a:gd name="T2" fmla="*/ 38 w 62"/>
                  <a:gd name="T3" fmla="*/ 12 h 67"/>
                  <a:gd name="T4" fmla="*/ 29 w 62"/>
                  <a:gd name="T5" fmla="*/ 15 h 67"/>
                  <a:gd name="T6" fmla="*/ 17 w 62"/>
                  <a:gd name="T7" fmla="*/ 25 h 67"/>
                  <a:gd name="T8" fmla="*/ 12 w 62"/>
                  <a:gd name="T9" fmla="*/ 32 h 67"/>
                  <a:gd name="T10" fmla="*/ 2 w 62"/>
                  <a:gd name="T11" fmla="*/ 31 h 67"/>
                  <a:gd name="T12" fmla="*/ 0 w 62"/>
                  <a:gd name="T13" fmla="*/ 39 h 67"/>
                  <a:gd name="T14" fmla="*/ 9 w 62"/>
                  <a:gd name="T15" fmla="*/ 59 h 67"/>
                  <a:gd name="T16" fmla="*/ 26 w 62"/>
                  <a:gd name="T17" fmla="*/ 61 h 67"/>
                  <a:gd name="T18" fmla="*/ 36 w 62"/>
                  <a:gd name="T19" fmla="*/ 67 h 67"/>
                  <a:gd name="T20" fmla="*/ 47 w 62"/>
                  <a:gd name="T21" fmla="*/ 57 h 67"/>
                  <a:gd name="T22" fmla="*/ 47 w 62"/>
                  <a:gd name="T23" fmla="*/ 49 h 67"/>
                  <a:gd name="T24" fmla="*/ 59 w 62"/>
                  <a:gd name="T25" fmla="*/ 35 h 67"/>
                  <a:gd name="T26" fmla="*/ 54 w 62"/>
                  <a:gd name="T27" fmla="*/ 29 h 67"/>
                  <a:gd name="T28" fmla="*/ 54 w 62"/>
                  <a:gd name="T29" fmla="*/ 16 h 67"/>
                  <a:gd name="T30" fmla="*/ 62 w 62"/>
                  <a:gd name="T31" fmla="*/ 11 h 67"/>
                  <a:gd name="T32" fmla="*/ 49 w 62"/>
                  <a:gd name="T3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7">
                    <a:moveTo>
                      <a:pt x="49" y="0"/>
                    </a:moveTo>
                    <a:lnTo>
                      <a:pt x="38" y="12"/>
                    </a:lnTo>
                    <a:lnTo>
                      <a:pt x="29" y="15"/>
                    </a:lnTo>
                    <a:lnTo>
                      <a:pt x="17" y="25"/>
                    </a:lnTo>
                    <a:lnTo>
                      <a:pt x="12" y="32"/>
                    </a:lnTo>
                    <a:lnTo>
                      <a:pt x="2" y="31"/>
                    </a:lnTo>
                    <a:lnTo>
                      <a:pt x="0" y="39"/>
                    </a:lnTo>
                    <a:lnTo>
                      <a:pt x="9" y="59"/>
                    </a:lnTo>
                    <a:lnTo>
                      <a:pt x="26" y="61"/>
                    </a:lnTo>
                    <a:lnTo>
                      <a:pt x="36" y="67"/>
                    </a:lnTo>
                    <a:lnTo>
                      <a:pt x="47" y="57"/>
                    </a:lnTo>
                    <a:lnTo>
                      <a:pt x="47" y="49"/>
                    </a:lnTo>
                    <a:lnTo>
                      <a:pt x="59" y="35"/>
                    </a:lnTo>
                    <a:lnTo>
                      <a:pt x="54" y="29"/>
                    </a:lnTo>
                    <a:lnTo>
                      <a:pt x="54" y="16"/>
                    </a:lnTo>
                    <a:lnTo>
                      <a:pt x="62" y="11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6" name="Freeform 132"/>
              <p:cNvSpPr>
                <a:spLocks/>
              </p:cNvSpPr>
              <p:nvPr/>
            </p:nvSpPr>
            <p:spPr bwMode="auto">
              <a:xfrm>
                <a:off x="1217" y="1274"/>
                <a:ext cx="39" cy="43"/>
              </a:xfrm>
              <a:custGeom>
                <a:avLst/>
                <a:gdLst>
                  <a:gd name="T0" fmla="*/ 12 w 39"/>
                  <a:gd name="T1" fmla="*/ 2 h 43"/>
                  <a:gd name="T2" fmla="*/ 6 w 39"/>
                  <a:gd name="T3" fmla="*/ 11 h 43"/>
                  <a:gd name="T4" fmla="*/ 0 w 39"/>
                  <a:gd name="T5" fmla="*/ 29 h 43"/>
                  <a:gd name="T6" fmla="*/ 5 w 39"/>
                  <a:gd name="T7" fmla="*/ 43 h 43"/>
                  <a:gd name="T8" fmla="*/ 10 w 39"/>
                  <a:gd name="T9" fmla="*/ 42 h 43"/>
                  <a:gd name="T10" fmla="*/ 10 w 39"/>
                  <a:gd name="T11" fmla="*/ 28 h 43"/>
                  <a:gd name="T12" fmla="*/ 18 w 39"/>
                  <a:gd name="T13" fmla="*/ 38 h 43"/>
                  <a:gd name="T14" fmla="*/ 25 w 39"/>
                  <a:gd name="T15" fmla="*/ 36 h 43"/>
                  <a:gd name="T16" fmla="*/ 19 w 39"/>
                  <a:gd name="T17" fmla="*/ 22 h 43"/>
                  <a:gd name="T18" fmla="*/ 28 w 39"/>
                  <a:gd name="T19" fmla="*/ 15 h 43"/>
                  <a:gd name="T20" fmla="*/ 12 w 39"/>
                  <a:gd name="T21" fmla="*/ 15 h 43"/>
                  <a:gd name="T22" fmla="*/ 12 w 39"/>
                  <a:gd name="T23" fmla="*/ 8 h 43"/>
                  <a:gd name="T24" fmla="*/ 39 w 39"/>
                  <a:gd name="T25" fmla="*/ 7 h 43"/>
                  <a:gd name="T26" fmla="*/ 39 w 39"/>
                  <a:gd name="T27" fmla="*/ 0 h 43"/>
                  <a:gd name="T28" fmla="*/ 12 w 39"/>
                  <a:gd name="T29" fmla="*/ 2 h 43"/>
                  <a:gd name="T30" fmla="*/ 12 w 39"/>
                  <a:gd name="T3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" h="43">
                    <a:moveTo>
                      <a:pt x="12" y="2"/>
                    </a:moveTo>
                    <a:lnTo>
                      <a:pt x="6" y="11"/>
                    </a:lnTo>
                    <a:lnTo>
                      <a:pt x="0" y="29"/>
                    </a:lnTo>
                    <a:lnTo>
                      <a:pt x="5" y="43"/>
                    </a:lnTo>
                    <a:lnTo>
                      <a:pt x="10" y="42"/>
                    </a:lnTo>
                    <a:lnTo>
                      <a:pt x="10" y="28"/>
                    </a:lnTo>
                    <a:lnTo>
                      <a:pt x="18" y="38"/>
                    </a:lnTo>
                    <a:lnTo>
                      <a:pt x="25" y="36"/>
                    </a:lnTo>
                    <a:lnTo>
                      <a:pt x="19" y="22"/>
                    </a:lnTo>
                    <a:lnTo>
                      <a:pt x="28" y="15"/>
                    </a:lnTo>
                    <a:lnTo>
                      <a:pt x="12" y="15"/>
                    </a:lnTo>
                    <a:lnTo>
                      <a:pt x="12" y="8"/>
                    </a:lnTo>
                    <a:lnTo>
                      <a:pt x="39" y="7"/>
                    </a:lnTo>
                    <a:lnTo>
                      <a:pt x="39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7" name="Freeform 133"/>
              <p:cNvSpPr>
                <a:spLocks/>
              </p:cNvSpPr>
              <p:nvPr/>
            </p:nvSpPr>
            <p:spPr bwMode="auto">
              <a:xfrm>
                <a:off x="1217" y="1274"/>
                <a:ext cx="39" cy="43"/>
              </a:xfrm>
              <a:custGeom>
                <a:avLst/>
                <a:gdLst>
                  <a:gd name="T0" fmla="*/ 12 w 39"/>
                  <a:gd name="T1" fmla="*/ 2 h 43"/>
                  <a:gd name="T2" fmla="*/ 6 w 39"/>
                  <a:gd name="T3" fmla="*/ 11 h 43"/>
                  <a:gd name="T4" fmla="*/ 0 w 39"/>
                  <a:gd name="T5" fmla="*/ 29 h 43"/>
                  <a:gd name="T6" fmla="*/ 5 w 39"/>
                  <a:gd name="T7" fmla="*/ 43 h 43"/>
                  <a:gd name="T8" fmla="*/ 10 w 39"/>
                  <a:gd name="T9" fmla="*/ 42 h 43"/>
                  <a:gd name="T10" fmla="*/ 10 w 39"/>
                  <a:gd name="T11" fmla="*/ 28 h 43"/>
                  <a:gd name="T12" fmla="*/ 18 w 39"/>
                  <a:gd name="T13" fmla="*/ 38 h 43"/>
                  <a:gd name="T14" fmla="*/ 25 w 39"/>
                  <a:gd name="T15" fmla="*/ 36 h 43"/>
                  <a:gd name="T16" fmla="*/ 19 w 39"/>
                  <a:gd name="T17" fmla="*/ 22 h 43"/>
                  <a:gd name="T18" fmla="*/ 28 w 39"/>
                  <a:gd name="T19" fmla="*/ 15 h 43"/>
                  <a:gd name="T20" fmla="*/ 12 w 39"/>
                  <a:gd name="T21" fmla="*/ 15 h 43"/>
                  <a:gd name="T22" fmla="*/ 12 w 39"/>
                  <a:gd name="T23" fmla="*/ 8 h 43"/>
                  <a:gd name="T24" fmla="*/ 39 w 39"/>
                  <a:gd name="T25" fmla="*/ 7 h 43"/>
                  <a:gd name="T26" fmla="*/ 39 w 39"/>
                  <a:gd name="T27" fmla="*/ 0 h 43"/>
                  <a:gd name="T28" fmla="*/ 12 w 39"/>
                  <a:gd name="T2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43">
                    <a:moveTo>
                      <a:pt x="12" y="2"/>
                    </a:moveTo>
                    <a:lnTo>
                      <a:pt x="6" y="11"/>
                    </a:lnTo>
                    <a:lnTo>
                      <a:pt x="0" y="29"/>
                    </a:lnTo>
                    <a:lnTo>
                      <a:pt x="5" y="43"/>
                    </a:lnTo>
                    <a:lnTo>
                      <a:pt x="10" y="42"/>
                    </a:lnTo>
                    <a:lnTo>
                      <a:pt x="10" y="28"/>
                    </a:lnTo>
                    <a:lnTo>
                      <a:pt x="18" y="38"/>
                    </a:lnTo>
                    <a:lnTo>
                      <a:pt x="25" y="36"/>
                    </a:lnTo>
                    <a:lnTo>
                      <a:pt x="19" y="22"/>
                    </a:lnTo>
                    <a:lnTo>
                      <a:pt x="28" y="15"/>
                    </a:lnTo>
                    <a:lnTo>
                      <a:pt x="12" y="15"/>
                    </a:lnTo>
                    <a:lnTo>
                      <a:pt x="12" y="8"/>
                    </a:lnTo>
                    <a:lnTo>
                      <a:pt x="39" y="7"/>
                    </a:lnTo>
                    <a:lnTo>
                      <a:pt x="39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8" name="Freeform 134"/>
              <p:cNvSpPr>
                <a:spLocks/>
              </p:cNvSpPr>
              <p:nvPr/>
            </p:nvSpPr>
            <p:spPr bwMode="auto">
              <a:xfrm>
                <a:off x="1075" y="1249"/>
                <a:ext cx="63" cy="70"/>
              </a:xfrm>
              <a:custGeom>
                <a:avLst/>
                <a:gdLst>
                  <a:gd name="T0" fmla="*/ 15 w 63"/>
                  <a:gd name="T1" fmla="*/ 6 h 70"/>
                  <a:gd name="T2" fmla="*/ 1 w 63"/>
                  <a:gd name="T3" fmla="*/ 0 h 70"/>
                  <a:gd name="T4" fmla="*/ 0 w 63"/>
                  <a:gd name="T5" fmla="*/ 5 h 70"/>
                  <a:gd name="T6" fmla="*/ 17 w 63"/>
                  <a:gd name="T7" fmla="*/ 20 h 70"/>
                  <a:gd name="T8" fmla="*/ 38 w 63"/>
                  <a:gd name="T9" fmla="*/ 56 h 70"/>
                  <a:gd name="T10" fmla="*/ 51 w 63"/>
                  <a:gd name="T11" fmla="*/ 67 h 70"/>
                  <a:gd name="T12" fmla="*/ 63 w 63"/>
                  <a:gd name="T13" fmla="*/ 70 h 70"/>
                  <a:gd name="T14" fmla="*/ 63 w 63"/>
                  <a:gd name="T15" fmla="*/ 52 h 70"/>
                  <a:gd name="T16" fmla="*/ 15 w 63"/>
                  <a:gd name="T17" fmla="*/ 6 h 70"/>
                  <a:gd name="T18" fmla="*/ 15 w 63"/>
                  <a:gd name="T19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0">
                    <a:moveTo>
                      <a:pt x="15" y="6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17" y="20"/>
                    </a:lnTo>
                    <a:lnTo>
                      <a:pt x="38" y="56"/>
                    </a:lnTo>
                    <a:lnTo>
                      <a:pt x="51" y="67"/>
                    </a:lnTo>
                    <a:lnTo>
                      <a:pt x="63" y="70"/>
                    </a:lnTo>
                    <a:lnTo>
                      <a:pt x="63" y="52"/>
                    </a:lnTo>
                    <a:lnTo>
                      <a:pt x="15" y="6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9" name="Freeform 135"/>
              <p:cNvSpPr>
                <a:spLocks/>
              </p:cNvSpPr>
              <p:nvPr/>
            </p:nvSpPr>
            <p:spPr bwMode="auto">
              <a:xfrm>
                <a:off x="1075" y="1249"/>
                <a:ext cx="63" cy="70"/>
              </a:xfrm>
              <a:custGeom>
                <a:avLst/>
                <a:gdLst>
                  <a:gd name="T0" fmla="*/ 15 w 63"/>
                  <a:gd name="T1" fmla="*/ 6 h 70"/>
                  <a:gd name="T2" fmla="*/ 1 w 63"/>
                  <a:gd name="T3" fmla="*/ 0 h 70"/>
                  <a:gd name="T4" fmla="*/ 0 w 63"/>
                  <a:gd name="T5" fmla="*/ 5 h 70"/>
                  <a:gd name="T6" fmla="*/ 17 w 63"/>
                  <a:gd name="T7" fmla="*/ 20 h 70"/>
                  <a:gd name="T8" fmla="*/ 38 w 63"/>
                  <a:gd name="T9" fmla="*/ 56 h 70"/>
                  <a:gd name="T10" fmla="*/ 51 w 63"/>
                  <a:gd name="T11" fmla="*/ 67 h 70"/>
                  <a:gd name="T12" fmla="*/ 63 w 63"/>
                  <a:gd name="T13" fmla="*/ 70 h 70"/>
                  <a:gd name="T14" fmla="*/ 63 w 63"/>
                  <a:gd name="T15" fmla="*/ 52 h 70"/>
                  <a:gd name="T16" fmla="*/ 15 w 63"/>
                  <a:gd name="T17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0">
                    <a:moveTo>
                      <a:pt x="15" y="6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17" y="20"/>
                    </a:lnTo>
                    <a:lnTo>
                      <a:pt x="38" y="56"/>
                    </a:lnTo>
                    <a:lnTo>
                      <a:pt x="51" y="67"/>
                    </a:lnTo>
                    <a:lnTo>
                      <a:pt x="63" y="70"/>
                    </a:lnTo>
                    <a:lnTo>
                      <a:pt x="63" y="52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0" name="Freeform 136"/>
              <p:cNvSpPr>
                <a:spLocks/>
              </p:cNvSpPr>
              <p:nvPr/>
            </p:nvSpPr>
            <p:spPr bwMode="auto">
              <a:xfrm>
                <a:off x="1138" y="1319"/>
                <a:ext cx="51" cy="15"/>
              </a:xfrm>
              <a:custGeom>
                <a:avLst/>
                <a:gdLst>
                  <a:gd name="T0" fmla="*/ 51 w 51"/>
                  <a:gd name="T1" fmla="*/ 10 h 15"/>
                  <a:gd name="T2" fmla="*/ 51 w 51"/>
                  <a:gd name="T3" fmla="*/ 15 h 15"/>
                  <a:gd name="T4" fmla="*/ 26 w 51"/>
                  <a:gd name="T5" fmla="*/ 12 h 15"/>
                  <a:gd name="T6" fmla="*/ 0 w 51"/>
                  <a:gd name="T7" fmla="*/ 4 h 15"/>
                  <a:gd name="T8" fmla="*/ 4 w 51"/>
                  <a:gd name="T9" fmla="*/ 0 h 15"/>
                  <a:gd name="T10" fmla="*/ 28 w 51"/>
                  <a:gd name="T11" fmla="*/ 5 h 15"/>
                  <a:gd name="T12" fmla="*/ 30 w 51"/>
                  <a:gd name="T13" fmla="*/ 2 h 15"/>
                  <a:gd name="T14" fmla="*/ 51 w 51"/>
                  <a:gd name="T15" fmla="*/ 10 h 15"/>
                  <a:gd name="T16" fmla="*/ 51 w 51"/>
                  <a:gd name="T1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5">
                    <a:moveTo>
                      <a:pt x="51" y="10"/>
                    </a:moveTo>
                    <a:lnTo>
                      <a:pt x="51" y="15"/>
                    </a:lnTo>
                    <a:lnTo>
                      <a:pt x="26" y="12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28" y="5"/>
                    </a:lnTo>
                    <a:lnTo>
                      <a:pt x="30" y="2"/>
                    </a:lnTo>
                    <a:lnTo>
                      <a:pt x="51" y="1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1" name="Freeform 137"/>
              <p:cNvSpPr>
                <a:spLocks/>
              </p:cNvSpPr>
              <p:nvPr/>
            </p:nvSpPr>
            <p:spPr bwMode="auto">
              <a:xfrm>
                <a:off x="1138" y="1319"/>
                <a:ext cx="51" cy="15"/>
              </a:xfrm>
              <a:custGeom>
                <a:avLst/>
                <a:gdLst>
                  <a:gd name="T0" fmla="*/ 51 w 51"/>
                  <a:gd name="T1" fmla="*/ 10 h 15"/>
                  <a:gd name="T2" fmla="*/ 51 w 51"/>
                  <a:gd name="T3" fmla="*/ 15 h 15"/>
                  <a:gd name="T4" fmla="*/ 26 w 51"/>
                  <a:gd name="T5" fmla="*/ 12 h 15"/>
                  <a:gd name="T6" fmla="*/ 0 w 51"/>
                  <a:gd name="T7" fmla="*/ 4 h 15"/>
                  <a:gd name="T8" fmla="*/ 4 w 51"/>
                  <a:gd name="T9" fmla="*/ 0 h 15"/>
                  <a:gd name="T10" fmla="*/ 28 w 51"/>
                  <a:gd name="T11" fmla="*/ 5 h 15"/>
                  <a:gd name="T12" fmla="*/ 30 w 51"/>
                  <a:gd name="T13" fmla="*/ 2 h 15"/>
                  <a:gd name="T14" fmla="*/ 51 w 51"/>
                  <a:gd name="T1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5">
                    <a:moveTo>
                      <a:pt x="51" y="10"/>
                    </a:moveTo>
                    <a:lnTo>
                      <a:pt x="51" y="15"/>
                    </a:lnTo>
                    <a:lnTo>
                      <a:pt x="26" y="12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28" y="5"/>
                    </a:lnTo>
                    <a:lnTo>
                      <a:pt x="30" y="2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2" name="Freeform 138"/>
              <p:cNvSpPr>
                <a:spLocks/>
              </p:cNvSpPr>
              <p:nvPr/>
            </p:nvSpPr>
            <p:spPr bwMode="auto">
              <a:xfrm>
                <a:off x="1295" y="1286"/>
                <a:ext cx="119" cy="62"/>
              </a:xfrm>
              <a:custGeom>
                <a:avLst/>
                <a:gdLst>
                  <a:gd name="T0" fmla="*/ 9 w 119"/>
                  <a:gd name="T1" fmla="*/ 10 h 62"/>
                  <a:gd name="T2" fmla="*/ 4 w 119"/>
                  <a:gd name="T3" fmla="*/ 9 h 62"/>
                  <a:gd name="T4" fmla="*/ 0 w 119"/>
                  <a:gd name="T5" fmla="*/ 0 h 62"/>
                  <a:gd name="T6" fmla="*/ 17 w 119"/>
                  <a:gd name="T7" fmla="*/ 0 h 62"/>
                  <a:gd name="T8" fmla="*/ 18 w 119"/>
                  <a:gd name="T9" fmla="*/ 16 h 62"/>
                  <a:gd name="T10" fmla="*/ 28 w 119"/>
                  <a:gd name="T11" fmla="*/ 17 h 62"/>
                  <a:gd name="T12" fmla="*/ 38 w 119"/>
                  <a:gd name="T13" fmla="*/ 5 h 62"/>
                  <a:gd name="T14" fmla="*/ 57 w 119"/>
                  <a:gd name="T15" fmla="*/ 13 h 62"/>
                  <a:gd name="T16" fmla="*/ 83 w 119"/>
                  <a:gd name="T17" fmla="*/ 21 h 62"/>
                  <a:gd name="T18" fmla="*/ 100 w 119"/>
                  <a:gd name="T19" fmla="*/ 35 h 62"/>
                  <a:gd name="T20" fmla="*/ 99 w 119"/>
                  <a:gd name="T21" fmla="*/ 43 h 62"/>
                  <a:gd name="T22" fmla="*/ 119 w 119"/>
                  <a:gd name="T23" fmla="*/ 62 h 62"/>
                  <a:gd name="T24" fmla="*/ 101 w 119"/>
                  <a:gd name="T25" fmla="*/ 60 h 62"/>
                  <a:gd name="T26" fmla="*/ 90 w 119"/>
                  <a:gd name="T27" fmla="*/ 49 h 62"/>
                  <a:gd name="T28" fmla="*/ 78 w 119"/>
                  <a:gd name="T29" fmla="*/ 44 h 62"/>
                  <a:gd name="T30" fmla="*/ 69 w 119"/>
                  <a:gd name="T31" fmla="*/ 54 h 62"/>
                  <a:gd name="T32" fmla="*/ 57 w 119"/>
                  <a:gd name="T33" fmla="*/ 50 h 62"/>
                  <a:gd name="T34" fmla="*/ 51 w 119"/>
                  <a:gd name="T35" fmla="*/ 47 h 62"/>
                  <a:gd name="T36" fmla="*/ 38 w 119"/>
                  <a:gd name="T37" fmla="*/ 49 h 62"/>
                  <a:gd name="T38" fmla="*/ 45 w 119"/>
                  <a:gd name="T39" fmla="*/ 40 h 62"/>
                  <a:gd name="T40" fmla="*/ 43 w 119"/>
                  <a:gd name="T41" fmla="*/ 34 h 62"/>
                  <a:gd name="T42" fmla="*/ 4 w 119"/>
                  <a:gd name="T43" fmla="*/ 16 h 62"/>
                  <a:gd name="T44" fmla="*/ 9 w 119"/>
                  <a:gd name="T45" fmla="*/ 10 h 62"/>
                  <a:gd name="T46" fmla="*/ 9 w 119"/>
                  <a:gd name="T47" fmla="*/ 1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62">
                    <a:moveTo>
                      <a:pt x="9" y="10"/>
                    </a:moveTo>
                    <a:lnTo>
                      <a:pt x="4" y="9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8" y="16"/>
                    </a:lnTo>
                    <a:lnTo>
                      <a:pt x="28" y="17"/>
                    </a:lnTo>
                    <a:lnTo>
                      <a:pt x="38" y="5"/>
                    </a:lnTo>
                    <a:lnTo>
                      <a:pt x="57" y="13"/>
                    </a:lnTo>
                    <a:lnTo>
                      <a:pt x="83" y="21"/>
                    </a:lnTo>
                    <a:lnTo>
                      <a:pt x="100" y="35"/>
                    </a:lnTo>
                    <a:lnTo>
                      <a:pt x="99" y="43"/>
                    </a:lnTo>
                    <a:lnTo>
                      <a:pt x="119" y="62"/>
                    </a:lnTo>
                    <a:lnTo>
                      <a:pt x="101" y="60"/>
                    </a:lnTo>
                    <a:lnTo>
                      <a:pt x="90" y="49"/>
                    </a:lnTo>
                    <a:lnTo>
                      <a:pt x="78" y="44"/>
                    </a:lnTo>
                    <a:lnTo>
                      <a:pt x="69" y="54"/>
                    </a:lnTo>
                    <a:lnTo>
                      <a:pt x="57" y="50"/>
                    </a:lnTo>
                    <a:lnTo>
                      <a:pt x="51" y="47"/>
                    </a:lnTo>
                    <a:lnTo>
                      <a:pt x="38" y="49"/>
                    </a:lnTo>
                    <a:lnTo>
                      <a:pt x="45" y="40"/>
                    </a:lnTo>
                    <a:lnTo>
                      <a:pt x="43" y="34"/>
                    </a:lnTo>
                    <a:lnTo>
                      <a:pt x="4" y="16"/>
                    </a:lnTo>
                    <a:lnTo>
                      <a:pt x="9" y="10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3" name="Freeform 139"/>
              <p:cNvSpPr>
                <a:spLocks/>
              </p:cNvSpPr>
              <p:nvPr/>
            </p:nvSpPr>
            <p:spPr bwMode="auto">
              <a:xfrm>
                <a:off x="1295" y="1286"/>
                <a:ext cx="119" cy="62"/>
              </a:xfrm>
              <a:custGeom>
                <a:avLst/>
                <a:gdLst>
                  <a:gd name="T0" fmla="*/ 9 w 119"/>
                  <a:gd name="T1" fmla="*/ 10 h 62"/>
                  <a:gd name="T2" fmla="*/ 4 w 119"/>
                  <a:gd name="T3" fmla="*/ 9 h 62"/>
                  <a:gd name="T4" fmla="*/ 0 w 119"/>
                  <a:gd name="T5" fmla="*/ 0 h 62"/>
                  <a:gd name="T6" fmla="*/ 17 w 119"/>
                  <a:gd name="T7" fmla="*/ 0 h 62"/>
                  <a:gd name="T8" fmla="*/ 18 w 119"/>
                  <a:gd name="T9" fmla="*/ 16 h 62"/>
                  <a:gd name="T10" fmla="*/ 28 w 119"/>
                  <a:gd name="T11" fmla="*/ 17 h 62"/>
                  <a:gd name="T12" fmla="*/ 38 w 119"/>
                  <a:gd name="T13" fmla="*/ 5 h 62"/>
                  <a:gd name="T14" fmla="*/ 57 w 119"/>
                  <a:gd name="T15" fmla="*/ 13 h 62"/>
                  <a:gd name="T16" fmla="*/ 83 w 119"/>
                  <a:gd name="T17" fmla="*/ 21 h 62"/>
                  <a:gd name="T18" fmla="*/ 100 w 119"/>
                  <a:gd name="T19" fmla="*/ 35 h 62"/>
                  <a:gd name="T20" fmla="*/ 99 w 119"/>
                  <a:gd name="T21" fmla="*/ 43 h 62"/>
                  <a:gd name="T22" fmla="*/ 119 w 119"/>
                  <a:gd name="T23" fmla="*/ 62 h 62"/>
                  <a:gd name="T24" fmla="*/ 101 w 119"/>
                  <a:gd name="T25" fmla="*/ 60 h 62"/>
                  <a:gd name="T26" fmla="*/ 90 w 119"/>
                  <a:gd name="T27" fmla="*/ 49 h 62"/>
                  <a:gd name="T28" fmla="*/ 78 w 119"/>
                  <a:gd name="T29" fmla="*/ 44 h 62"/>
                  <a:gd name="T30" fmla="*/ 69 w 119"/>
                  <a:gd name="T31" fmla="*/ 54 h 62"/>
                  <a:gd name="T32" fmla="*/ 57 w 119"/>
                  <a:gd name="T33" fmla="*/ 50 h 62"/>
                  <a:gd name="T34" fmla="*/ 51 w 119"/>
                  <a:gd name="T35" fmla="*/ 47 h 62"/>
                  <a:gd name="T36" fmla="*/ 38 w 119"/>
                  <a:gd name="T37" fmla="*/ 49 h 62"/>
                  <a:gd name="T38" fmla="*/ 45 w 119"/>
                  <a:gd name="T39" fmla="*/ 40 h 62"/>
                  <a:gd name="T40" fmla="*/ 43 w 119"/>
                  <a:gd name="T41" fmla="*/ 34 h 62"/>
                  <a:gd name="T42" fmla="*/ 4 w 119"/>
                  <a:gd name="T43" fmla="*/ 16 h 62"/>
                  <a:gd name="T44" fmla="*/ 9 w 119"/>
                  <a:gd name="T45" fmla="*/ 1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9" h="62">
                    <a:moveTo>
                      <a:pt x="9" y="10"/>
                    </a:moveTo>
                    <a:lnTo>
                      <a:pt x="4" y="9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8" y="16"/>
                    </a:lnTo>
                    <a:lnTo>
                      <a:pt x="28" y="17"/>
                    </a:lnTo>
                    <a:lnTo>
                      <a:pt x="38" y="5"/>
                    </a:lnTo>
                    <a:lnTo>
                      <a:pt x="57" y="13"/>
                    </a:lnTo>
                    <a:lnTo>
                      <a:pt x="83" y="21"/>
                    </a:lnTo>
                    <a:lnTo>
                      <a:pt x="100" y="35"/>
                    </a:lnTo>
                    <a:lnTo>
                      <a:pt x="99" y="43"/>
                    </a:lnTo>
                    <a:lnTo>
                      <a:pt x="119" y="62"/>
                    </a:lnTo>
                    <a:lnTo>
                      <a:pt x="101" y="60"/>
                    </a:lnTo>
                    <a:lnTo>
                      <a:pt x="90" y="49"/>
                    </a:lnTo>
                    <a:lnTo>
                      <a:pt x="78" y="44"/>
                    </a:lnTo>
                    <a:lnTo>
                      <a:pt x="69" y="54"/>
                    </a:lnTo>
                    <a:lnTo>
                      <a:pt x="57" y="50"/>
                    </a:lnTo>
                    <a:lnTo>
                      <a:pt x="51" y="47"/>
                    </a:lnTo>
                    <a:lnTo>
                      <a:pt x="38" y="49"/>
                    </a:lnTo>
                    <a:lnTo>
                      <a:pt x="45" y="40"/>
                    </a:lnTo>
                    <a:lnTo>
                      <a:pt x="43" y="34"/>
                    </a:lnTo>
                    <a:lnTo>
                      <a:pt x="4" y="16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4" name="Freeform 140"/>
              <p:cNvSpPr>
                <a:spLocks/>
              </p:cNvSpPr>
              <p:nvPr/>
            </p:nvSpPr>
            <p:spPr bwMode="auto">
              <a:xfrm>
                <a:off x="1183" y="1348"/>
                <a:ext cx="244" cy="179"/>
              </a:xfrm>
              <a:custGeom>
                <a:avLst/>
                <a:gdLst>
                  <a:gd name="T0" fmla="*/ 173 w 244"/>
                  <a:gd name="T1" fmla="*/ 8 h 179"/>
                  <a:gd name="T2" fmla="*/ 170 w 244"/>
                  <a:gd name="T3" fmla="*/ 41 h 179"/>
                  <a:gd name="T4" fmla="*/ 136 w 244"/>
                  <a:gd name="T5" fmla="*/ 26 h 179"/>
                  <a:gd name="T6" fmla="*/ 141 w 244"/>
                  <a:gd name="T7" fmla="*/ 8 h 179"/>
                  <a:gd name="T8" fmla="*/ 119 w 244"/>
                  <a:gd name="T9" fmla="*/ 4 h 179"/>
                  <a:gd name="T10" fmla="*/ 99 w 244"/>
                  <a:gd name="T11" fmla="*/ 26 h 179"/>
                  <a:gd name="T12" fmla="*/ 91 w 244"/>
                  <a:gd name="T13" fmla="*/ 26 h 179"/>
                  <a:gd name="T14" fmla="*/ 82 w 244"/>
                  <a:gd name="T15" fmla="*/ 18 h 179"/>
                  <a:gd name="T16" fmla="*/ 63 w 244"/>
                  <a:gd name="T17" fmla="*/ 40 h 179"/>
                  <a:gd name="T18" fmla="*/ 56 w 244"/>
                  <a:gd name="T19" fmla="*/ 35 h 179"/>
                  <a:gd name="T20" fmla="*/ 52 w 244"/>
                  <a:gd name="T21" fmla="*/ 51 h 179"/>
                  <a:gd name="T22" fmla="*/ 0 w 244"/>
                  <a:gd name="T23" fmla="*/ 71 h 179"/>
                  <a:gd name="T24" fmla="*/ 15 w 244"/>
                  <a:gd name="T25" fmla="*/ 131 h 179"/>
                  <a:gd name="T26" fmla="*/ 10 w 244"/>
                  <a:gd name="T27" fmla="*/ 146 h 179"/>
                  <a:gd name="T28" fmla="*/ 21 w 244"/>
                  <a:gd name="T29" fmla="*/ 156 h 179"/>
                  <a:gd name="T30" fmla="*/ 64 w 244"/>
                  <a:gd name="T31" fmla="*/ 144 h 179"/>
                  <a:gd name="T32" fmla="*/ 72 w 244"/>
                  <a:gd name="T33" fmla="*/ 137 h 179"/>
                  <a:gd name="T34" fmla="*/ 108 w 244"/>
                  <a:gd name="T35" fmla="*/ 130 h 179"/>
                  <a:gd name="T36" fmla="*/ 160 w 244"/>
                  <a:gd name="T37" fmla="*/ 159 h 179"/>
                  <a:gd name="T38" fmla="*/ 162 w 244"/>
                  <a:gd name="T39" fmla="*/ 171 h 179"/>
                  <a:gd name="T40" fmla="*/ 178 w 244"/>
                  <a:gd name="T41" fmla="*/ 179 h 179"/>
                  <a:gd name="T42" fmla="*/ 222 w 244"/>
                  <a:gd name="T43" fmla="*/ 171 h 179"/>
                  <a:gd name="T44" fmla="*/ 240 w 244"/>
                  <a:gd name="T45" fmla="*/ 134 h 179"/>
                  <a:gd name="T46" fmla="*/ 244 w 244"/>
                  <a:gd name="T47" fmla="*/ 100 h 179"/>
                  <a:gd name="T48" fmla="*/ 225 w 244"/>
                  <a:gd name="T49" fmla="*/ 67 h 179"/>
                  <a:gd name="T50" fmla="*/ 201 w 244"/>
                  <a:gd name="T51" fmla="*/ 45 h 179"/>
                  <a:gd name="T52" fmla="*/ 195 w 244"/>
                  <a:gd name="T53" fmla="*/ 28 h 179"/>
                  <a:gd name="T54" fmla="*/ 179 w 244"/>
                  <a:gd name="T55" fmla="*/ 0 h 179"/>
                  <a:gd name="T56" fmla="*/ 173 w 244"/>
                  <a:gd name="T57" fmla="*/ 8 h 179"/>
                  <a:gd name="T58" fmla="*/ 173 w 244"/>
                  <a:gd name="T59" fmla="*/ 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4" h="179">
                    <a:moveTo>
                      <a:pt x="173" y="8"/>
                    </a:moveTo>
                    <a:lnTo>
                      <a:pt x="170" y="41"/>
                    </a:lnTo>
                    <a:lnTo>
                      <a:pt x="136" y="26"/>
                    </a:lnTo>
                    <a:lnTo>
                      <a:pt x="141" y="8"/>
                    </a:lnTo>
                    <a:lnTo>
                      <a:pt x="119" y="4"/>
                    </a:lnTo>
                    <a:lnTo>
                      <a:pt x="99" y="26"/>
                    </a:lnTo>
                    <a:lnTo>
                      <a:pt x="91" y="26"/>
                    </a:lnTo>
                    <a:lnTo>
                      <a:pt x="82" y="18"/>
                    </a:lnTo>
                    <a:lnTo>
                      <a:pt x="63" y="40"/>
                    </a:lnTo>
                    <a:lnTo>
                      <a:pt x="56" y="35"/>
                    </a:lnTo>
                    <a:lnTo>
                      <a:pt x="52" y="51"/>
                    </a:lnTo>
                    <a:lnTo>
                      <a:pt x="0" y="71"/>
                    </a:lnTo>
                    <a:lnTo>
                      <a:pt x="15" y="131"/>
                    </a:lnTo>
                    <a:lnTo>
                      <a:pt x="10" y="146"/>
                    </a:lnTo>
                    <a:lnTo>
                      <a:pt x="21" y="156"/>
                    </a:lnTo>
                    <a:lnTo>
                      <a:pt x="64" y="144"/>
                    </a:lnTo>
                    <a:lnTo>
                      <a:pt x="72" y="137"/>
                    </a:lnTo>
                    <a:lnTo>
                      <a:pt x="108" y="130"/>
                    </a:lnTo>
                    <a:lnTo>
                      <a:pt x="160" y="159"/>
                    </a:lnTo>
                    <a:lnTo>
                      <a:pt x="162" y="171"/>
                    </a:lnTo>
                    <a:lnTo>
                      <a:pt x="178" y="179"/>
                    </a:lnTo>
                    <a:lnTo>
                      <a:pt x="222" y="171"/>
                    </a:lnTo>
                    <a:lnTo>
                      <a:pt x="240" y="134"/>
                    </a:lnTo>
                    <a:lnTo>
                      <a:pt x="244" y="100"/>
                    </a:lnTo>
                    <a:lnTo>
                      <a:pt x="225" y="67"/>
                    </a:lnTo>
                    <a:lnTo>
                      <a:pt x="201" y="45"/>
                    </a:lnTo>
                    <a:lnTo>
                      <a:pt x="195" y="28"/>
                    </a:lnTo>
                    <a:lnTo>
                      <a:pt x="179" y="0"/>
                    </a:lnTo>
                    <a:lnTo>
                      <a:pt x="173" y="8"/>
                    </a:lnTo>
                    <a:lnTo>
                      <a:pt x="17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5" name="Freeform 141"/>
              <p:cNvSpPr>
                <a:spLocks/>
              </p:cNvSpPr>
              <p:nvPr/>
            </p:nvSpPr>
            <p:spPr bwMode="auto">
              <a:xfrm>
                <a:off x="1183" y="1348"/>
                <a:ext cx="244" cy="179"/>
              </a:xfrm>
              <a:custGeom>
                <a:avLst/>
                <a:gdLst>
                  <a:gd name="T0" fmla="*/ 173 w 244"/>
                  <a:gd name="T1" fmla="*/ 8 h 179"/>
                  <a:gd name="T2" fmla="*/ 170 w 244"/>
                  <a:gd name="T3" fmla="*/ 41 h 179"/>
                  <a:gd name="T4" fmla="*/ 136 w 244"/>
                  <a:gd name="T5" fmla="*/ 26 h 179"/>
                  <a:gd name="T6" fmla="*/ 141 w 244"/>
                  <a:gd name="T7" fmla="*/ 8 h 179"/>
                  <a:gd name="T8" fmla="*/ 119 w 244"/>
                  <a:gd name="T9" fmla="*/ 4 h 179"/>
                  <a:gd name="T10" fmla="*/ 99 w 244"/>
                  <a:gd name="T11" fmla="*/ 26 h 179"/>
                  <a:gd name="T12" fmla="*/ 91 w 244"/>
                  <a:gd name="T13" fmla="*/ 26 h 179"/>
                  <a:gd name="T14" fmla="*/ 82 w 244"/>
                  <a:gd name="T15" fmla="*/ 18 h 179"/>
                  <a:gd name="T16" fmla="*/ 63 w 244"/>
                  <a:gd name="T17" fmla="*/ 40 h 179"/>
                  <a:gd name="T18" fmla="*/ 56 w 244"/>
                  <a:gd name="T19" fmla="*/ 35 h 179"/>
                  <a:gd name="T20" fmla="*/ 52 w 244"/>
                  <a:gd name="T21" fmla="*/ 51 h 179"/>
                  <a:gd name="T22" fmla="*/ 0 w 244"/>
                  <a:gd name="T23" fmla="*/ 71 h 179"/>
                  <a:gd name="T24" fmla="*/ 15 w 244"/>
                  <a:gd name="T25" fmla="*/ 131 h 179"/>
                  <a:gd name="T26" fmla="*/ 10 w 244"/>
                  <a:gd name="T27" fmla="*/ 146 h 179"/>
                  <a:gd name="T28" fmla="*/ 21 w 244"/>
                  <a:gd name="T29" fmla="*/ 156 h 179"/>
                  <a:gd name="T30" fmla="*/ 64 w 244"/>
                  <a:gd name="T31" fmla="*/ 144 h 179"/>
                  <a:gd name="T32" fmla="*/ 72 w 244"/>
                  <a:gd name="T33" fmla="*/ 137 h 179"/>
                  <a:gd name="T34" fmla="*/ 108 w 244"/>
                  <a:gd name="T35" fmla="*/ 130 h 179"/>
                  <a:gd name="T36" fmla="*/ 160 w 244"/>
                  <a:gd name="T37" fmla="*/ 159 h 179"/>
                  <a:gd name="T38" fmla="*/ 162 w 244"/>
                  <a:gd name="T39" fmla="*/ 171 h 179"/>
                  <a:gd name="T40" fmla="*/ 178 w 244"/>
                  <a:gd name="T41" fmla="*/ 179 h 179"/>
                  <a:gd name="T42" fmla="*/ 222 w 244"/>
                  <a:gd name="T43" fmla="*/ 171 h 179"/>
                  <a:gd name="T44" fmla="*/ 240 w 244"/>
                  <a:gd name="T45" fmla="*/ 134 h 179"/>
                  <a:gd name="T46" fmla="*/ 244 w 244"/>
                  <a:gd name="T47" fmla="*/ 100 h 179"/>
                  <a:gd name="T48" fmla="*/ 225 w 244"/>
                  <a:gd name="T49" fmla="*/ 67 h 179"/>
                  <a:gd name="T50" fmla="*/ 201 w 244"/>
                  <a:gd name="T51" fmla="*/ 45 h 179"/>
                  <a:gd name="T52" fmla="*/ 195 w 244"/>
                  <a:gd name="T53" fmla="*/ 28 h 179"/>
                  <a:gd name="T54" fmla="*/ 179 w 244"/>
                  <a:gd name="T55" fmla="*/ 0 h 179"/>
                  <a:gd name="T56" fmla="*/ 173 w 244"/>
                  <a:gd name="T57" fmla="*/ 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4" h="179">
                    <a:moveTo>
                      <a:pt x="173" y="8"/>
                    </a:moveTo>
                    <a:lnTo>
                      <a:pt x="170" y="41"/>
                    </a:lnTo>
                    <a:lnTo>
                      <a:pt x="136" y="26"/>
                    </a:lnTo>
                    <a:lnTo>
                      <a:pt x="141" y="8"/>
                    </a:lnTo>
                    <a:lnTo>
                      <a:pt x="119" y="4"/>
                    </a:lnTo>
                    <a:lnTo>
                      <a:pt x="99" y="26"/>
                    </a:lnTo>
                    <a:lnTo>
                      <a:pt x="91" y="26"/>
                    </a:lnTo>
                    <a:lnTo>
                      <a:pt x="82" y="18"/>
                    </a:lnTo>
                    <a:lnTo>
                      <a:pt x="63" y="40"/>
                    </a:lnTo>
                    <a:lnTo>
                      <a:pt x="56" y="35"/>
                    </a:lnTo>
                    <a:lnTo>
                      <a:pt x="52" y="51"/>
                    </a:lnTo>
                    <a:lnTo>
                      <a:pt x="0" y="71"/>
                    </a:lnTo>
                    <a:lnTo>
                      <a:pt x="15" y="131"/>
                    </a:lnTo>
                    <a:lnTo>
                      <a:pt x="10" y="146"/>
                    </a:lnTo>
                    <a:lnTo>
                      <a:pt x="21" y="156"/>
                    </a:lnTo>
                    <a:lnTo>
                      <a:pt x="64" y="144"/>
                    </a:lnTo>
                    <a:lnTo>
                      <a:pt x="72" y="137"/>
                    </a:lnTo>
                    <a:lnTo>
                      <a:pt x="108" y="130"/>
                    </a:lnTo>
                    <a:lnTo>
                      <a:pt x="160" y="159"/>
                    </a:lnTo>
                    <a:lnTo>
                      <a:pt x="162" y="171"/>
                    </a:lnTo>
                    <a:lnTo>
                      <a:pt x="178" y="179"/>
                    </a:lnTo>
                    <a:lnTo>
                      <a:pt x="222" y="171"/>
                    </a:lnTo>
                    <a:lnTo>
                      <a:pt x="240" y="134"/>
                    </a:lnTo>
                    <a:lnTo>
                      <a:pt x="244" y="100"/>
                    </a:lnTo>
                    <a:lnTo>
                      <a:pt x="225" y="67"/>
                    </a:lnTo>
                    <a:lnTo>
                      <a:pt x="201" y="45"/>
                    </a:lnTo>
                    <a:lnTo>
                      <a:pt x="195" y="28"/>
                    </a:lnTo>
                    <a:lnTo>
                      <a:pt x="179" y="0"/>
                    </a:lnTo>
                    <a:lnTo>
                      <a:pt x="173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6" name="Freeform 142"/>
              <p:cNvSpPr>
                <a:spLocks/>
              </p:cNvSpPr>
              <p:nvPr/>
            </p:nvSpPr>
            <p:spPr bwMode="auto">
              <a:xfrm>
                <a:off x="1374" y="1541"/>
                <a:ext cx="28" cy="21"/>
              </a:xfrm>
              <a:custGeom>
                <a:avLst/>
                <a:gdLst>
                  <a:gd name="T0" fmla="*/ 0 w 28"/>
                  <a:gd name="T1" fmla="*/ 0 h 21"/>
                  <a:gd name="T2" fmla="*/ 28 w 28"/>
                  <a:gd name="T3" fmla="*/ 1 h 21"/>
                  <a:gd name="T4" fmla="*/ 22 w 28"/>
                  <a:gd name="T5" fmla="*/ 17 h 21"/>
                  <a:gd name="T6" fmla="*/ 9 w 28"/>
                  <a:gd name="T7" fmla="*/ 21 h 21"/>
                  <a:gd name="T8" fmla="*/ 0 w 28"/>
                  <a:gd name="T9" fmla="*/ 0 h 21"/>
                  <a:gd name="T10" fmla="*/ 0 w 28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1">
                    <a:moveTo>
                      <a:pt x="0" y="0"/>
                    </a:moveTo>
                    <a:lnTo>
                      <a:pt x="28" y="1"/>
                    </a:lnTo>
                    <a:lnTo>
                      <a:pt x="22" y="17"/>
                    </a:lnTo>
                    <a:lnTo>
                      <a:pt x="9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7" name="Freeform 143"/>
              <p:cNvSpPr>
                <a:spLocks/>
              </p:cNvSpPr>
              <p:nvPr/>
            </p:nvSpPr>
            <p:spPr bwMode="auto">
              <a:xfrm>
                <a:off x="1374" y="1541"/>
                <a:ext cx="28" cy="21"/>
              </a:xfrm>
              <a:custGeom>
                <a:avLst/>
                <a:gdLst>
                  <a:gd name="T0" fmla="*/ 0 w 28"/>
                  <a:gd name="T1" fmla="*/ 0 h 21"/>
                  <a:gd name="T2" fmla="*/ 28 w 28"/>
                  <a:gd name="T3" fmla="*/ 1 h 21"/>
                  <a:gd name="T4" fmla="*/ 22 w 28"/>
                  <a:gd name="T5" fmla="*/ 17 h 21"/>
                  <a:gd name="T6" fmla="*/ 9 w 28"/>
                  <a:gd name="T7" fmla="*/ 21 h 21"/>
                  <a:gd name="T8" fmla="*/ 0 w 28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1">
                    <a:moveTo>
                      <a:pt x="0" y="0"/>
                    </a:moveTo>
                    <a:lnTo>
                      <a:pt x="28" y="1"/>
                    </a:lnTo>
                    <a:lnTo>
                      <a:pt x="22" y="17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8" name="Freeform 144"/>
              <p:cNvSpPr>
                <a:spLocks/>
              </p:cNvSpPr>
              <p:nvPr/>
            </p:nvSpPr>
            <p:spPr bwMode="auto">
              <a:xfrm>
                <a:off x="1510" y="1539"/>
                <a:ext cx="47" cy="45"/>
              </a:xfrm>
              <a:custGeom>
                <a:avLst/>
                <a:gdLst>
                  <a:gd name="T0" fmla="*/ 23 w 47"/>
                  <a:gd name="T1" fmla="*/ 20 h 45"/>
                  <a:gd name="T2" fmla="*/ 35 w 47"/>
                  <a:gd name="T3" fmla="*/ 0 h 45"/>
                  <a:gd name="T4" fmla="*/ 47 w 47"/>
                  <a:gd name="T5" fmla="*/ 6 h 45"/>
                  <a:gd name="T6" fmla="*/ 31 w 47"/>
                  <a:gd name="T7" fmla="*/ 27 h 45"/>
                  <a:gd name="T8" fmla="*/ 21 w 47"/>
                  <a:gd name="T9" fmla="*/ 45 h 45"/>
                  <a:gd name="T10" fmla="*/ 5 w 47"/>
                  <a:gd name="T11" fmla="*/ 45 h 45"/>
                  <a:gd name="T12" fmla="*/ 0 w 47"/>
                  <a:gd name="T13" fmla="*/ 39 h 45"/>
                  <a:gd name="T14" fmla="*/ 11 w 47"/>
                  <a:gd name="T15" fmla="*/ 26 h 45"/>
                  <a:gd name="T16" fmla="*/ 23 w 47"/>
                  <a:gd name="T17" fmla="*/ 20 h 45"/>
                  <a:gd name="T18" fmla="*/ 23 w 47"/>
                  <a:gd name="T19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5">
                    <a:moveTo>
                      <a:pt x="23" y="20"/>
                    </a:moveTo>
                    <a:lnTo>
                      <a:pt x="35" y="0"/>
                    </a:lnTo>
                    <a:lnTo>
                      <a:pt x="47" y="6"/>
                    </a:lnTo>
                    <a:lnTo>
                      <a:pt x="31" y="27"/>
                    </a:lnTo>
                    <a:lnTo>
                      <a:pt x="21" y="45"/>
                    </a:lnTo>
                    <a:lnTo>
                      <a:pt x="5" y="45"/>
                    </a:lnTo>
                    <a:lnTo>
                      <a:pt x="0" y="39"/>
                    </a:lnTo>
                    <a:lnTo>
                      <a:pt x="11" y="26"/>
                    </a:lnTo>
                    <a:lnTo>
                      <a:pt x="23" y="20"/>
                    </a:lnTo>
                    <a:lnTo>
                      <a:pt x="23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9" name="Freeform 145"/>
              <p:cNvSpPr>
                <a:spLocks/>
              </p:cNvSpPr>
              <p:nvPr/>
            </p:nvSpPr>
            <p:spPr bwMode="auto">
              <a:xfrm>
                <a:off x="1510" y="1539"/>
                <a:ext cx="47" cy="45"/>
              </a:xfrm>
              <a:custGeom>
                <a:avLst/>
                <a:gdLst>
                  <a:gd name="T0" fmla="*/ 23 w 47"/>
                  <a:gd name="T1" fmla="*/ 20 h 45"/>
                  <a:gd name="T2" fmla="*/ 35 w 47"/>
                  <a:gd name="T3" fmla="*/ 0 h 45"/>
                  <a:gd name="T4" fmla="*/ 47 w 47"/>
                  <a:gd name="T5" fmla="*/ 6 h 45"/>
                  <a:gd name="T6" fmla="*/ 31 w 47"/>
                  <a:gd name="T7" fmla="*/ 27 h 45"/>
                  <a:gd name="T8" fmla="*/ 21 w 47"/>
                  <a:gd name="T9" fmla="*/ 45 h 45"/>
                  <a:gd name="T10" fmla="*/ 5 w 47"/>
                  <a:gd name="T11" fmla="*/ 45 h 45"/>
                  <a:gd name="T12" fmla="*/ 0 w 47"/>
                  <a:gd name="T13" fmla="*/ 39 h 45"/>
                  <a:gd name="T14" fmla="*/ 11 w 47"/>
                  <a:gd name="T15" fmla="*/ 26 h 45"/>
                  <a:gd name="T16" fmla="*/ 23 w 47"/>
                  <a:gd name="T17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5">
                    <a:moveTo>
                      <a:pt x="23" y="20"/>
                    </a:moveTo>
                    <a:lnTo>
                      <a:pt x="35" y="0"/>
                    </a:lnTo>
                    <a:lnTo>
                      <a:pt x="47" y="6"/>
                    </a:lnTo>
                    <a:lnTo>
                      <a:pt x="31" y="27"/>
                    </a:lnTo>
                    <a:lnTo>
                      <a:pt x="21" y="45"/>
                    </a:lnTo>
                    <a:lnTo>
                      <a:pt x="5" y="45"/>
                    </a:lnTo>
                    <a:lnTo>
                      <a:pt x="0" y="39"/>
                    </a:lnTo>
                    <a:lnTo>
                      <a:pt x="11" y="26"/>
                    </a:lnTo>
                    <a:lnTo>
                      <a:pt x="23" y="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0" name="Freeform 146"/>
              <p:cNvSpPr>
                <a:spLocks/>
              </p:cNvSpPr>
              <p:nvPr/>
            </p:nvSpPr>
            <p:spPr bwMode="auto">
              <a:xfrm>
                <a:off x="1547" y="1499"/>
                <a:ext cx="37" cy="46"/>
              </a:xfrm>
              <a:custGeom>
                <a:avLst/>
                <a:gdLst>
                  <a:gd name="T0" fmla="*/ 26 w 37"/>
                  <a:gd name="T1" fmla="*/ 34 h 46"/>
                  <a:gd name="T2" fmla="*/ 16 w 37"/>
                  <a:gd name="T3" fmla="*/ 46 h 46"/>
                  <a:gd name="T4" fmla="*/ 14 w 37"/>
                  <a:gd name="T5" fmla="*/ 37 h 46"/>
                  <a:gd name="T6" fmla="*/ 7 w 37"/>
                  <a:gd name="T7" fmla="*/ 32 h 46"/>
                  <a:gd name="T8" fmla="*/ 12 w 37"/>
                  <a:gd name="T9" fmla="*/ 23 h 46"/>
                  <a:gd name="T10" fmla="*/ 0 w 37"/>
                  <a:gd name="T11" fmla="*/ 0 h 46"/>
                  <a:gd name="T12" fmla="*/ 5 w 37"/>
                  <a:gd name="T13" fmla="*/ 3 h 46"/>
                  <a:gd name="T14" fmla="*/ 24 w 37"/>
                  <a:gd name="T15" fmla="*/ 23 h 46"/>
                  <a:gd name="T16" fmla="*/ 34 w 37"/>
                  <a:gd name="T17" fmla="*/ 20 h 46"/>
                  <a:gd name="T18" fmla="*/ 37 w 37"/>
                  <a:gd name="T19" fmla="*/ 23 h 46"/>
                  <a:gd name="T20" fmla="*/ 26 w 37"/>
                  <a:gd name="T21" fmla="*/ 34 h 46"/>
                  <a:gd name="T22" fmla="*/ 26 w 37"/>
                  <a:gd name="T2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46">
                    <a:moveTo>
                      <a:pt x="26" y="34"/>
                    </a:moveTo>
                    <a:lnTo>
                      <a:pt x="16" y="46"/>
                    </a:lnTo>
                    <a:lnTo>
                      <a:pt x="14" y="37"/>
                    </a:lnTo>
                    <a:lnTo>
                      <a:pt x="7" y="32"/>
                    </a:lnTo>
                    <a:lnTo>
                      <a:pt x="12" y="23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24" y="23"/>
                    </a:lnTo>
                    <a:lnTo>
                      <a:pt x="34" y="20"/>
                    </a:lnTo>
                    <a:lnTo>
                      <a:pt x="37" y="23"/>
                    </a:lnTo>
                    <a:lnTo>
                      <a:pt x="26" y="34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1" name="Freeform 147"/>
              <p:cNvSpPr>
                <a:spLocks/>
              </p:cNvSpPr>
              <p:nvPr/>
            </p:nvSpPr>
            <p:spPr bwMode="auto">
              <a:xfrm>
                <a:off x="1547" y="1499"/>
                <a:ext cx="37" cy="46"/>
              </a:xfrm>
              <a:custGeom>
                <a:avLst/>
                <a:gdLst>
                  <a:gd name="T0" fmla="*/ 26 w 37"/>
                  <a:gd name="T1" fmla="*/ 34 h 46"/>
                  <a:gd name="T2" fmla="*/ 16 w 37"/>
                  <a:gd name="T3" fmla="*/ 46 h 46"/>
                  <a:gd name="T4" fmla="*/ 14 w 37"/>
                  <a:gd name="T5" fmla="*/ 37 h 46"/>
                  <a:gd name="T6" fmla="*/ 7 w 37"/>
                  <a:gd name="T7" fmla="*/ 32 h 46"/>
                  <a:gd name="T8" fmla="*/ 12 w 37"/>
                  <a:gd name="T9" fmla="*/ 23 h 46"/>
                  <a:gd name="T10" fmla="*/ 0 w 37"/>
                  <a:gd name="T11" fmla="*/ 0 h 46"/>
                  <a:gd name="T12" fmla="*/ 5 w 37"/>
                  <a:gd name="T13" fmla="*/ 3 h 46"/>
                  <a:gd name="T14" fmla="*/ 24 w 37"/>
                  <a:gd name="T15" fmla="*/ 23 h 46"/>
                  <a:gd name="T16" fmla="*/ 34 w 37"/>
                  <a:gd name="T17" fmla="*/ 20 h 46"/>
                  <a:gd name="T18" fmla="*/ 37 w 37"/>
                  <a:gd name="T19" fmla="*/ 23 h 46"/>
                  <a:gd name="T20" fmla="*/ 26 w 37"/>
                  <a:gd name="T21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6">
                    <a:moveTo>
                      <a:pt x="26" y="34"/>
                    </a:moveTo>
                    <a:lnTo>
                      <a:pt x="16" y="46"/>
                    </a:lnTo>
                    <a:lnTo>
                      <a:pt x="14" y="37"/>
                    </a:lnTo>
                    <a:lnTo>
                      <a:pt x="7" y="32"/>
                    </a:lnTo>
                    <a:lnTo>
                      <a:pt x="12" y="23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24" y="23"/>
                    </a:lnTo>
                    <a:lnTo>
                      <a:pt x="34" y="20"/>
                    </a:lnTo>
                    <a:lnTo>
                      <a:pt x="37" y="23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2" name="Freeform 148"/>
              <p:cNvSpPr>
                <a:spLocks/>
              </p:cNvSpPr>
              <p:nvPr/>
            </p:nvSpPr>
            <p:spPr bwMode="auto">
              <a:xfrm>
                <a:off x="1975" y="740"/>
                <a:ext cx="99" cy="51"/>
              </a:xfrm>
              <a:custGeom>
                <a:avLst/>
                <a:gdLst>
                  <a:gd name="T0" fmla="*/ 29 w 99"/>
                  <a:gd name="T1" fmla="*/ 40 h 51"/>
                  <a:gd name="T2" fmla="*/ 14 w 99"/>
                  <a:gd name="T3" fmla="*/ 39 h 51"/>
                  <a:gd name="T4" fmla="*/ 8 w 99"/>
                  <a:gd name="T5" fmla="*/ 35 h 51"/>
                  <a:gd name="T6" fmla="*/ 33 w 99"/>
                  <a:gd name="T7" fmla="*/ 28 h 51"/>
                  <a:gd name="T8" fmla="*/ 5 w 99"/>
                  <a:gd name="T9" fmla="*/ 28 h 51"/>
                  <a:gd name="T10" fmla="*/ 0 w 99"/>
                  <a:gd name="T11" fmla="*/ 10 h 51"/>
                  <a:gd name="T12" fmla="*/ 36 w 99"/>
                  <a:gd name="T13" fmla="*/ 0 h 51"/>
                  <a:gd name="T14" fmla="*/ 62 w 99"/>
                  <a:gd name="T15" fmla="*/ 10 h 51"/>
                  <a:gd name="T16" fmla="*/ 67 w 99"/>
                  <a:gd name="T17" fmla="*/ 2 h 51"/>
                  <a:gd name="T18" fmla="*/ 81 w 99"/>
                  <a:gd name="T19" fmla="*/ 25 h 51"/>
                  <a:gd name="T20" fmla="*/ 99 w 99"/>
                  <a:gd name="T21" fmla="*/ 30 h 51"/>
                  <a:gd name="T22" fmla="*/ 99 w 99"/>
                  <a:gd name="T23" fmla="*/ 37 h 51"/>
                  <a:gd name="T24" fmla="*/ 41 w 99"/>
                  <a:gd name="T25" fmla="*/ 51 h 51"/>
                  <a:gd name="T26" fmla="*/ 29 w 99"/>
                  <a:gd name="T27" fmla="*/ 40 h 51"/>
                  <a:gd name="T28" fmla="*/ 29 w 99"/>
                  <a:gd name="T29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51">
                    <a:moveTo>
                      <a:pt x="29" y="40"/>
                    </a:moveTo>
                    <a:lnTo>
                      <a:pt x="14" y="39"/>
                    </a:lnTo>
                    <a:lnTo>
                      <a:pt x="8" y="35"/>
                    </a:lnTo>
                    <a:lnTo>
                      <a:pt x="33" y="28"/>
                    </a:lnTo>
                    <a:lnTo>
                      <a:pt x="5" y="28"/>
                    </a:lnTo>
                    <a:lnTo>
                      <a:pt x="0" y="10"/>
                    </a:lnTo>
                    <a:lnTo>
                      <a:pt x="36" y="0"/>
                    </a:lnTo>
                    <a:lnTo>
                      <a:pt x="62" y="10"/>
                    </a:lnTo>
                    <a:lnTo>
                      <a:pt x="67" y="2"/>
                    </a:lnTo>
                    <a:lnTo>
                      <a:pt x="81" y="25"/>
                    </a:lnTo>
                    <a:lnTo>
                      <a:pt x="99" y="30"/>
                    </a:lnTo>
                    <a:lnTo>
                      <a:pt x="99" y="37"/>
                    </a:lnTo>
                    <a:lnTo>
                      <a:pt x="41" y="51"/>
                    </a:lnTo>
                    <a:lnTo>
                      <a:pt x="29" y="40"/>
                    </a:lnTo>
                    <a:lnTo>
                      <a:pt x="29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3" name="Freeform 149"/>
              <p:cNvSpPr>
                <a:spLocks/>
              </p:cNvSpPr>
              <p:nvPr/>
            </p:nvSpPr>
            <p:spPr bwMode="auto">
              <a:xfrm>
                <a:off x="1975" y="740"/>
                <a:ext cx="99" cy="51"/>
              </a:xfrm>
              <a:custGeom>
                <a:avLst/>
                <a:gdLst>
                  <a:gd name="T0" fmla="*/ 29 w 99"/>
                  <a:gd name="T1" fmla="*/ 40 h 51"/>
                  <a:gd name="T2" fmla="*/ 14 w 99"/>
                  <a:gd name="T3" fmla="*/ 39 h 51"/>
                  <a:gd name="T4" fmla="*/ 8 w 99"/>
                  <a:gd name="T5" fmla="*/ 35 h 51"/>
                  <a:gd name="T6" fmla="*/ 33 w 99"/>
                  <a:gd name="T7" fmla="*/ 28 h 51"/>
                  <a:gd name="T8" fmla="*/ 5 w 99"/>
                  <a:gd name="T9" fmla="*/ 28 h 51"/>
                  <a:gd name="T10" fmla="*/ 0 w 99"/>
                  <a:gd name="T11" fmla="*/ 10 h 51"/>
                  <a:gd name="T12" fmla="*/ 36 w 99"/>
                  <a:gd name="T13" fmla="*/ 0 h 51"/>
                  <a:gd name="T14" fmla="*/ 62 w 99"/>
                  <a:gd name="T15" fmla="*/ 10 h 51"/>
                  <a:gd name="T16" fmla="*/ 67 w 99"/>
                  <a:gd name="T17" fmla="*/ 2 h 51"/>
                  <a:gd name="T18" fmla="*/ 81 w 99"/>
                  <a:gd name="T19" fmla="*/ 25 h 51"/>
                  <a:gd name="T20" fmla="*/ 99 w 99"/>
                  <a:gd name="T21" fmla="*/ 30 h 51"/>
                  <a:gd name="T22" fmla="*/ 99 w 99"/>
                  <a:gd name="T23" fmla="*/ 37 h 51"/>
                  <a:gd name="T24" fmla="*/ 41 w 99"/>
                  <a:gd name="T25" fmla="*/ 51 h 51"/>
                  <a:gd name="T26" fmla="*/ 29 w 99"/>
                  <a:gd name="T27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" h="51">
                    <a:moveTo>
                      <a:pt x="29" y="40"/>
                    </a:moveTo>
                    <a:lnTo>
                      <a:pt x="14" y="39"/>
                    </a:lnTo>
                    <a:lnTo>
                      <a:pt x="8" y="35"/>
                    </a:lnTo>
                    <a:lnTo>
                      <a:pt x="33" y="28"/>
                    </a:lnTo>
                    <a:lnTo>
                      <a:pt x="5" y="28"/>
                    </a:lnTo>
                    <a:lnTo>
                      <a:pt x="0" y="10"/>
                    </a:lnTo>
                    <a:lnTo>
                      <a:pt x="36" y="0"/>
                    </a:lnTo>
                    <a:lnTo>
                      <a:pt x="62" y="10"/>
                    </a:lnTo>
                    <a:lnTo>
                      <a:pt x="67" y="2"/>
                    </a:lnTo>
                    <a:lnTo>
                      <a:pt x="81" y="25"/>
                    </a:lnTo>
                    <a:lnTo>
                      <a:pt x="99" y="30"/>
                    </a:lnTo>
                    <a:lnTo>
                      <a:pt x="99" y="37"/>
                    </a:lnTo>
                    <a:lnTo>
                      <a:pt x="41" y="51"/>
                    </a:lnTo>
                    <a:lnTo>
                      <a:pt x="29" y="4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4" name="Freeform 150"/>
              <p:cNvSpPr>
                <a:spLocks/>
              </p:cNvSpPr>
              <p:nvPr/>
            </p:nvSpPr>
            <p:spPr bwMode="auto">
              <a:xfrm>
                <a:off x="1930" y="730"/>
                <a:ext cx="52" cy="37"/>
              </a:xfrm>
              <a:custGeom>
                <a:avLst/>
                <a:gdLst>
                  <a:gd name="T0" fmla="*/ 52 w 52"/>
                  <a:gd name="T1" fmla="*/ 5 h 37"/>
                  <a:gd name="T2" fmla="*/ 47 w 52"/>
                  <a:gd name="T3" fmla="*/ 13 h 37"/>
                  <a:gd name="T4" fmla="*/ 15 w 52"/>
                  <a:gd name="T5" fmla="*/ 37 h 37"/>
                  <a:gd name="T6" fmla="*/ 0 w 52"/>
                  <a:gd name="T7" fmla="*/ 23 h 37"/>
                  <a:gd name="T8" fmla="*/ 9 w 52"/>
                  <a:gd name="T9" fmla="*/ 17 h 37"/>
                  <a:gd name="T10" fmla="*/ 8 w 52"/>
                  <a:gd name="T11" fmla="*/ 5 h 37"/>
                  <a:gd name="T12" fmla="*/ 21 w 52"/>
                  <a:gd name="T13" fmla="*/ 0 h 37"/>
                  <a:gd name="T14" fmla="*/ 52 w 52"/>
                  <a:gd name="T15" fmla="*/ 5 h 37"/>
                  <a:gd name="T16" fmla="*/ 52 w 52"/>
                  <a:gd name="T17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37">
                    <a:moveTo>
                      <a:pt x="52" y="5"/>
                    </a:moveTo>
                    <a:lnTo>
                      <a:pt x="47" y="13"/>
                    </a:lnTo>
                    <a:lnTo>
                      <a:pt x="15" y="37"/>
                    </a:lnTo>
                    <a:lnTo>
                      <a:pt x="0" y="23"/>
                    </a:lnTo>
                    <a:lnTo>
                      <a:pt x="9" y="17"/>
                    </a:lnTo>
                    <a:lnTo>
                      <a:pt x="8" y="5"/>
                    </a:lnTo>
                    <a:lnTo>
                      <a:pt x="21" y="0"/>
                    </a:lnTo>
                    <a:lnTo>
                      <a:pt x="52" y="5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5" name="Freeform 151"/>
              <p:cNvSpPr>
                <a:spLocks/>
              </p:cNvSpPr>
              <p:nvPr/>
            </p:nvSpPr>
            <p:spPr bwMode="auto">
              <a:xfrm>
                <a:off x="1930" y="730"/>
                <a:ext cx="52" cy="37"/>
              </a:xfrm>
              <a:custGeom>
                <a:avLst/>
                <a:gdLst>
                  <a:gd name="T0" fmla="*/ 52 w 52"/>
                  <a:gd name="T1" fmla="*/ 5 h 37"/>
                  <a:gd name="T2" fmla="*/ 47 w 52"/>
                  <a:gd name="T3" fmla="*/ 13 h 37"/>
                  <a:gd name="T4" fmla="*/ 15 w 52"/>
                  <a:gd name="T5" fmla="*/ 37 h 37"/>
                  <a:gd name="T6" fmla="*/ 0 w 52"/>
                  <a:gd name="T7" fmla="*/ 23 h 37"/>
                  <a:gd name="T8" fmla="*/ 9 w 52"/>
                  <a:gd name="T9" fmla="*/ 17 h 37"/>
                  <a:gd name="T10" fmla="*/ 8 w 52"/>
                  <a:gd name="T11" fmla="*/ 5 h 37"/>
                  <a:gd name="T12" fmla="*/ 21 w 52"/>
                  <a:gd name="T13" fmla="*/ 0 h 37"/>
                  <a:gd name="T14" fmla="*/ 52 w 52"/>
                  <a:gd name="T15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7">
                    <a:moveTo>
                      <a:pt x="52" y="5"/>
                    </a:moveTo>
                    <a:lnTo>
                      <a:pt x="47" y="13"/>
                    </a:lnTo>
                    <a:lnTo>
                      <a:pt x="15" y="37"/>
                    </a:lnTo>
                    <a:lnTo>
                      <a:pt x="0" y="23"/>
                    </a:lnTo>
                    <a:lnTo>
                      <a:pt x="9" y="17"/>
                    </a:lnTo>
                    <a:lnTo>
                      <a:pt x="8" y="5"/>
                    </a:lnTo>
                    <a:lnTo>
                      <a:pt x="21" y="0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6" name="Freeform 152"/>
              <p:cNvSpPr>
                <a:spLocks/>
              </p:cNvSpPr>
              <p:nvPr/>
            </p:nvSpPr>
            <p:spPr bwMode="auto">
              <a:xfrm>
                <a:off x="2147" y="734"/>
                <a:ext cx="171" cy="122"/>
              </a:xfrm>
              <a:custGeom>
                <a:avLst/>
                <a:gdLst>
                  <a:gd name="T0" fmla="*/ 46 w 171"/>
                  <a:gd name="T1" fmla="*/ 0 h 122"/>
                  <a:gd name="T2" fmla="*/ 31 w 171"/>
                  <a:gd name="T3" fmla="*/ 3 h 122"/>
                  <a:gd name="T4" fmla="*/ 26 w 171"/>
                  <a:gd name="T5" fmla="*/ 24 h 122"/>
                  <a:gd name="T6" fmla="*/ 20 w 171"/>
                  <a:gd name="T7" fmla="*/ 1 h 122"/>
                  <a:gd name="T8" fmla="*/ 2 w 171"/>
                  <a:gd name="T9" fmla="*/ 9 h 122"/>
                  <a:gd name="T10" fmla="*/ 0 w 171"/>
                  <a:gd name="T11" fmla="*/ 24 h 122"/>
                  <a:gd name="T12" fmla="*/ 9 w 171"/>
                  <a:gd name="T13" fmla="*/ 39 h 122"/>
                  <a:gd name="T14" fmla="*/ 51 w 171"/>
                  <a:gd name="T15" fmla="*/ 39 h 122"/>
                  <a:gd name="T16" fmla="*/ 73 w 171"/>
                  <a:gd name="T17" fmla="*/ 46 h 122"/>
                  <a:gd name="T18" fmla="*/ 116 w 171"/>
                  <a:gd name="T19" fmla="*/ 73 h 122"/>
                  <a:gd name="T20" fmla="*/ 74 w 171"/>
                  <a:gd name="T21" fmla="*/ 89 h 122"/>
                  <a:gd name="T22" fmla="*/ 80 w 171"/>
                  <a:gd name="T23" fmla="*/ 99 h 122"/>
                  <a:gd name="T24" fmla="*/ 96 w 171"/>
                  <a:gd name="T25" fmla="*/ 97 h 122"/>
                  <a:gd name="T26" fmla="*/ 136 w 171"/>
                  <a:gd name="T27" fmla="*/ 122 h 122"/>
                  <a:gd name="T28" fmla="*/ 153 w 171"/>
                  <a:gd name="T29" fmla="*/ 110 h 122"/>
                  <a:gd name="T30" fmla="*/ 139 w 171"/>
                  <a:gd name="T31" fmla="*/ 86 h 122"/>
                  <a:gd name="T32" fmla="*/ 162 w 171"/>
                  <a:gd name="T33" fmla="*/ 96 h 122"/>
                  <a:gd name="T34" fmla="*/ 171 w 171"/>
                  <a:gd name="T35" fmla="*/ 76 h 122"/>
                  <a:gd name="T36" fmla="*/ 130 w 171"/>
                  <a:gd name="T37" fmla="*/ 52 h 122"/>
                  <a:gd name="T38" fmla="*/ 132 w 171"/>
                  <a:gd name="T39" fmla="*/ 36 h 122"/>
                  <a:gd name="T40" fmla="*/ 112 w 171"/>
                  <a:gd name="T41" fmla="*/ 33 h 122"/>
                  <a:gd name="T42" fmla="*/ 88 w 171"/>
                  <a:gd name="T43" fmla="*/ 11 h 122"/>
                  <a:gd name="T44" fmla="*/ 51 w 171"/>
                  <a:gd name="T45" fmla="*/ 18 h 122"/>
                  <a:gd name="T46" fmla="*/ 46 w 171"/>
                  <a:gd name="T47" fmla="*/ 0 h 122"/>
                  <a:gd name="T48" fmla="*/ 46 w 171"/>
                  <a:gd name="T4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1" h="122">
                    <a:moveTo>
                      <a:pt x="46" y="0"/>
                    </a:moveTo>
                    <a:lnTo>
                      <a:pt x="31" y="3"/>
                    </a:lnTo>
                    <a:lnTo>
                      <a:pt x="26" y="24"/>
                    </a:lnTo>
                    <a:lnTo>
                      <a:pt x="20" y="1"/>
                    </a:lnTo>
                    <a:lnTo>
                      <a:pt x="2" y="9"/>
                    </a:lnTo>
                    <a:lnTo>
                      <a:pt x="0" y="24"/>
                    </a:lnTo>
                    <a:lnTo>
                      <a:pt x="9" y="39"/>
                    </a:lnTo>
                    <a:lnTo>
                      <a:pt x="51" y="39"/>
                    </a:lnTo>
                    <a:lnTo>
                      <a:pt x="73" y="46"/>
                    </a:lnTo>
                    <a:lnTo>
                      <a:pt x="116" y="73"/>
                    </a:lnTo>
                    <a:lnTo>
                      <a:pt x="74" y="89"/>
                    </a:lnTo>
                    <a:lnTo>
                      <a:pt x="80" y="99"/>
                    </a:lnTo>
                    <a:lnTo>
                      <a:pt x="96" y="97"/>
                    </a:lnTo>
                    <a:lnTo>
                      <a:pt x="136" y="122"/>
                    </a:lnTo>
                    <a:lnTo>
                      <a:pt x="153" y="110"/>
                    </a:lnTo>
                    <a:lnTo>
                      <a:pt x="139" y="86"/>
                    </a:lnTo>
                    <a:lnTo>
                      <a:pt x="162" y="96"/>
                    </a:lnTo>
                    <a:lnTo>
                      <a:pt x="171" y="76"/>
                    </a:lnTo>
                    <a:lnTo>
                      <a:pt x="130" y="52"/>
                    </a:lnTo>
                    <a:lnTo>
                      <a:pt x="132" y="36"/>
                    </a:lnTo>
                    <a:lnTo>
                      <a:pt x="112" y="33"/>
                    </a:lnTo>
                    <a:lnTo>
                      <a:pt x="88" y="11"/>
                    </a:lnTo>
                    <a:lnTo>
                      <a:pt x="51" y="18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7" name="Freeform 153"/>
              <p:cNvSpPr>
                <a:spLocks/>
              </p:cNvSpPr>
              <p:nvPr/>
            </p:nvSpPr>
            <p:spPr bwMode="auto">
              <a:xfrm>
                <a:off x="2147" y="734"/>
                <a:ext cx="171" cy="122"/>
              </a:xfrm>
              <a:custGeom>
                <a:avLst/>
                <a:gdLst>
                  <a:gd name="T0" fmla="*/ 46 w 171"/>
                  <a:gd name="T1" fmla="*/ 0 h 122"/>
                  <a:gd name="T2" fmla="*/ 31 w 171"/>
                  <a:gd name="T3" fmla="*/ 3 h 122"/>
                  <a:gd name="T4" fmla="*/ 26 w 171"/>
                  <a:gd name="T5" fmla="*/ 24 h 122"/>
                  <a:gd name="T6" fmla="*/ 20 w 171"/>
                  <a:gd name="T7" fmla="*/ 1 h 122"/>
                  <a:gd name="T8" fmla="*/ 2 w 171"/>
                  <a:gd name="T9" fmla="*/ 9 h 122"/>
                  <a:gd name="T10" fmla="*/ 0 w 171"/>
                  <a:gd name="T11" fmla="*/ 24 h 122"/>
                  <a:gd name="T12" fmla="*/ 9 w 171"/>
                  <a:gd name="T13" fmla="*/ 39 h 122"/>
                  <a:gd name="T14" fmla="*/ 51 w 171"/>
                  <a:gd name="T15" fmla="*/ 39 h 122"/>
                  <a:gd name="T16" fmla="*/ 73 w 171"/>
                  <a:gd name="T17" fmla="*/ 46 h 122"/>
                  <a:gd name="T18" fmla="*/ 116 w 171"/>
                  <a:gd name="T19" fmla="*/ 73 h 122"/>
                  <a:gd name="T20" fmla="*/ 74 w 171"/>
                  <a:gd name="T21" fmla="*/ 89 h 122"/>
                  <a:gd name="T22" fmla="*/ 80 w 171"/>
                  <a:gd name="T23" fmla="*/ 99 h 122"/>
                  <a:gd name="T24" fmla="*/ 96 w 171"/>
                  <a:gd name="T25" fmla="*/ 97 h 122"/>
                  <a:gd name="T26" fmla="*/ 136 w 171"/>
                  <a:gd name="T27" fmla="*/ 122 h 122"/>
                  <a:gd name="T28" fmla="*/ 153 w 171"/>
                  <a:gd name="T29" fmla="*/ 110 h 122"/>
                  <a:gd name="T30" fmla="*/ 139 w 171"/>
                  <a:gd name="T31" fmla="*/ 86 h 122"/>
                  <a:gd name="T32" fmla="*/ 162 w 171"/>
                  <a:gd name="T33" fmla="*/ 96 h 122"/>
                  <a:gd name="T34" fmla="*/ 171 w 171"/>
                  <a:gd name="T35" fmla="*/ 76 h 122"/>
                  <a:gd name="T36" fmla="*/ 130 w 171"/>
                  <a:gd name="T37" fmla="*/ 52 h 122"/>
                  <a:gd name="T38" fmla="*/ 132 w 171"/>
                  <a:gd name="T39" fmla="*/ 36 h 122"/>
                  <a:gd name="T40" fmla="*/ 112 w 171"/>
                  <a:gd name="T41" fmla="*/ 33 h 122"/>
                  <a:gd name="T42" fmla="*/ 88 w 171"/>
                  <a:gd name="T43" fmla="*/ 11 h 122"/>
                  <a:gd name="T44" fmla="*/ 51 w 171"/>
                  <a:gd name="T45" fmla="*/ 18 h 122"/>
                  <a:gd name="T46" fmla="*/ 46 w 171"/>
                  <a:gd name="T4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1" h="122">
                    <a:moveTo>
                      <a:pt x="46" y="0"/>
                    </a:moveTo>
                    <a:lnTo>
                      <a:pt x="31" y="3"/>
                    </a:lnTo>
                    <a:lnTo>
                      <a:pt x="26" y="24"/>
                    </a:lnTo>
                    <a:lnTo>
                      <a:pt x="20" y="1"/>
                    </a:lnTo>
                    <a:lnTo>
                      <a:pt x="2" y="9"/>
                    </a:lnTo>
                    <a:lnTo>
                      <a:pt x="0" y="24"/>
                    </a:lnTo>
                    <a:lnTo>
                      <a:pt x="9" y="39"/>
                    </a:lnTo>
                    <a:lnTo>
                      <a:pt x="51" y="39"/>
                    </a:lnTo>
                    <a:lnTo>
                      <a:pt x="73" y="46"/>
                    </a:lnTo>
                    <a:lnTo>
                      <a:pt x="116" y="73"/>
                    </a:lnTo>
                    <a:lnTo>
                      <a:pt x="74" y="89"/>
                    </a:lnTo>
                    <a:lnTo>
                      <a:pt x="80" y="99"/>
                    </a:lnTo>
                    <a:lnTo>
                      <a:pt x="96" y="97"/>
                    </a:lnTo>
                    <a:lnTo>
                      <a:pt x="136" y="122"/>
                    </a:lnTo>
                    <a:lnTo>
                      <a:pt x="153" y="110"/>
                    </a:lnTo>
                    <a:lnTo>
                      <a:pt x="139" y="86"/>
                    </a:lnTo>
                    <a:lnTo>
                      <a:pt x="162" y="96"/>
                    </a:lnTo>
                    <a:lnTo>
                      <a:pt x="171" y="76"/>
                    </a:lnTo>
                    <a:lnTo>
                      <a:pt x="130" y="52"/>
                    </a:lnTo>
                    <a:lnTo>
                      <a:pt x="132" y="36"/>
                    </a:lnTo>
                    <a:lnTo>
                      <a:pt x="112" y="33"/>
                    </a:lnTo>
                    <a:lnTo>
                      <a:pt x="88" y="11"/>
                    </a:lnTo>
                    <a:lnTo>
                      <a:pt x="51" y="18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8" name="Freeform 154"/>
              <p:cNvSpPr>
                <a:spLocks/>
              </p:cNvSpPr>
              <p:nvPr/>
            </p:nvSpPr>
            <p:spPr bwMode="auto">
              <a:xfrm>
                <a:off x="2131" y="607"/>
                <a:ext cx="188" cy="91"/>
              </a:xfrm>
              <a:custGeom>
                <a:avLst/>
                <a:gdLst>
                  <a:gd name="T0" fmla="*/ 174 w 188"/>
                  <a:gd name="T1" fmla="*/ 4 h 91"/>
                  <a:gd name="T2" fmla="*/ 89 w 188"/>
                  <a:gd name="T3" fmla="*/ 0 h 91"/>
                  <a:gd name="T4" fmla="*/ 0 w 188"/>
                  <a:gd name="T5" fmla="*/ 21 h 91"/>
                  <a:gd name="T6" fmla="*/ 45 w 188"/>
                  <a:gd name="T7" fmla="*/ 37 h 91"/>
                  <a:gd name="T8" fmla="*/ 72 w 188"/>
                  <a:gd name="T9" fmla="*/ 37 h 91"/>
                  <a:gd name="T10" fmla="*/ 67 w 188"/>
                  <a:gd name="T11" fmla="*/ 50 h 91"/>
                  <a:gd name="T12" fmla="*/ 39 w 188"/>
                  <a:gd name="T13" fmla="*/ 44 h 91"/>
                  <a:gd name="T14" fmla="*/ 48 w 188"/>
                  <a:gd name="T15" fmla="*/ 60 h 91"/>
                  <a:gd name="T16" fmla="*/ 36 w 188"/>
                  <a:gd name="T17" fmla="*/ 66 h 91"/>
                  <a:gd name="T18" fmla="*/ 48 w 188"/>
                  <a:gd name="T19" fmla="*/ 74 h 91"/>
                  <a:gd name="T20" fmla="*/ 47 w 188"/>
                  <a:gd name="T21" fmla="*/ 81 h 91"/>
                  <a:gd name="T22" fmla="*/ 29 w 188"/>
                  <a:gd name="T23" fmla="*/ 78 h 91"/>
                  <a:gd name="T24" fmla="*/ 18 w 188"/>
                  <a:gd name="T25" fmla="*/ 91 h 91"/>
                  <a:gd name="T26" fmla="*/ 73 w 188"/>
                  <a:gd name="T27" fmla="*/ 91 h 91"/>
                  <a:gd name="T28" fmla="*/ 107 w 188"/>
                  <a:gd name="T29" fmla="*/ 64 h 91"/>
                  <a:gd name="T30" fmla="*/ 92 w 188"/>
                  <a:gd name="T31" fmla="*/ 57 h 91"/>
                  <a:gd name="T32" fmla="*/ 128 w 188"/>
                  <a:gd name="T33" fmla="*/ 48 h 91"/>
                  <a:gd name="T34" fmla="*/ 188 w 188"/>
                  <a:gd name="T35" fmla="*/ 12 h 91"/>
                  <a:gd name="T36" fmla="*/ 174 w 188"/>
                  <a:gd name="T37" fmla="*/ 4 h 91"/>
                  <a:gd name="T38" fmla="*/ 174 w 188"/>
                  <a:gd name="T39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91">
                    <a:moveTo>
                      <a:pt x="174" y="4"/>
                    </a:moveTo>
                    <a:lnTo>
                      <a:pt x="89" y="0"/>
                    </a:lnTo>
                    <a:lnTo>
                      <a:pt x="0" y="21"/>
                    </a:lnTo>
                    <a:lnTo>
                      <a:pt x="45" y="37"/>
                    </a:lnTo>
                    <a:lnTo>
                      <a:pt x="72" y="37"/>
                    </a:lnTo>
                    <a:lnTo>
                      <a:pt x="67" y="50"/>
                    </a:lnTo>
                    <a:lnTo>
                      <a:pt x="39" y="44"/>
                    </a:lnTo>
                    <a:lnTo>
                      <a:pt x="48" y="60"/>
                    </a:lnTo>
                    <a:lnTo>
                      <a:pt x="36" y="66"/>
                    </a:lnTo>
                    <a:lnTo>
                      <a:pt x="48" y="74"/>
                    </a:lnTo>
                    <a:lnTo>
                      <a:pt x="47" y="81"/>
                    </a:lnTo>
                    <a:lnTo>
                      <a:pt x="29" y="78"/>
                    </a:lnTo>
                    <a:lnTo>
                      <a:pt x="18" y="91"/>
                    </a:lnTo>
                    <a:lnTo>
                      <a:pt x="73" y="91"/>
                    </a:lnTo>
                    <a:lnTo>
                      <a:pt x="107" y="64"/>
                    </a:lnTo>
                    <a:lnTo>
                      <a:pt x="92" y="57"/>
                    </a:lnTo>
                    <a:lnTo>
                      <a:pt x="128" y="48"/>
                    </a:lnTo>
                    <a:lnTo>
                      <a:pt x="188" y="1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9" name="Freeform 155"/>
              <p:cNvSpPr>
                <a:spLocks/>
              </p:cNvSpPr>
              <p:nvPr/>
            </p:nvSpPr>
            <p:spPr bwMode="auto">
              <a:xfrm>
                <a:off x="2131" y="607"/>
                <a:ext cx="188" cy="91"/>
              </a:xfrm>
              <a:custGeom>
                <a:avLst/>
                <a:gdLst>
                  <a:gd name="T0" fmla="*/ 174 w 188"/>
                  <a:gd name="T1" fmla="*/ 4 h 91"/>
                  <a:gd name="T2" fmla="*/ 89 w 188"/>
                  <a:gd name="T3" fmla="*/ 0 h 91"/>
                  <a:gd name="T4" fmla="*/ 0 w 188"/>
                  <a:gd name="T5" fmla="*/ 21 h 91"/>
                  <a:gd name="T6" fmla="*/ 45 w 188"/>
                  <a:gd name="T7" fmla="*/ 37 h 91"/>
                  <a:gd name="T8" fmla="*/ 72 w 188"/>
                  <a:gd name="T9" fmla="*/ 37 h 91"/>
                  <a:gd name="T10" fmla="*/ 67 w 188"/>
                  <a:gd name="T11" fmla="*/ 50 h 91"/>
                  <a:gd name="T12" fmla="*/ 39 w 188"/>
                  <a:gd name="T13" fmla="*/ 44 h 91"/>
                  <a:gd name="T14" fmla="*/ 48 w 188"/>
                  <a:gd name="T15" fmla="*/ 60 h 91"/>
                  <a:gd name="T16" fmla="*/ 36 w 188"/>
                  <a:gd name="T17" fmla="*/ 66 h 91"/>
                  <a:gd name="T18" fmla="*/ 48 w 188"/>
                  <a:gd name="T19" fmla="*/ 74 h 91"/>
                  <a:gd name="T20" fmla="*/ 47 w 188"/>
                  <a:gd name="T21" fmla="*/ 81 h 91"/>
                  <a:gd name="T22" fmla="*/ 29 w 188"/>
                  <a:gd name="T23" fmla="*/ 78 h 91"/>
                  <a:gd name="T24" fmla="*/ 18 w 188"/>
                  <a:gd name="T25" fmla="*/ 91 h 91"/>
                  <a:gd name="T26" fmla="*/ 73 w 188"/>
                  <a:gd name="T27" fmla="*/ 91 h 91"/>
                  <a:gd name="T28" fmla="*/ 107 w 188"/>
                  <a:gd name="T29" fmla="*/ 64 h 91"/>
                  <a:gd name="T30" fmla="*/ 92 w 188"/>
                  <a:gd name="T31" fmla="*/ 57 h 91"/>
                  <a:gd name="T32" fmla="*/ 128 w 188"/>
                  <a:gd name="T33" fmla="*/ 48 h 91"/>
                  <a:gd name="T34" fmla="*/ 188 w 188"/>
                  <a:gd name="T35" fmla="*/ 12 h 91"/>
                  <a:gd name="T36" fmla="*/ 174 w 188"/>
                  <a:gd name="T37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91">
                    <a:moveTo>
                      <a:pt x="174" y="4"/>
                    </a:moveTo>
                    <a:lnTo>
                      <a:pt x="89" y="0"/>
                    </a:lnTo>
                    <a:lnTo>
                      <a:pt x="0" y="21"/>
                    </a:lnTo>
                    <a:lnTo>
                      <a:pt x="45" y="37"/>
                    </a:lnTo>
                    <a:lnTo>
                      <a:pt x="72" y="37"/>
                    </a:lnTo>
                    <a:lnTo>
                      <a:pt x="67" y="50"/>
                    </a:lnTo>
                    <a:lnTo>
                      <a:pt x="39" y="44"/>
                    </a:lnTo>
                    <a:lnTo>
                      <a:pt x="48" y="60"/>
                    </a:lnTo>
                    <a:lnTo>
                      <a:pt x="36" y="66"/>
                    </a:lnTo>
                    <a:lnTo>
                      <a:pt x="48" y="74"/>
                    </a:lnTo>
                    <a:lnTo>
                      <a:pt x="47" y="81"/>
                    </a:lnTo>
                    <a:lnTo>
                      <a:pt x="29" y="78"/>
                    </a:lnTo>
                    <a:lnTo>
                      <a:pt x="18" y="91"/>
                    </a:lnTo>
                    <a:lnTo>
                      <a:pt x="73" y="91"/>
                    </a:lnTo>
                    <a:lnTo>
                      <a:pt x="107" y="64"/>
                    </a:lnTo>
                    <a:lnTo>
                      <a:pt x="92" y="57"/>
                    </a:lnTo>
                    <a:lnTo>
                      <a:pt x="128" y="48"/>
                    </a:lnTo>
                    <a:lnTo>
                      <a:pt x="188" y="12"/>
                    </a:lnTo>
                    <a:lnTo>
                      <a:pt x="174" y="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0" name="Freeform 156"/>
              <p:cNvSpPr>
                <a:spLocks/>
              </p:cNvSpPr>
              <p:nvPr/>
            </p:nvSpPr>
            <p:spPr bwMode="auto">
              <a:xfrm>
                <a:off x="2100" y="695"/>
                <a:ext cx="103" cy="35"/>
              </a:xfrm>
              <a:custGeom>
                <a:avLst/>
                <a:gdLst>
                  <a:gd name="T0" fmla="*/ 103 w 103"/>
                  <a:gd name="T1" fmla="*/ 32 h 35"/>
                  <a:gd name="T2" fmla="*/ 73 w 103"/>
                  <a:gd name="T3" fmla="*/ 35 h 35"/>
                  <a:gd name="T4" fmla="*/ 36 w 103"/>
                  <a:gd name="T5" fmla="*/ 29 h 35"/>
                  <a:gd name="T6" fmla="*/ 31 w 103"/>
                  <a:gd name="T7" fmla="*/ 15 h 35"/>
                  <a:gd name="T8" fmla="*/ 0 w 103"/>
                  <a:gd name="T9" fmla="*/ 6 h 35"/>
                  <a:gd name="T10" fmla="*/ 11 w 103"/>
                  <a:gd name="T11" fmla="*/ 0 h 35"/>
                  <a:gd name="T12" fmla="*/ 44 w 103"/>
                  <a:gd name="T13" fmla="*/ 10 h 35"/>
                  <a:gd name="T14" fmla="*/ 52 w 103"/>
                  <a:gd name="T15" fmla="*/ 20 h 35"/>
                  <a:gd name="T16" fmla="*/ 96 w 103"/>
                  <a:gd name="T17" fmla="*/ 19 h 35"/>
                  <a:gd name="T18" fmla="*/ 103 w 103"/>
                  <a:gd name="T19" fmla="*/ 32 h 35"/>
                  <a:gd name="T20" fmla="*/ 103 w 103"/>
                  <a:gd name="T21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35">
                    <a:moveTo>
                      <a:pt x="103" y="32"/>
                    </a:moveTo>
                    <a:lnTo>
                      <a:pt x="73" y="35"/>
                    </a:lnTo>
                    <a:lnTo>
                      <a:pt x="36" y="29"/>
                    </a:lnTo>
                    <a:lnTo>
                      <a:pt x="31" y="15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4" y="10"/>
                    </a:lnTo>
                    <a:lnTo>
                      <a:pt x="52" y="20"/>
                    </a:lnTo>
                    <a:lnTo>
                      <a:pt x="96" y="19"/>
                    </a:lnTo>
                    <a:lnTo>
                      <a:pt x="103" y="32"/>
                    </a:lnTo>
                    <a:lnTo>
                      <a:pt x="103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1" name="Freeform 157"/>
              <p:cNvSpPr>
                <a:spLocks/>
              </p:cNvSpPr>
              <p:nvPr/>
            </p:nvSpPr>
            <p:spPr bwMode="auto">
              <a:xfrm>
                <a:off x="2100" y="695"/>
                <a:ext cx="103" cy="35"/>
              </a:xfrm>
              <a:custGeom>
                <a:avLst/>
                <a:gdLst>
                  <a:gd name="T0" fmla="*/ 103 w 103"/>
                  <a:gd name="T1" fmla="*/ 32 h 35"/>
                  <a:gd name="T2" fmla="*/ 73 w 103"/>
                  <a:gd name="T3" fmla="*/ 35 h 35"/>
                  <a:gd name="T4" fmla="*/ 36 w 103"/>
                  <a:gd name="T5" fmla="*/ 29 h 35"/>
                  <a:gd name="T6" fmla="*/ 31 w 103"/>
                  <a:gd name="T7" fmla="*/ 15 h 35"/>
                  <a:gd name="T8" fmla="*/ 0 w 103"/>
                  <a:gd name="T9" fmla="*/ 6 h 35"/>
                  <a:gd name="T10" fmla="*/ 11 w 103"/>
                  <a:gd name="T11" fmla="*/ 0 h 35"/>
                  <a:gd name="T12" fmla="*/ 44 w 103"/>
                  <a:gd name="T13" fmla="*/ 10 h 35"/>
                  <a:gd name="T14" fmla="*/ 52 w 103"/>
                  <a:gd name="T15" fmla="*/ 20 h 35"/>
                  <a:gd name="T16" fmla="*/ 96 w 103"/>
                  <a:gd name="T17" fmla="*/ 19 h 35"/>
                  <a:gd name="T18" fmla="*/ 103 w 103"/>
                  <a:gd name="T19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35">
                    <a:moveTo>
                      <a:pt x="103" y="32"/>
                    </a:moveTo>
                    <a:lnTo>
                      <a:pt x="73" y="35"/>
                    </a:lnTo>
                    <a:lnTo>
                      <a:pt x="36" y="29"/>
                    </a:lnTo>
                    <a:lnTo>
                      <a:pt x="31" y="15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4" y="10"/>
                    </a:lnTo>
                    <a:lnTo>
                      <a:pt x="52" y="20"/>
                    </a:lnTo>
                    <a:lnTo>
                      <a:pt x="96" y="19"/>
                    </a:lnTo>
                    <a:lnTo>
                      <a:pt x="103" y="3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2" name="Freeform 158"/>
              <p:cNvSpPr>
                <a:spLocks/>
              </p:cNvSpPr>
              <p:nvPr/>
            </p:nvSpPr>
            <p:spPr bwMode="auto">
              <a:xfrm>
                <a:off x="2175" y="1143"/>
                <a:ext cx="66" cy="22"/>
              </a:xfrm>
              <a:custGeom>
                <a:avLst/>
                <a:gdLst>
                  <a:gd name="T0" fmla="*/ 0 w 66"/>
                  <a:gd name="T1" fmla="*/ 8 h 22"/>
                  <a:gd name="T2" fmla="*/ 20 w 66"/>
                  <a:gd name="T3" fmla="*/ 0 h 22"/>
                  <a:gd name="T4" fmla="*/ 51 w 66"/>
                  <a:gd name="T5" fmla="*/ 9 h 22"/>
                  <a:gd name="T6" fmla="*/ 66 w 66"/>
                  <a:gd name="T7" fmla="*/ 22 h 22"/>
                  <a:gd name="T8" fmla="*/ 38 w 66"/>
                  <a:gd name="T9" fmla="*/ 22 h 22"/>
                  <a:gd name="T10" fmla="*/ 42 w 66"/>
                  <a:gd name="T11" fmla="*/ 16 h 22"/>
                  <a:gd name="T12" fmla="*/ 22 w 66"/>
                  <a:gd name="T13" fmla="*/ 7 h 22"/>
                  <a:gd name="T14" fmla="*/ 0 w 66"/>
                  <a:gd name="T15" fmla="*/ 10 h 22"/>
                  <a:gd name="T16" fmla="*/ 0 w 66"/>
                  <a:gd name="T17" fmla="*/ 8 h 22"/>
                  <a:gd name="T18" fmla="*/ 0 w 66"/>
                  <a:gd name="T19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22">
                    <a:moveTo>
                      <a:pt x="0" y="8"/>
                    </a:moveTo>
                    <a:lnTo>
                      <a:pt x="20" y="0"/>
                    </a:lnTo>
                    <a:lnTo>
                      <a:pt x="51" y="9"/>
                    </a:lnTo>
                    <a:lnTo>
                      <a:pt x="66" y="22"/>
                    </a:lnTo>
                    <a:lnTo>
                      <a:pt x="38" y="22"/>
                    </a:lnTo>
                    <a:lnTo>
                      <a:pt x="42" y="16"/>
                    </a:lnTo>
                    <a:lnTo>
                      <a:pt x="22" y="7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3" name="Freeform 159"/>
              <p:cNvSpPr>
                <a:spLocks/>
              </p:cNvSpPr>
              <p:nvPr/>
            </p:nvSpPr>
            <p:spPr bwMode="auto">
              <a:xfrm>
                <a:off x="2175" y="1143"/>
                <a:ext cx="66" cy="22"/>
              </a:xfrm>
              <a:custGeom>
                <a:avLst/>
                <a:gdLst>
                  <a:gd name="T0" fmla="*/ 0 w 66"/>
                  <a:gd name="T1" fmla="*/ 8 h 22"/>
                  <a:gd name="T2" fmla="*/ 20 w 66"/>
                  <a:gd name="T3" fmla="*/ 0 h 22"/>
                  <a:gd name="T4" fmla="*/ 51 w 66"/>
                  <a:gd name="T5" fmla="*/ 9 h 22"/>
                  <a:gd name="T6" fmla="*/ 66 w 66"/>
                  <a:gd name="T7" fmla="*/ 22 h 22"/>
                  <a:gd name="T8" fmla="*/ 38 w 66"/>
                  <a:gd name="T9" fmla="*/ 22 h 22"/>
                  <a:gd name="T10" fmla="*/ 42 w 66"/>
                  <a:gd name="T11" fmla="*/ 16 h 22"/>
                  <a:gd name="T12" fmla="*/ 22 w 66"/>
                  <a:gd name="T13" fmla="*/ 7 h 22"/>
                  <a:gd name="T14" fmla="*/ 0 w 66"/>
                  <a:gd name="T15" fmla="*/ 10 h 22"/>
                  <a:gd name="T16" fmla="*/ 0 w 66"/>
                  <a:gd name="T17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22">
                    <a:moveTo>
                      <a:pt x="0" y="8"/>
                    </a:moveTo>
                    <a:lnTo>
                      <a:pt x="20" y="0"/>
                    </a:lnTo>
                    <a:lnTo>
                      <a:pt x="51" y="9"/>
                    </a:lnTo>
                    <a:lnTo>
                      <a:pt x="66" y="22"/>
                    </a:lnTo>
                    <a:lnTo>
                      <a:pt x="38" y="22"/>
                    </a:lnTo>
                    <a:lnTo>
                      <a:pt x="42" y="16"/>
                    </a:lnTo>
                    <a:lnTo>
                      <a:pt x="22" y="7"/>
                    </a:lnTo>
                    <a:lnTo>
                      <a:pt x="0" y="1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4" name="Freeform 160"/>
              <p:cNvSpPr>
                <a:spLocks/>
              </p:cNvSpPr>
              <p:nvPr/>
            </p:nvSpPr>
            <p:spPr bwMode="auto">
              <a:xfrm>
                <a:off x="2240" y="1163"/>
                <a:ext cx="33" cy="16"/>
              </a:xfrm>
              <a:custGeom>
                <a:avLst/>
                <a:gdLst>
                  <a:gd name="T0" fmla="*/ 15 w 33"/>
                  <a:gd name="T1" fmla="*/ 14 h 16"/>
                  <a:gd name="T2" fmla="*/ 0 w 33"/>
                  <a:gd name="T3" fmla="*/ 12 h 16"/>
                  <a:gd name="T4" fmla="*/ 9 w 33"/>
                  <a:gd name="T5" fmla="*/ 8 h 16"/>
                  <a:gd name="T6" fmla="*/ 10 w 33"/>
                  <a:gd name="T7" fmla="*/ 0 h 16"/>
                  <a:gd name="T8" fmla="*/ 18 w 33"/>
                  <a:gd name="T9" fmla="*/ 2 h 16"/>
                  <a:gd name="T10" fmla="*/ 33 w 33"/>
                  <a:gd name="T11" fmla="*/ 7 h 16"/>
                  <a:gd name="T12" fmla="*/ 23 w 33"/>
                  <a:gd name="T13" fmla="*/ 10 h 16"/>
                  <a:gd name="T14" fmla="*/ 19 w 33"/>
                  <a:gd name="T15" fmla="*/ 16 h 16"/>
                  <a:gd name="T16" fmla="*/ 15 w 33"/>
                  <a:gd name="T17" fmla="*/ 14 h 16"/>
                  <a:gd name="T18" fmla="*/ 15 w 33"/>
                  <a:gd name="T1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6">
                    <a:moveTo>
                      <a:pt x="15" y="14"/>
                    </a:moveTo>
                    <a:lnTo>
                      <a:pt x="0" y="12"/>
                    </a:lnTo>
                    <a:lnTo>
                      <a:pt x="9" y="8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33" y="7"/>
                    </a:lnTo>
                    <a:lnTo>
                      <a:pt x="23" y="10"/>
                    </a:lnTo>
                    <a:lnTo>
                      <a:pt x="19" y="16"/>
                    </a:lnTo>
                    <a:lnTo>
                      <a:pt x="15" y="14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5" name="Freeform 161"/>
              <p:cNvSpPr>
                <a:spLocks/>
              </p:cNvSpPr>
              <p:nvPr/>
            </p:nvSpPr>
            <p:spPr bwMode="auto">
              <a:xfrm>
                <a:off x="2240" y="1163"/>
                <a:ext cx="33" cy="16"/>
              </a:xfrm>
              <a:custGeom>
                <a:avLst/>
                <a:gdLst>
                  <a:gd name="T0" fmla="*/ 15 w 33"/>
                  <a:gd name="T1" fmla="*/ 14 h 16"/>
                  <a:gd name="T2" fmla="*/ 0 w 33"/>
                  <a:gd name="T3" fmla="*/ 12 h 16"/>
                  <a:gd name="T4" fmla="*/ 9 w 33"/>
                  <a:gd name="T5" fmla="*/ 8 h 16"/>
                  <a:gd name="T6" fmla="*/ 10 w 33"/>
                  <a:gd name="T7" fmla="*/ 0 h 16"/>
                  <a:gd name="T8" fmla="*/ 18 w 33"/>
                  <a:gd name="T9" fmla="*/ 2 h 16"/>
                  <a:gd name="T10" fmla="*/ 33 w 33"/>
                  <a:gd name="T11" fmla="*/ 7 h 16"/>
                  <a:gd name="T12" fmla="*/ 23 w 33"/>
                  <a:gd name="T13" fmla="*/ 10 h 16"/>
                  <a:gd name="T14" fmla="*/ 19 w 33"/>
                  <a:gd name="T15" fmla="*/ 16 h 16"/>
                  <a:gd name="T16" fmla="*/ 15 w 33"/>
                  <a:gd name="T17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6">
                    <a:moveTo>
                      <a:pt x="15" y="14"/>
                    </a:moveTo>
                    <a:lnTo>
                      <a:pt x="0" y="12"/>
                    </a:lnTo>
                    <a:lnTo>
                      <a:pt x="9" y="8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33" y="7"/>
                    </a:lnTo>
                    <a:lnTo>
                      <a:pt x="23" y="10"/>
                    </a:lnTo>
                    <a:lnTo>
                      <a:pt x="19" y="16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6" name="Freeform 162"/>
              <p:cNvSpPr>
                <a:spLocks/>
              </p:cNvSpPr>
              <p:nvPr/>
            </p:nvSpPr>
            <p:spPr bwMode="auto">
              <a:xfrm>
                <a:off x="2335" y="956"/>
                <a:ext cx="34" cy="19"/>
              </a:xfrm>
              <a:custGeom>
                <a:avLst/>
                <a:gdLst>
                  <a:gd name="T0" fmla="*/ 11 w 34"/>
                  <a:gd name="T1" fmla="*/ 0 h 19"/>
                  <a:gd name="T2" fmla="*/ 0 w 34"/>
                  <a:gd name="T3" fmla="*/ 19 h 19"/>
                  <a:gd name="T4" fmla="*/ 34 w 34"/>
                  <a:gd name="T5" fmla="*/ 19 h 19"/>
                  <a:gd name="T6" fmla="*/ 31 w 34"/>
                  <a:gd name="T7" fmla="*/ 6 h 19"/>
                  <a:gd name="T8" fmla="*/ 11 w 34"/>
                  <a:gd name="T9" fmla="*/ 0 h 19"/>
                  <a:gd name="T10" fmla="*/ 11 w 3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9">
                    <a:moveTo>
                      <a:pt x="11" y="0"/>
                    </a:moveTo>
                    <a:lnTo>
                      <a:pt x="0" y="19"/>
                    </a:lnTo>
                    <a:lnTo>
                      <a:pt x="34" y="19"/>
                    </a:lnTo>
                    <a:lnTo>
                      <a:pt x="31" y="6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7" name="Freeform 163"/>
              <p:cNvSpPr>
                <a:spLocks/>
              </p:cNvSpPr>
              <p:nvPr/>
            </p:nvSpPr>
            <p:spPr bwMode="auto">
              <a:xfrm>
                <a:off x="2335" y="956"/>
                <a:ext cx="34" cy="19"/>
              </a:xfrm>
              <a:custGeom>
                <a:avLst/>
                <a:gdLst>
                  <a:gd name="T0" fmla="*/ 11 w 34"/>
                  <a:gd name="T1" fmla="*/ 0 h 19"/>
                  <a:gd name="T2" fmla="*/ 0 w 34"/>
                  <a:gd name="T3" fmla="*/ 19 h 19"/>
                  <a:gd name="T4" fmla="*/ 34 w 34"/>
                  <a:gd name="T5" fmla="*/ 19 h 19"/>
                  <a:gd name="T6" fmla="*/ 31 w 34"/>
                  <a:gd name="T7" fmla="*/ 6 h 19"/>
                  <a:gd name="T8" fmla="*/ 11 w 34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11" y="0"/>
                    </a:moveTo>
                    <a:lnTo>
                      <a:pt x="0" y="19"/>
                    </a:lnTo>
                    <a:lnTo>
                      <a:pt x="34" y="19"/>
                    </a:lnTo>
                    <a:lnTo>
                      <a:pt x="31" y="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8" name="Freeform 164"/>
              <p:cNvSpPr>
                <a:spLocks/>
              </p:cNvSpPr>
              <p:nvPr/>
            </p:nvSpPr>
            <p:spPr bwMode="auto">
              <a:xfrm>
                <a:off x="2213" y="1173"/>
                <a:ext cx="12" cy="5"/>
              </a:xfrm>
              <a:custGeom>
                <a:avLst/>
                <a:gdLst>
                  <a:gd name="T0" fmla="*/ 4 w 12"/>
                  <a:gd name="T1" fmla="*/ 0 h 5"/>
                  <a:gd name="T2" fmla="*/ 0 w 12"/>
                  <a:gd name="T3" fmla="*/ 4 h 5"/>
                  <a:gd name="T4" fmla="*/ 12 w 12"/>
                  <a:gd name="T5" fmla="*/ 5 h 5"/>
                  <a:gd name="T6" fmla="*/ 12 w 12"/>
                  <a:gd name="T7" fmla="*/ 2 h 5"/>
                  <a:gd name="T8" fmla="*/ 4 w 12"/>
                  <a:gd name="T9" fmla="*/ 0 h 5"/>
                  <a:gd name="T10" fmla="*/ 4 w 1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">
                    <a:moveTo>
                      <a:pt x="4" y="0"/>
                    </a:moveTo>
                    <a:lnTo>
                      <a:pt x="0" y="4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9" name="Freeform 165"/>
              <p:cNvSpPr>
                <a:spLocks/>
              </p:cNvSpPr>
              <p:nvPr/>
            </p:nvSpPr>
            <p:spPr bwMode="auto">
              <a:xfrm>
                <a:off x="2213" y="1173"/>
                <a:ext cx="12" cy="5"/>
              </a:xfrm>
              <a:custGeom>
                <a:avLst/>
                <a:gdLst>
                  <a:gd name="T0" fmla="*/ 4 w 12"/>
                  <a:gd name="T1" fmla="*/ 0 h 5"/>
                  <a:gd name="T2" fmla="*/ 0 w 12"/>
                  <a:gd name="T3" fmla="*/ 4 h 5"/>
                  <a:gd name="T4" fmla="*/ 12 w 12"/>
                  <a:gd name="T5" fmla="*/ 5 h 5"/>
                  <a:gd name="T6" fmla="*/ 12 w 12"/>
                  <a:gd name="T7" fmla="*/ 2 h 5"/>
                  <a:gd name="T8" fmla="*/ 4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4" y="0"/>
                    </a:moveTo>
                    <a:lnTo>
                      <a:pt x="0" y="4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0" name="Freeform 166"/>
              <p:cNvSpPr>
                <a:spLocks/>
              </p:cNvSpPr>
              <p:nvPr/>
            </p:nvSpPr>
            <p:spPr bwMode="auto">
              <a:xfrm>
                <a:off x="1738" y="1160"/>
                <a:ext cx="10" cy="8"/>
              </a:xfrm>
              <a:custGeom>
                <a:avLst/>
                <a:gdLst>
                  <a:gd name="T0" fmla="*/ 0 w 10"/>
                  <a:gd name="T1" fmla="*/ 0 h 8"/>
                  <a:gd name="T2" fmla="*/ 1 w 10"/>
                  <a:gd name="T3" fmla="*/ 8 h 8"/>
                  <a:gd name="T4" fmla="*/ 8 w 10"/>
                  <a:gd name="T5" fmla="*/ 8 h 8"/>
                  <a:gd name="T6" fmla="*/ 10 w 10"/>
                  <a:gd name="T7" fmla="*/ 3 h 8"/>
                  <a:gd name="T8" fmla="*/ 0 w 10"/>
                  <a:gd name="T9" fmla="*/ 0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" y="8"/>
                    </a:lnTo>
                    <a:lnTo>
                      <a:pt x="8" y="8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1" name="Freeform 167"/>
              <p:cNvSpPr>
                <a:spLocks/>
              </p:cNvSpPr>
              <p:nvPr/>
            </p:nvSpPr>
            <p:spPr bwMode="auto">
              <a:xfrm>
                <a:off x="1738" y="1160"/>
                <a:ext cx="10" cy="8"/>
              </a:xfrm>
              <a:custGeom>
                <a:avLst/>
                <a:gdLst>
                  <a:gd name="T0" fmla="*/ 0 w 10"/>
                  <a:gd name="T1" fmla="*/ 0 h 8"/>
                  <a:gd name="T2" fmla="*/ 1 w 10"/>
                  <a:gd name="T3" fmla="*/ 8 h 8"/>
                  <a:gd name="T4" fmla="*/ 8 w 10"/>
                  <a:gd name="T5" fmla="*/ 8 h 8"/>
                  <a:gd name="T6" fmla="*/ 10 w 10"/>
                  <a:gd name="T7" fmla="*/ 3 h 8"/>
                  <a:gd name="T8" fmla="*/ 0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" y="8"/>
                    </a:lnTo>
                    <a:lnTo>
                      <a:pt x="8" y="8"/>
                    </a:lnTo>
                    <a:lnTo>
                      <a:pt x="1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4" name="Freeform 170"/>
              <p:cNvSpPr>
                <a:spLocks/>
              </p:cNvSpPr>
              <p:nvPr/>
            </p:nvSpPr>
            <p:spPr bwMode="auto">
              <a:xfrm>
                <a:off x="1732" y="115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4 h 4"/>
                  <a:gd name="T4" fmla="*/ 3 w 3"/>
                  <a:gd name="T5" fmla="*/ 4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5" name="Rectangle 171"/>
              <p:cNvSpPr>
                <a:spLocks noChangeArrowheads="1"/>
              </p:cNvSpPr>
              <p:nvPr/>
            </p:nvSpPr>
            <p:spPr bwMode="auto">
              <a:xfrm>
                <a:off x="1732" y="1153"/>
                <a:ext cx="3" cy="4"/>
              </a:xfrm>
              <a:prstGeom prst="rect">
                <a:avLst/>
              </a:prstGeom>
              <a:solidFill>
                <a:schemeClr val="bg1"/>
              </a:solidFill>
              <a:ln w="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6" name="Freeform 172"/>
              <p:cNvSpPr>
                <a:spLocks/>
              </p:cNvSpPr>
              <p:nvPr/>
            </p:nvSpPr>
            <p:spPr bwMode="auto">
              <a:xfrm>
                <a:off x="1724" y="1150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4 w 4"/>
                  <a:gd name="T5" fmla="*/ 3 h 3"/>
                  <a:gd name="T6" fmla="*/ 4 w 4"/>
                  <a:gd name="T7" fmla="*/ 1 h 3"/>
                  <a:gd name="T8" fmla="*/ 2 w 4"/>
                  <a:gd name="T9" fmla="*/ 0 h 3"/>
                  <a:gd name="T10" fmla="*/ 2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7" name="Freeform 173"/>
              <p:cNvSpPr>
                <a:spLocks/>
              </p:cNvSpPr>
              <p:nvPr/>
            </p:nvSpPr>
            <p:spPr bwMode="auto">
              <a:xfrm>
                <a:off x="1724" y="1150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4 w 4"/>
                  <a:gd name="T5" fmla="*/ 3 h 3"/>
                  <a:gd name="T6" fmla="*/ 4 w 4"/>
                  <a:gd name="T7" fmla="*/ 1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8" name="Freeform 174"/>
              <p:cNvSpPr>
                <a:spLocks/>
              </p:cNvSpPr>
              <p:nvPr/>
            </p:nvSpPr>
            <p:spPr bwMode="auto">
              <a:xfrm>
                <a:off x="2283" y="1170"/>
                <a:ext cx="10" cy="6"/>
              </a:xfrm>
              <a:custGeom>
                <a:avLst/>
                <a:gdLst>
                  <a:gd name="T0" fmla="*/ 2 w 10"/>
                  <a:gd name="T1" fmla="*/ 0 h 6"/>
                  <a:gd name="T2" fmla="*/ 0 w 10"/>
                  <a:gd name="T3" fmla="*/ 6 h 6"/>
                  <a:gd name="T4" fmla="*/ 10 w 10"/>
                  <a:gd name="T5" fmla="*/ 5 h 6"/>
                  <a:gd name="T6" fmla="*/ 10 w 10"/>
                  <a:gd name="T7" fmla="*/ 1 h 6"/>
                  <a:gd name="T8" fmla="*/ 2 w 10"/>
                  <a:gd name="T9" fmla="*/ 0 h 6"/>
                  <a:gd name="T10" fmla="*/ 2 w 10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6">
                    <a:moveTo>
                      <a:pt x="2" y="0"/>
                    </a:moveTo>
                    <a:lnTo>
                      <a:pt x="0" y="6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9" name="Freeform 175"/>
              <p:cNvSpPr>
                <a:spLocks/>
              </p:cNvSpPr>
              <p:nvPr/>
            </p:nvSpPr>
            <p:spPr bwMode="auto">
              <a:xfrm>
                <a:off x="2283" y="1170"/>
                <a:ext cx="10" cy="6"/>
              </a:xfrm>
              <a:custGeom>
                <a:avLst/>
                <a:gdLst>
                  <a:gd name="T0" fmla="*/ 2 w 10"/>
                  <a:gd name="T1" fmla="*/ 0 h 6"/>
                  <a:gd name="T2" fmla="*/ 0 w 10"/>
                  <a:gd name="T3" fmla="*/ 6 h 6"/>
                  <a:gd name="T4" fmla="*/ 10 w 10"/>
                  <a:gd name="T5" fmla="*/ 5 h 6"/>
                  <a:gd name="T6" fmla="*/ 10 w 10"/>
                  <a:gd name="T7" fmla="*/ 1 h 6"/>
                  <a:gd name="T8" fmla="*/ 2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2" y="0"/>
                    </a:moveTo>
                    <a:lnTo>
                      <a:pt x="0" y="6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0" name="Freeform 176"/>
              <p:cNvSpPr>
                <a:spLocks/>
              </p:cNvSpPr>
              <p:nvPr/>
            </p:nvSpPr>
            <p:spPr bwMode="auto">
              <a:xfrm>
                <a:off x="1669" y="756"/>
                <a:ext cx="808" cy="891"/>
              </a:xfrm>
              <a:custGeom>
                <a:avLst/>
                <a:gdLst>
                  <a:gd name="T0" fmla="*/ 248 w 808"/>
                  <a:gd name="T1" fmla="*/ 16 h 891"/>
                  <a:gd name="T2" fmla="*/ 353 w 808"/>
                  <a:gd name="T3" fmla="*/ 41 h 891"/>
                  <a:gd name="T4" fmla="*/ 417 w 808"/>
                  <a:gd name="T5" fmla="*/ 41 h 891"/>
                  <a:gd name="T6" fmla="*/ 451 w 808"/>
                  <a:gd name="T7" fmla="*/ 29 h 891"/>
                  <a:gd name="T8" fmla="*/ 460 w 808"/>
                  <a:gd name="T9" fmla="*/ 0 h 891"/>
                  <a:gd name="T10" fmla="*/ 493 w 808"/>
                  <a:gd name="T11" fmla="*/ 47 h 891"/>
                  <a:gd name="T12" fmla="*/ 519 w 808"/>
                  <a:gd name="T13" fmla="*/ 63 h 891"/>
                  <a:gd name="T14" fmla="*/ 442 w 808"/>
                  <a:gd name="T15" fmla="*/ 116 h 891"/>
                  <a:gd name="T16" fmla="*/ 526 w 808"/>
                  <a:gd name="T17" fmla="*/ 190 h 891"/>
                  <a:gd name="T18" fmla="*/ 547 w 808"/>
                  <a:gd name="T19" fmla="*/ 130 h 891"/>
                  <a:gd name="T20" fmla="*/ 597 w 808"/>
                  <a:gd name="T21" fmla="*/ 110 h 891"/>
                  <a:gd name="T22" fmla="*/ 651 w 808"/>
                  <a:gd name="T23" fmla="*/ 149 h 891"/>
                  <a:gd name="T24" fmla="*/ 682 w 808"/>
                  <a:gd name="T25" fmla="*/ 189 h 891"/>
                  <a:gd name="T26" fmla="*/ 627 w 808"/>
                  <a:gd name="T27" fmla="*/ 204 h 891"/>
                  <a:gd name="T28" fmla="*/ 634 w 808"/>
                  <a:gd name="T29" fmla="*/ 232 h 891"/>
                  <a:gd name="T30" fmla="*/ 624 w 808"/>
                  <a:gd name="T31" fmla="*/ 249 h 891"/>
                  <a:gd name="T32" fmla="*/ 594 w 808"/>
                  <a:gd name="T33" fmla="*/ 249 h 891"/>
                  <a:gd name="T34" fmla="*/ 558 w 808"/>
                  <a:gd name="T35" fmla="*/ 308 h 891"/>
                  <a:gd name="T36" fmla="*/ 522 w 808"/>
                  <a:gd name="T37" fmla="*/ 372 h 891"/>
                  <a:gd name="T38" fmla="*/ 473 w 808"/>
                  <a:gd name="T39" fmla="*/ 351 h 891"/>
                  <a:gd name="T40" fmla="*/ 430 w 808"/>
                  <a:gd name="T41" fmla="*/ 367 h 891"/>
                  <a:gd name="T42" fmla="*/ 467 w 808"/>
                  <a:gd name="T43" fmla="*/ 414 h 891"/>
                  <a:gd name="T44" fmla="*/ 493 w 808"/>
                  <a:gd name="T45" fmla="*/ 399 h 891"/>
                  <a:gd name="T46" fmla="*/ 485 w 808"/>
                  <a:gd name="T47" fmla="*/ 432 h 891"/>
                  <a:gd name="T48" fmla="*/ 514 w 808"/>
                  <a:gd name="T49" fmla="*/ 461 h 891"/>
                  <a:gd name="T50" fmla="*/ 553 w 808"/>
                  <a:gd name="T51" fmla="*/ 473 h 891"/>
                  <a:gd name="T52" fmla="*/ 602 w 808"/>
                  <a:gd name="T53" fmla="*/ 454 h 891"/>
                  <a:gd name="T54" fmla="*/ 658 w 808"/>
                  <a:gd name="T55" fmla="*/ 479 h 891"/>
                  <a:gd name="T56" fmla="*/ 708 w 808"/>
                  <a:gd name="T57" fmla="*/ 501 h 891"/>
                  <a:gd name="T58" fmla="*/ 770 w 808"/>
                  <a:gd name="T59" fmla="*/ 543 h 891"/>
                  <a:gd name="T60" fmla="*/ 786 w 808"/>
                  <a:gd name="T61" fmla="*/ 604 h 891"/>
                  <a:gd name="T62" fmla="*/ 733 w 808"/>
                  <a:gd name="T63" fmla="*/ 678 h 891"/>
                  <a:gd name="T64" fmla="*/ 667 w 808"/>
                  <a:gd name="T65" fmla="*/ 738 h 891"/>
                  <a:gd name="T66" fmla="*/ 646 w 808"/>
                  <a:gd name="T67" fmla="*/ 776 h 891"/>
                  <a:gd name="T68" fmla="*/ 604 w 808"/>
                  <a:gd name="T69" fmla="*/ 857 h 891"/>
                  <a:gd name="T70" fmla="*/ 571 w 808"/>
                  <a:gd name="T71" fmla="*/ 876 h 891"/>
                  <a:gd name="T72" fmla="*/ 571 w 808"/>
                  <a:gd name="T73" fmla="*/ 788 h 891"/>
                  <a:gd name="T74" fmla="*/ 594 w 808"/>
                  <a:gd name="T75" fmla="*/ 642 h 891"/>
                  <a:gd name="T76" fmla="*/ 531 w 808"/>
                  <a:gd name="T77" fmla="*/ 567 h 891"/>
                  <a:gd name="T78" fmla="*/ 549 w 808"/>
                  <a:gd name="T79" fmla="*/ 506 h 891"/>
                  <a:gd name="T80" fmla="*/ 530 w 808"/>
                  <a:gd name="T81" fmla="*/ 483 h 891"/>
                  <a:gd name="T82" fmla="*/ 493 w 808"/>
                  <a:gd name="T83" fmla="*/ 454 h 891"/>
                  <a:gd name="T84" fmla="*/ 461 w 808"/>
                  <a:gd name="T85" fmla="*/ 442 h 891"/>
                  <a:gd name="T86" fmla="*/ 380 w 808"/>
                  <a:gd name="T87" fmla="*/ 407 h 891"/>
                  <a:gd name="T88" fmla="*/ 322 w 808"/>
                  <a:gd name="T89" fmla="*/ 336 h 891"/>
                  <a:gd name="T90" fmla="*/ 326 w 808"/>
                  <a:gd name="T91" fmla="*/ 364 h 891"/>
                  <a:gd name="T92" fmla="*/ 264 w 808"/>
                  <a:gd name="T93" fmla="*/ 274 h 891"/>
                  <a:gd name="T94" fmla="*/ 266 w 808"/>
                  <a:gd name="T95" fmla="*/ 200 h 891"/>
                  <a:gd name="T96" fmla="*/ 203 w 808"/>
                  <a:gd name="T97" fmla="*/ 140 h 891"/>
                  <a:gd name="T98" fmla="*/ 111 w 808"/>
                  <a:gd name="T99" fmla="*/ 113 h 891"/>
                  <a:gd name="T100" fmla="*/ 79 w 808"/>
                  <a:gd name="T101" fmla="*/ 122 h 891"/>
                  <a:gd name="T102" fmla="*/ 21 w 808"/>
                  <a:gd name="T103" fmla="*/ 161 h 891"/>
                  <a:gd name="T104" fmla="*/ 21 w 808"/>
                  <a:gd name="T105" fmla="*/ 126 h 891"/>
                  <a:gd name="T106" fmla="*/ 0 w 808"/>
                  <a:gd name="T107" fmla="*/ 67 h 891"/>
                  <a:gd name="T108" fmla="*/ 63 w 808"/>
                  <a:gd name="T109" fmla="*/ 2 h 891"/>
                  <a:gd name="T110" fmla="*/ 163 w 808"/>
                  <a:gd name="T111" fmla="*/ 23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08" h="891">
                    <a:moveTo>
                      <a:pt x="194" y="33"/>
                    </a:moveTo>
                    <a:lnTo>
                      <a:pt x="212" y="21"/>
                    </a:lnTo>
                    <a:lnTo>
                      <a:pt x="248" y="16"/>
                    </a:lnTo>
                    <a:lnTo>
                      <a:pt x="318" y="31"/>
                    </a:lnTo>
                    <a:lnTo>
                      <a:pt x="327" y="41"/>
                    </a:lnTo>
                    <a:lnTo>
                      <a:pt x="353" y="41"/>
                    </a:lnTo>
                    <a:lnTo>
                      <a:pt x="371" y="58"/>
                    </a:lnTo>
                    <a:lnTo>
                      <a:pt x="362" y="36"/>
                    </a:lnTo>
                    <a:lnTo>
                      <a:pt x="417" y="41"/>
                    </a:lnTo>
                    <a:lnTo>
                      <a:pt x="432" y="36"/>
                    </a:lnTo>
                    <a:lnTo>
                      <a:pt x="440" y="55"/>
                    </a:lnTo>
                    <a:lnTo>
                      <a:pt x="451" y="29"/>
                    </a:lnTo>
                    <a:lnTo>
                      <a:pt x="438" y="21"/>
                    </a:lnTo>
                    <a:lnTo>
                      <a:pt x="435" y="0"/>
                    </a:lnTo>
                    <a:lnTo>
                      <a:pt x="460" y="0"/>
                    </a:lnTo>
                    <a:lnTo>
                      <a:pt x="460" y="21"/>
                    </a:lnTo>
                    <a:lnTo>
                      <a:pt x="482" y="25"/>
                    </a:lnTo>
                    <a:lnTo>
                      <a:pt x="493" y="47"/>
                    </a:lnTo>
                    <a:lnTo>
                      <a:pt x="507" y="24"/>
                    </a:lnTo>
                    <a:lnTo>
                      <a:pt x="527" y="29"/>
                    </a:lnTo>
                    <a:lnTo>
                      <a:pt x="519" y="63"/>
                    </a:lnTo>
                    <a:lnTo>
                      <a:pt x="495" y="59"/>
                    </a:lnTo>
                    <a:lnTo>
                      <a:pt x="462" y="85"/>
                    </a:lnTo>
                    <a:lnTo>
                      <a:pt x="442" y="116"/>
                    </a:lnTo>
                    <a:lnTo>
                      <a:pt x="455" y="143"/>
                    </a:lnTo>
                    <a:lnTo>
                      <a:pt x="513" y="159"/>
                    </a:lnTo>
                    <a:lnTo>
                      <a:pt x="526" y="190"/>
                    </a:lnTo>
                    <a:lnTo>
                      <a:pt x="541" y="190"/>
                    </a:lnTo>
                    <a:lnTo>
                      <a:pt x="554" y="145"/>
                    </a:lnTo>
                    <a:lnTo>
                      <a:pt x="547" y="130"/>
                    </a:lnTo>
                    <a:lnTo>
                      <a:pt x="552" y="94"/>
                    </a:lnTo>
                    <a:lnTo>
                      <a:pt x="576" y="95"/>
                    </a:lnTo>
                    <a:lnTo>
                      <a:pt x="597" y="110"/>
                    </a:lnTo>
                    <a:lnTo>
                      <a:pt x="604" y="131"/>
                    </a:lnTo>
                    <a:lnTo>
                      <a:pt x="630" y="117"/>
                    </a:lnTo>
                    <a:lnTo>
                      <a:pt x="651" y="149"/>
                    </a:lnTo>
                    <a:lnTo>
                      <a:pt x="664" y="154"/>
                    </a:lnTo>
                    <a:lnTo>
                      <a:pt x="682" y="174"/>
                    </a:lnTo>
                    <a:lnTo>
                      <a:pt x="682" y="189"/>
                    </a:lnTo>
                    <a:lnTo>
                      <a:pt x="621" y="199"/>
                    </a:lnTo>
                    <a:lnTo>
                      <a:pt x="596" y="219"/>
                    </a:lnTo>
                    <a:lnTo>
                      <a:pt x="627" y="204"/>
                    </a:lnTo>
                    <a:lnTo>
                      <a:pt x="634" y="210"/>
                    </a:lnTo>
                    <a:lnTo>
                      <a:pt x="627" y="220"/>
                    </a:lnTo>
                    <a:lnTo>
                      <a:pt x="634" y="232"/>
                    </a:lnTo>
                    <a:lnTo>
                      <a:pt x="646" y="232"/>
                    </a:lnTo>
                    <a:lnTo>
                      <a:pt x="650" y="236"/>
                    </a:lnTo>
                    <a:lnTo>
                      <a:pt x="624" y="249"/>
                    </a:lnTo>
                    <a:lnTo>
                      <a:pt x="628" y="237"/>
                    </a:lnTo>
                    <a:lnTo>
                      <a:pt x="617" y="239"/>
                    </a:lnTo>
                    <a:lnTo>
                      <a:pt x="594" y="249"/>
                    </a:lnTo>
                    <a:lnTo>
                      <a:pt x="588" y="266"/>
                    </a:lnTo>
                    <a:lnTo>
                      <a:pt x="558" y="286"/>
                    </a:lnTo>
                    <a:lnTo>
                      <a:pt x="558" y="308"/>
                    </a:lnTo>
                    <a:lnTo>
                      <a:pt x="527" y="327"/>
                    </a:lnTo>
                    <a:lnTo>
                      <a:pt x="534" y="372"/>
                    </a:lnTo>
                    <a:lnTo>
                      <a:pt x="522" y="372"/>
                    </a:lnTo>
                    <a:lnTo>
                      <a:pt x="511" y="343"/>
                    </a:lnTo>
                    <a:lnTo>
                      <a:pt x="486" y="344"/>
                    </a:lnTo>
                    <a:lnTo>
                      <a:pt x="473" y="351"/>
                    </a:lnTo>
                    <a:lnTo>
                      <a:pt x="453" y="347"/>
                    </a:lnTo>
                    <a:lnTo>
                      <a:pt x="433" y="352"/>
                    </a:lnTo>
                    <a:lnTo>
                      <a:pt x="430" y="367"/>
                    </a:lnTo>
                    <a:lnTo>
                      <a:pt x="427" y="381"/>
                    </a:lnTo>
                    <a:lnTo>
                      <a:pt x="438" y="411"/>
                    </a:lnTo>
                    <a:lnTo>
                      <a:pt x="467" y="414"/>
                    </a:lnTo>
                    <a:lnTo>
                      <a:pt x="475" y="399"/>
                    </a:lnTo>
                    <a:lnTo>
                      <a:pt x="483" y="395"/>
                    </a:lnTo>
                    <a:lnTo>
                      <a:pt x="493" y="399"/>
                    </a:lnTo>
                    <a:lnTo>
                      <a:pt x="486" y="415"/>
                    </a:lnTo>
                    <a:lnTo>
                      <a:pt x="483" y="430"/>
                    </a:lnTo>
                    <a:lnTo>
                      <a:pt x="485" y="432"/>
                    </a:lnTo>
                    <a:lnTo>
                      <a:pt x="506" y="430"/>
                    </a:lnTo>
                    <a:lnTo>
                      <a:pt x="514" y="438"/>
                    </a:lnTo>
                    <a:lnTo>
                      <a:pt x="514" y="461"/>
                    </a:lnTo>
                    <a:lnTo>
                      <a:pt x="522" y="471"/>
                    </a:lnTo>
                    <a:lnTo>
                      <a:pt x="537" y="470"/>
                    </a:lnTo>
                    <a:lnTo>
                      <a:pt x="553" y="473"/>
                    </a:lnTo>
                    <a:lnTo>
                      <a:pt x="584" y="454"/>
                    </a:lnTo>
                    <a:lnTo>
                      <a:pt x="589" y="464"/>
                    </a:lnTo>
                    <a:lnTo>
                      <a:pt x="602" y="454"/>
                    </a:lnTo>
                    <a:lnTo>
                      <a:pt x="619" y="464"/>
                    </a:lnTo>
                    <a:lnTo>
                      <a:pt x="644" y="466"/>
                    </a:lnTo>
                    <a:lnTo>
                      <a:pt x="658" y="479"/>
                    </a:lnTo>
                    <a:lnTo>
                      <a:pt x="678" y="491"/>
                    </a:lnTo>
                    <a:lnTo>
                      <a:pt x="695" y="492"/>
                    </a:lnTo>
                    <a:lnTo>
                      <a:pt x="708" y="501"/>
                    </a:lnTo>
                    <a:lnTo>
                      <a:pt x="716" y="506"/>
                    </a:lnTo>
                    <a:lnTo>
                      <a:pt x="718" y="528"/>
                    </a:lnTo>
                    <a:lnTo>
                      <a:pt x="770" y="543"/>
                    </a:lnTo>
                    <a:lnTo>
                      <a:pt x="808" y="561"/>
                    </a:lnTo>
                    <a:lnTo>
                      <a:pt x="805" y="586"/>
                    </a:lnTo>
                    <a:lnTo>
                      <a:pt x="786" y="604"/>
                    </a:lnTo>
                    <a:lnTo>
                      <a:pt x="783" y="635"/>
                    </a:lnTo>
                    <a:lnTo>
                      <a:pt x="770" y="669"/>
                    </a:lnTo>
                    <a:lnTo>
                      <a:pt x="733" y="678"/>
                    </a:lnTo>
                    <a:lnTo>
                      <a:pt x="702" y="733"/>
                    </a:lnTo>
                    <a:lnTo>
                      <a:pt x="693" y="745"/>
                    </a:lnTo>
                    <a:lnTo>
                      <a:pt x="667" y="738"/>
                    </a:lnTo>
                    <a:lnTo>
                      <a:pt x="676" y="753"/>
                    </a:lnTo>
                    <a:lnTo>
                      <a:pt x="669" y="769"/>
                    </a:lnTo>
                    <a:lnTo>
                      <a:pt x="646" y="776"/>
                    </a:lnTo>
                    <a:lnTo>
                      <a:pt x="617" y="818"/>
                    </a:lnTo>
                    <a:lnTo>
                      <a:pt x="619" y="838"/>
                    </a:lnTo>
                    <a:lnTo>
                      <a:pt x="604" y="857"/>
                    </a:lnTo>
                    <a:lnTo>
                      <a:pt x="604" y="873"/>
                    </a:lnTo>
                    <a:lnTo>
                      <a:pt x="604" y="891"/>
                    </a:lnTo>
                    <a:lnTo>
                      <a:pt x="571" y="876"/>
                    </a:lnTo>
                    <a:lnTo>
                      <a:pt x="566" y="835"/>
                    </a:lnTo>
                    <a:lnTo>
                      <a:pt x="578" y="805"/>
                    </a:lnTo>
                    <a:lnTo>
                      <a:pt x="571" y="788"/>
                    </a:lnTo>
                    <a:lnTo>
                      <a:pt x="591" y="696"/>
                    </a:lnTo>
                    <a:lnTo>
                      <a:pt x="597" y="655"/>
                    </a:lnTo>
                    <a:lnTo>
                      <a:pt x="594" y="642"/>
                    </a:lnTo>
                    <a:lnTo>
                      <a:pt x="559" y="616"/>
                    </a:lnTo>
                    <a:lnTo>
                      <a:pt x="548" y="588"/>
                    </a:lnTo>
                    <a:lnTo>
                      <a:pt x="531" y="567"/>
                    </a:lnTo>
                    <a:lnTo>
                      <a:pt x="530" y="550"/>
                    </a:lnTo>
                    <a:lnTo>
                      <a:pt x="535" y="521"/>
                    </a:lnTo>
                    <a:lnTo>
                      <a:pt x="549" y="506"/>
                    </a:lnTo>
                    <a:lnTo>
                      <a:pt x="548" y="486"/>
                    </a:lnTo>
                    <a:lnTo>
                      <a:pt x="538" y="476"/>
                    </a:lnTo>
                    <a:lnTo>
                      <a:pt x="530" y="483"/>
                    </a:lnTo>
                    <a:lnTo>
                      <a:pt x="515" y="477"/>
                    </a:lnTo>
                    <a:lnTo>
                      <a:pt x="499" y="461"/>
                    </a:lnTo>
                    <a:lnTo>
                      <a:pt x="493" y="454"/>
                    </a:lnTo>
                    <a:lnTo>
                      <a:pt x="489" y="452"/>
                    </a:lnTo>
                    <a:lnTo>
                      <a:pt x="473" y="444"/>
                    </a:lnTo>
                    <a:lnTo>
                      <a:pt x="461" y="442"/>
                    </a:lnTo>
                    <a:lnTo>
                      <a:pt x="448" y="431"/>
                    </a:lnTo>
                    <a:lnTo>
                      <a:pt x="429" y="431"/>
                    </a:lnTo>
                    <a:lnTo>
                      <a:pt x="380" y="407"/>
                    </a:lnTo>
                    <a:lnTo>
                      <a:pt x="380" y="395"/>
                    </a:lnTo>
                    <a:lnTo>
                      <a:pt x="329" y="336"/>
                    </a:lnTo>
                    <a:lnTo>
                      <a:pt x="322" y="336"/>
                    </a:lnTo>
                    <a:lnTo>
                      <a:pt x="359" y="387"/>
                    </a:lnTo>
                    <a:lnTo>
                      <a:pt x="349" y="387"/>
                    </a:lnTo>
                    <a:lnTo>
                      <a:pt x="326" y="364"/>
                    </a:lnTo>
                    <a:lnTo>
                      <a:pt x="308" y="326"/>
                    </a:lnTo>
                    <a:lnTo>
                      <a:pt x="288" y="315"/>
                    </a:lnTo>
                    <a:lnTo>
                      <a:pt x="264" y="274"/>
                    </a:lnTo>
                    <a:lnTo>
                      <a:pt x="264" y="217"/>
                    </a:lnTo>
                    <a:lnTo>
                      <a:pt x="274" y="209"/>
                    </a:lnTo>
                    <a:lnTo>
                      <a:pt x="266" y="200"/>
                    </a:lnTo>
                    <a:lnTo>
                      <a:pt x="242" y="191"/>
                    </a:lnTo>
                    <a:lnTo>
                      <a:pt x="228" y="164"/>
                    </a:lnTo>
                    <a:lnTo>
                      <a:pt x="203" y="140"/>
                    </a:lnTo>
                    <a:lnTo>
                      <a:pt x="172" y="124"/>
                    </a:lnTo>
                    <a:lnTo>
                      <a:pt x="138" y="124"/>
                    </a:lnTo>
                    <a:lnTo>
                      <a:pt x="111" y="113"/>
                    </a:lnTo>
                    <a:lnTo>
                      <a:pt x="87" y="126"/>
                    </a:lnTo>
                    <a:lnTo>
                      <a:pt x="90" y="110"/>
                    </a:lnTo>
                    <a:lnTo>
                      <a:pt x="79" y="122"/>
                    </a:lnTo>
                    <a:lnTo>
                      <a:pt x="81" y="140"/>
                    </a:lnTo>
                    <a:lnTo>
                      <a:pt x="26" y="164"/>
                    </a:lnTo>
                    <a:lnTo>
                      <a:pt x="21" y="161"/>
                    </a:lnTo>
                    <a:lnTo>
                      <a:pt x="57" y="142"/>
                    </a:lnTo>
                    <a:lnTo>
                      <a:pt x="62" y="131"/>
                    </a:lnTo>
                    <a:lnTo>
                      <a:pt x="21" y="126"/>
                    </a:lnTo>
                    <a:lnTo>
                      <a:pt x="10" y="102"/>
                    </a:lnTo>
                    <a:lnTo>
                      <a:pt x="34" y="77"/>
                    </a:lnTo>
                    <a:lnTo>
                      <a:pt x="0" y="67"/>
                    </a:lnTo>
                    <a:lnTo>
                      <a:pt x="37" y="51"/>
                    </a:lnTo>
                    <a:lnTo>
                      <a:pt x="4" y="37"/>
                    </a:lnTo>
                    <a:lnTo>
                      <a:pt x="63" y="2"/>
                    </a:lnTo>
                    <a:lnTo>
                      <a:pt x="105" y="14"/>
                    </a:lnTo>
                    <a:lnTo>
                      <a:pt x="150" y="18"/>
                    </a:lnTo>
                    <a:lnTo>
                      <a:pt x="163" y="23"/>
                    </a:lnTo>
                    <a:lnTo>
                      <a:pt x="194" y="33"/>
                    </a:lnTo>
                    <a:lnTo>
                      <a:pt x="194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1" name="Freeform 177"/>
              <p:cNvSpPr>
                <a:spLocks/>
              </p:cNvSpPr>
              <p:nvPr/>
            </p:nvSpPr>
            <p:spPr bwMode="auto">
              <a:xfrm>
                <a:off x="1669" y="756"/>
                <a:ext cx="808" cy="891"/>
              </a:xfrm>
              <a:custGeom>
                <a:avLst/>
                <a:gdLst>
                  <a:gd name="T0" fmla="*/ 248 w 808"/>
                  <a:gd name="T1" fmla="*/ 16 h 891"/>
                  <a:gd name="T2" fmla="*/ 353 w 808"/>
                  <a:gd name="T3" fmla="*/ 41 h 891"/>
                  <a:gd name="T4" fmla="*/ 417 w 808"/>
                  <a:gd name="T5" fmla="*/ 41 h 891"/>
                  <a:gd name="T6" fmla="*/ 451 w 808"/>
                  <a:gd name="T7" fmla="*/ 29 h 891"/>
                  <a:gd name="T8" fmla="*/ 460 w 808"/>
                  <a:gd name="T9" fmla="*/ 0 h 891"/>
                  <a:gd name="T10" fmla="*/ 493 w 808"/>
                  <a:gd name="T11" fmla="*/ 47 h 891"/>
                  <a:gd name="T12" fmla="*/ 519 w 808"/>
                  <a:gd name="T13" fmla="*/ 63 h 891"/>
                  <a:gd name="T14" fmla="*/ 442 w 808"/>
                  <a:gd name="T15" fmla="*/ 116 h 891"/>
                  <a:gd name="T16" fmla="*/ 526 w 808"/>
                  <a:gd name="T17" fmla="*/ 190 h 891"/>
                  <a:gd name="T18" fmla="*/ 547 w 808"/>
                  <a:gd name="T19" fmla="*/ 130 h 891"/>
                  <a:gd name="T20" fmla="*/ 597 w 808"/>
                  <a:gd name="T21" fmla="*/ 110 h 891"/>
                  <a:gd name="T22" fmla="*/ 651 w 808"/>
                  <a:gd name="T23" fmla="*/ 149 h 891"/>
                  <a:gd name="T24" fmla="*/ 682 w 808"/>
                  <a:gd name="T25" fmla="*/ 189 h 891"/>
                  <a:gd name="T26" fmla="*/ 627 w 808"/>
                  <a:gd name="T27" fmla="*/ 204 h 891"/>
                  <a:gd name="T28" fmla="*/ 634 w 808"/>
                  <a:gd name="T29" fmla="*/ 232 h 891"/>
                  <a:gd name="T30" fmla="*/ 624 w 808"/>
                  <a:gd name="T31" fmla="*/ 249 h 891"/>
                  <a:gd name="T32" fmla="*/ 594 w 808"/>
                  <a:gd name="T33" fmla="*/ 249 h 891"/>
                  <a:gd name="T34" fmla="*/ 558 w 808"/>
                  <a:gd name="T35" fmla="*/ 308 h 891"/>
                  <a:gd name="T36" fmla="*/ 522 w 808"/>
                  <a:gd name="T37" fmla="*/ 372 h 891"/>
                  <a:gd name="T38" fmla="*/ 473 w 808"/>
                  <a:gd name="T39" fmla="*/ 351 h 891"/>
                  <a:gd name="T40" fmla="*/ 430 w 808"/>
                  <a:gd name="T41" fmla="*/ 367 h 891"/>
                  <a:gd name="T42" fmla="*/ 467 w 808"/>
                  <a:gd name="T43" fmla="*/ 414 h 891"/>
                  <a:gd name="T44" fmla="*/ 493 w 808"/>
                  <a:gd name="T45" fmla="*/ 399 h 891"/>
                  <a:gd name="T46" fmla="*/ 485 w 808"/>
                  <a:gd name="T47" fmla="*/ 432 h 891"/>
                  <a:gd name="T48" fmla="*/ 514 w 808"/>
                  <a:gd name="T49" fmla="*/ 461 h 891"/>
                  <a:gd name="T50" fmla="*/ 553 w 808"/>
                  <a:gd name="T51" fmla="*/ 473 h 891"/>
                  <a:gd name="T52" fmla="*/ 602 w 808"/>
                  <a:gd name="T53" fmla="*/ 454 h 891"/>
                  <a:gd name="T54" fmla="*/ 658 w 808"/>
                  <a:gd name="T55" fmla="*/ 479 h 891"/>
                  <a:gd name="T56" fmla="*/ 708 w 808"/>
                  <a:gd name="T57" fmla="*/ 501 h 891"/>
                  <a:gd name="T58" fmla="*/ 770 w 808"/>
                  <a:gd name="T59" fmla="*/ 543 h 891"/>
                  <a:gd name="T60" fmla="*/ 786 w 808"/>
                  <a:gd name="T61" fmla="*/ 604 h 891"/>
                  <a:gd name="T62" fmla="*/ 733 w 808"/>
                  <a:gd name="T63" fmla="*/ 678 h 891"/>
                  <a:gd name="T64" fmla="*/ 667 w 808"/>
                  <a:gd name="T65" fmla="*/ 738 h 891"/>
                  <a:gd name="T66" fmla="*/ 646 w 808"/>
                  <a:gd name="T67" fmla="*/ 776 h 891"/>
                  <a:gd name="T68" fmla="*/ 604 w 808"/>
                  <a:gd name="T69" fmla="*/ 857 h 891"/>
                  <a:gd name="T70" fmla="*/ 571 w 808"/>
                  <a:gd name="T71" fmla="*/ 876 h 891"/>
                  <a:gd name="T72" fmla="*/ 571 w 808"/>
                  <a:gd name="T73" fmla="*/ 788 h 891"/>
                  <a:gd name="T74" fmla="*/ 594 w 808"/>
                  <a:gd name="T75" fmla="*/ 642 h 891"/>
                  <a:gd name="T76" fmla="*/ 531 w 808"/>
                  <a:gd name="T77" fmla="*/ 567 h 891"/>
                  <a:gd name="T78" fmla="*/ 549 w 808"/>
                  <a:gd name="T79" fmla="*/ 506 h 891"/>
                  <a:gd name="T80" fmla="*/ 530 w 808"/>
                  <a:gd name="T81" fmla="*/ 483 h 891"/>
                  <a:gd name="T82" fmla="*/ 493 w 808"/>
                  <a:gd name="T83" fmla="*/ 454 h 891"/>
                  <a:gd name="T84" fmla="*/ 461 w 808"/>
                  <a:gd name="T85" fmla="*/ 442 h 891"/>
                  <a:gd name="T86" fmla="*/ 380 w 808"/>
                  <a:gd name="T87" fmla="*/ 407 h 891"/>
                  <a:gd name="T88" fmla="*/ 322 w 808"/>
                  <a:gd name="T89" fmla="*/ 336 h 891"/>
                  <a:gd name="T90" fmla="*/ 326 w 808"/>
                  <a:gd name="T91" fmla="*/ 364 h 891"/>
                  <a:gd name="T92" fmla="*/ 264 w 808"/>
                  <a:gd name="T93" fmla="*/ 274 h 891"/>
                  <a:gd name="T94" fmla="*/ 266 w 808"/>
                  <a:gd name="T95" fmla="*/ 200 h 891"/>
                  <a:gd name="T96" fmla="*/ 203 w 808"/>
                  <a:gd name="T97" fmla="*/ 140 h 891"/>
                  <a:gd name="T98" fmla="*/ 111 w 808"/>
                  <a:gd name="T99" fmla="*/ 113 h 891"/>
                  <a:gd name="T100" fmla="*/ 79 w 808"/>
                  <a:gd name="T101" fmla="*/ 122 h 891"/>
                  <a:gd name="T102" fmla="*/ 21 w 808"/>
                  <a:gd name="T103" fmla="*/ 161 h 891"/>
                  <a:gd name="T104" fmla="*/ 21 w 808"/>
                  <a:gd name="T105" fmla="*/ 126 h 891"/>
                  <a:gd name="T106" fmla="*/ 0 w 808"/>
                  <a:gd name="T107" fmla="*/ 67 h 891"/>
                  <a:gd name="T108" fmla="*/ 63 w 808"/>
                  <a:gd name="T109" fmla="*/ 2 h 891"/>
                  <a:gd name="T110" fmla="*/ 163 w 808"/>
                  <a:gd name="T111" fmla="*/ 23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08" h="891">
                    <a:moveTo>
                      <a:pt x="194" y="33"/>
                    </a:moveTo>
                    <a:lnTo>
                      <a:pt x="212" y="21"/>
                    </a:lnTo>
                    <a:lnTo>
                      <a:pt x="248" y="16"/>
                    </a:lnTo>
                    <a:lnTo>
                      <a:pt x="318" y="31"/>
                    </a:lnTo>
                    <a:lnTo>
                      <a:pt x="327" y="41"/>
                    </a:lnTo>
                    <a:lnTo>
                      <a:pt x="353" y="41"/>
                    </a:lnTo>
                    <a:lnTo>
                      <a:pt x="371" y="58"/>
                    </a:lnTo>
                    <a:lnTo>
                      <a:pt x="362" y="36"/>
                    </a:lnTo>
                    <a:lnTo>
                      <a:pt x="417" y="41"/>
                    </a:lnTo>
                    <a:lnTo>
                      <a:pt x="432" y="36"/>
                    </a:lnTo>
                    <a:lnTo>
                      <a:pt x="440" y="55"/>
                    </a:lnTo>
                    <a:lnTo>
                      <a:pt x="451" y="29"/>
                    </a:lnTo>
                    <a:lnTo>
                      <a:pt x="438" y="21"/>
                    </a:lnTo>
                    <a:lnTo>
                      <a:pt x="435" y="0"/>
                    </a:lnTo>
                    <a:lnTo>
                      <a:pt x="460" y="0"/>
                    </a:lnTo>
                    <a:lnTo>
                      <a:pt x="460" y="21"/>
                    </a:lnTo>
                    <a:lnTo>
                      <a:pt x="482" y="25"/>
                    </a:lnTo>
                    <a:lnTo>
                      <a:pt x="493" y="47"/>
                    </a:lnTo>
                    <a:lnTo>
                      <a:pt x="507" y="24"/>
                    </a:lnTo>
                    <a:lnTo>
                      <a:pt x="527" y="29"/>
                    </a:lnTo>
                    <a:lnTo>
                      <a:pt x="519" y="63"/>
                    </a:lnTo>
                    <a:lnTo>
                      <a:pt x="495" y="59"/>
                    </a:lnTo>
                    <a:lnTo>
                      <a:pt x="462" y="85"/>
                    </a:lnTo>
                    <a:lnTo>
                      <a:pt x="442" y="116"/>
                    </a:lnTo>
                    <a:lnTo>
                      <a:pt x="455" y="143"/>
                    </a:lnTo>
                    <a:lnTo>
                      <a:pt x="513" y="159"/>
                    </a:lnTo>
                    <a:lnTo>
                      <a:pt x="526" y="190"/>
                    </a:lnTo>
                    <a:lnTo>
                      <a:pt x="541" y="190"/>
                    </a:lnTo>
                    <a:lnTo>
                      <a:pt x="554" y="145"/>
                    </a:lnTo>
                    <a:lnTo>
                      <a:pt x="547" y="130"/>
                    </a:lnTo>
                    <a:lnTo>
                      <a:pt x="552" y="94"/>
                    </a:lnTo>
                    <a:lnTo>
                      <a:pt x="576" y="95"/>
                    </a:lnTo>
                    <a:lnTo>
                      <a:pt x="597" y="110"/>
                    </a:lnTo>
                    <a:lnTo>
                      <a:pt x="604" y="131"/>
                    </a:lnTo>
                    <a:lnTo>
                      <a:pt x="630" y="117"/>
                    </a:lnTo>
                    <a:lnTo>
                      <a:pt x="651" y="149"/>
                    </a:lnTo>
                    <a:lnTo>
                      <a:pt x="664" y="154"/>
                    </a:lnTo>
                    <a:lnTo>
                      <a:pt x="682" y="174"/>
                    </a:lnTo>
                    <a:lnTo>
                      <a:pt x="682" y="189"/>
                    </a:lnTo>
                    <a:lnTo>
                      <a:pt x="621" y="199"/>
                    </a:lnTo>
                    <a:lnTo>
                      <a:pt x="596" y="219"/>
                    </a:lnTo>
                    <a:lnTo>
                      <a:pt x="627" y="204"/>
                    </a:lnTo>
                    <a:lnTo>
                      <a:pt x="634" y="210"/>
                    </a:lnTo>
                    <a:lnTo>
                      <a:pt x="627" y="220"/>
                    </a:lnTo>
                    <a:lnTo>
                      <a:pt x="634" y="232"/>
                    </a:lnTo>
                    <a:lnTo>
                      <a:pt x="646" y="232"/>
                    </a:lnTo>
                    <a:lnTo>
                      <a:pt x="650" y="236"/>
                    </a:lnTo>
                    <a:lnTo>
                      <a:pt x="624" y="249"/>
                    </a:lnTo>
                    <a:lnTo>
                      <a:pt x="628" y="237"/>
                    </a:lnTo>
                    <a:lnTo>
                      <a:pt x="617" y="239"/>
                    </a:lnTo>
                    <a:lnTo>
                      <a:pt x="594" y="249"/>
                    </a:lnTo>
                    <a:lnTo>
                      <a:pt x="588" y="266"/>
                    </a:lnTo>
                    <a:lnTo>
                      <a:pt x="558" y="286"/>
                    </a:lnTo>
                    <a:lnTo>
                      <a:pt x="558" y="308"/>
                    </a:lnTo>
                    <a:lnTo>
                      <a:pt x="527" y="327"/>
                    </a:lnTo>
                    <a:lnTo>
                      <a:pt x="534" y="372"/>
                    </a:lnTo>
                    <a:lnTo>
                      <a:pt x="522" y="372"/>
                    </a:lnTo>
                    <a:lnTo>
                      <a:pt x="511" y="343"/>
                    </a:lnTo>
                    <a:lnTo>
                      <a:pt x="486" y="344"/>
                    </a:lnTo>
                    <a:lnTo>
                      <a:pt x="473" y="351"/>
                    </a:lnTo>
                    <a:lnTo>
                      <a:pt x="453" y="347"/>
                    </a:lnTo>
                    <a:lnTo>
                      <a:pt x="433" y="352"/>
                    </a:lnTo>
                    <a:lnTo>
                      <a:pt x="430" y="367"/>
                    </a:lnTo>
                    <a:lnTo>
                      <a:pt x="427" y="381"/>
                    </a:lnTo>
                    <a:lnTo>
                      <a:pt x="438" y="411"/>
                    </a:lnTo>
                    <a:lnTo>
                      <a:pt x="467" y="414"/>
                    </a:lnTo>
                    <a:lnTo>
                      <a:pt x="475" y="399"/>
                    </a:lnTo>
                    <a:lnTo>
                      <a:pt x="483" y="395"/>
                    </a:lnTo>
                    <a:lnTo>
                      <a:pt x="493" y="399"/>
                    </a:lnTo>
                    <a:lnTo>
                      <a:pt x="486" y="415"/>
                    </a:lnTo>
                    <a:lnTo>
                      <a:pt x="483" y="430"/>
                    </a:lnTo>
                    <a:lnTo>
                      <a:pt x="485" y="432"/>
                    </a:lnTo>
                    <a:lnTo>
                      <a:pt x="506" y="430"/>
                    </a:lnTo>
                    <a:lnTo>
                      <a:pt x="514" y="438"/>
                    </a:lnTo>
                    <a:lnTo>
                      <a:pt x="514" y="461"/>
                    </a:lnTo>
                    <a:lnTo>
                      <a:pt x="522" y="471"/>
                    </a:lnTo>
                    <a:lnTo>
                      <a:pt x="537" y="470"/>
                    </a:lnTo>
                    <a:lnTo>
                      <a:pt x="553" y="473"/>
                    </a:lnTo>
                    <a:lnTo>
                      <a:pt x="584" y="454"/>
                    </a:lnTo>
                    <a:lnTo>
                      <a:pt x="589" y="464"/>
                    </a:lnTo>
                    <a:lnTo>
                      <a:pt x="602" y="454"/>
                    </a:lnTo>
                    <a:lnTo>
                      <a:pt x="619" y="464"/>
                    </a:lnTo>
                    <a:lnTo>
                      <a:pt x="644" y="466"/>
                    </a:lnTo>
                    <a:lnTo>
                      <a:pt x="658" y="479"/>
                    </a:lnTo>
                    <a:lnTo>
                      <a:pt x="678" y="491"/>
                    </a:lnTo>
                    <a:lnTo>
                      <a:pt x="695" y="492"/>
                    </a:lnTo>
                    <a:lnTo>
                      <a:pt x="708" y="501"/>
                    </a:lnTo>
                    <a:lnTo>
                      <a:pt x="716" y="506"/>
                    </a:lnTo>
                    <a:lnTo>
                      <a:pt x="718" y="528"/>
                    </a:lnTo>
                    <a:lnTo>
                      <a:pt x="770" y="543"/>
                    </a:lnTo>
                    <a:lnTo>
                      <a:pt x="808" y="561"/>
                    </a:lnTo>
                    <a:lnTo>
                      <a:pt x="805" y="586"/>
                    </a:lnTo>
                    <a:lnTo>
                      <a:pt x="786" y="604"/>
                    </a:lnTo>
                    <a:lnTo>
                      <a:pt x="783" y="635"/>
                    </a:lnTo>
                    <a:lnTo>
                      <a:pt x="770" y="669"/>
                    </a:lnTo>
                    <a:lnTo>
                      <a:pt x="733" y="678"/>
                    </a:lnTo>
                    <a:lnTo>
                      <a:pt x="702" y="733"/>
                    </a:lnTo>
                    <a:lnTo>
                      <a:pt x="693" y="745"/>
                    </a:lnTo>
                    <a:lnTo>
                      <a:pt x="667" y="738"/>
                    </a:lnTo>
                    <a:lnTo>
                      <a:pt x="676" y="753"/>
                    </a:lnTo>
                    <a:lnTo>
                      <a:pt x="669" y="769"/>
                    </a:lnTo>
                    <a:lnTo>
                      <a:pt x="646" y="776"/>
                    </a:lnTo>
                    <a:lnTo>
                      <a:pt x="617" y="818"/>
                    </a:lnTo>
                    <a:lnTo>
                      <a:pt x="619" y="838"/>
                    </a:lnTo>
                    <a:lnTo>
                      <a:pt x="604" y="857"/>
                    </a:lnTo>
                    <a:lnTo>
                      <a:pt x="604" y="873"/>
                    </a:lnTo>
                    <a:lnTo>
                      <a:pt x="604" y="891"/>
                    </a:lnTo>
                    <a:lnTo>
                      <a:pt x="571" y="876"/>
                    </a:lnTo>
                    <a:lnTo>
                      <a:pt x="566" y="835"/>
                    </a:lnTo>
                    <a:lnTo>
                      <a:pt x="578" y="805"/>
                    </a:lnTo>
                    <a:lnTo>
                      <a:pt x="571" y="788"/>
                    </a:lnTo>
                    <a:lnTo>
                      <a:pt x="591" y="696"/>
                    </a:lnTo>
                    <a:lnTo>
                      <a:pt x="597" y="655"/>
                    </a:lnTo>
                    <a:lnTo>
                      <a:pt x="594" y="642"/>
                    </a:lnTo>
                    <a:lnTo>
                      <a:pt x="559" y="616"/>
                    </a:lnTo>
                    <a:lnTo>
                      <a:pt x="548" y="588"/>
                    </a:lnTo>
                    <a:lnTo>
                      <a:pt x="531" y="567"/>
                    </a:lnTo>
                    <a:lnTo>
                      <a:pt x="530" y="550"/>
                    </a:lnTo>
                    <a:lnTo>
                      <a:pt x="535" y="521"/>
                    </a:lnTo>
                    <a:lnTo>
                      <a:pt x="549" y="506"/>
                    </a:lnTo>
                    <a:lnTo>
                      <a:pt x="548" y="486"/>
                    </a:lnTo>
                    <a:lnTo>
                      <a:pt x="538" y="476"/>
                    </a:lnTo>
                    <a:lnTo>
                      <a:pt x="530" y="483"/>
                    </a:lnTo>
                    <a:lnTo>
                      <a:pt x="515" y="477"/>
                    </a:lnTo>
                    <a:lnTo>
                      <a:pt x="499" y="461"/>
                    </a:lnTo>
                    <a:lnTo>
                      <a:pt x="493" y="454"/>
                    </a:lnTo>
                    <a:lnTo>
                      <a:pt x="489" y="452"/>
                    </a:lnTo>
                    <a:lnTo>
                      <a:pt x="473" y="444"/>
                    </a:lnTo>
                    <a:lnTo>
                      <a:pt x="461" y="442"/>
                    </a:lnTo>
                    <a:lnTo>
                      <a:pt x="448" y="431"/>
                    </a:lnTo>
                    <a:lnTo>
                      <a:pt x="429" y="431"/>
                    </a:lnTo>
                    <a:lnTo>
                      <a:pt x="380" y="407"/>
                    </a:lnTo>
                    <a:lnTo>
                      <a:pt x="380" y="395"/>
                    </a:lnTo>
                    <a:lnTo>
                      <a:pt x="329" y="336"/>
                    </a:lnTo>
                    <a:lnTo>
                      <a:pt x="322" y="336"/>
                    </a:lnTo>
                    <a:lnTo>
                      <a:pt x="359" y="387"/>
                    </a:lnTo>
                    <a:lnTo>
                      <a:pt x="349" y="387"/>
                    </a:lnTo>
                    <a:lnTo>
                      <a:pt x="326" y="364"/>
                    </a:lnTo>
                    <a:lnTo>
                      <a:pt x="308" y="326"/>
                    </a:lnTo>
                    <a:lnTo>
                      <a:pt x="288" y="315"/>
                    </a:lnTo>
                    <a:lnTo>
                      <a:pt x="264" y="274"/>
                    </a:lnTo>
                    <a:lnTo>
                      <a:pt x="264" y="217"/>
                    </a:lnTo>
                    <a:lnTo>
                      <a:pt x="274" y="209"/>
                    </a:lnTo>
                    <a:lnTo>
                      <a:pt x="266" y="200"/>
                    </a:lnTo>
                    <a:lnTo>
                      <a:pt x="242" y="191"/>
                    </a:lnTo>
                    <a:lnTo>
                      <a:pt x="228" y="164"/>
                    </a:lnTo>
                    <a:lnTo>
                      <a:pt x="203" y="140"/>
                    </a:lnTo>
                    <a:lnTo>
                      <a:pt x="172" y="124"/>
                    </a:lnTo>
                    <a:lnTo>
                      <a:pt x="138" y="124"/>
                    </a:lnTo>
                    <a:lnTo>
                      <a:pt x="111" y="113"/>
                    </a:lnTo>
                    <a:lnTo>
                      <a:pt x="87" y="126"/>
                    </a:lnTo>
                    <a:lnTo>
                      <a:pt x="90" y="110"/>
                    </a:lnTo>
                    <a:lnTo>
                      <a:pt x="79" y="122"/>
                    </a:lnTo>
                    <a:lnTo>
                      <a:pt x="81" y="140"/>
                    </a:lnTo>
                    <a:lnTo>
                      <a:pt x="26" y="164"/>
                    </a:lnTo>
                    <a:lnTo>
                      <a:pt x="21" y="161"/>
                    </a:lnTo>
                    <a:lnTo>
                      <a:pt x="57" y="142"/>
                    </a:lnTo>
                    <a:lnTo>
                      <a:pt x="62" y="131"/>
                    </a:lnTo>
                    <a:lnTo>
                      <a:pt x="21" y="126"/>
                    </a:lnTo>
                    <a:lnTo>
                      <a:pt x="10" y="102"/>
                    </a:lnTo>
                    <a:lnTo>
                      <a:pt x="34" y="77"/>
                    </a:lnTo>
                    <a:lnTo>
                      <a:pt x="0" y="67"/>
                    </a:lnTo>
                    <a:lnTo>
                      <a:pt x="37" y="51"/>
                    </a:lnTo>
                    <a:lnTo>
                      <a:pt x="4" y="37"/>
                    </a:lnTo>
                    <a:lnTo>
                      <a:pt x="63" y="2"/>
                    </a:lnTo>
                    <a:lnTo>
                      <a:pt x="105" y="14"/>
                    </a:lnTo>
                    <a:lnTo>
                      <a:pt x="150" y="18"/>
                    </a:lnTo>
                    <a:lnTo>
                      <a:pt x="163" y="23"/>
                    </a:lnTo>
                    <a:lnTo>
                      <a:pt x="194" y="3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2" name="Freeform 178"/>
              <p:cNvSpPr>
                <a:spLocks/>
              </p:cNvSpPr>
              <p:nvPr/>
            </p:nvSpPr>
            <p:spPr bwMode="auto">
              <a:xfrm>
                <a:off x="2130" y="968"/>
                <a:ext cx="74" cy="54"/>
              </a:xfrm>
              <a:custGeom>
                <a:avLst/>
                <a:gdLst>
                  <a:gd name="T0" fmla="*/ 54 w 74"/>
                  <a:gd name="T1" fmla="*/ 17 h 54"/>
                  <a:gd name="T2" fmla="*/ 26 w 74"/>
                  <a:gd name="T3" fmla="*/ 0 h 54"/>
                  <a:gd name="T4" fmla="*/ 14 w 74"/>
                  <a:gd name="T5" fmla="*/ 6 h 54"/>
                  <a:gd name="T6" fmla="*/ 0 w 74"/>
                  <a:gd name="T7" fmla="*/ 14 h 54"/>
                  <a:gd name="T8" fmla="*/ 12 w 74"/>
                  <a:gd name="T9" fmla="*/ 17 h 54"/>
                  <a:gd name="T10" fmla="*/ 25 w 74"/>
                  <a:gd name="T11" fmla="*/ 12 h 54"/>
                  <a:gd name="T12" fmla="*/ 44 w 74"/>
                  <a:gd name="T13" fmla="*/ 17 h 54"/>
                  <a:gd name="T14" fmla="*/ 28 w 74"/>
                  <a:gd name="T15" fmla="*/ 32 h 54"/>
                  <a:gd name="T16" fmla="*/ 30 w 74"/>
                  <a:gd name="T17" fmla="*/ 54 h 54"/>
                  <a:gd name="T18" fmla="*/ 48 w 74"/>
                  <a:gd name="T19" fmla="*/ 25 h 54"/>
                  <a:gd name="T20" fmla="*/ 51 w 74"/>
                  <a:gd name="T21" fmla="*/ 27 h 54"/>
                  <a:gd name="T22" fmla="*/ 59 w 74"/>
                  <a:gd name="T23" fmla="*/ 47 h 54"/>
                  <a:gd name="T24" fmla="*/ 65 w 74"/>
                  <a:gd name="T25" fmla="*/ 29 h 54"/>
                  <a:gd name="T26" fmla="*/ 74 w 74"/>
                  <a:gd name="T27" fmla="*/ 30 h 54"/>
                  <a:gd name="T28" fmla="*/ 72 w 74"/>
                  <a:gd name="T29" fmla="*/ 21 h 54"/>
                  <a:gd name="T30" fmla="*/ 54 w 74"/>
                  <a:gd name="T31" fmla="*/ 17 h 54"/>
                  <a:gd name="T32" fmla="*/ 54 w 74"/>
                  <a:gd name="T33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54">
                    <a:moveTo>
                      <a:pt x="54" y="17"/>
                    </a:moveTo>
                    <a:lnTo>
                      <a:pt x="26" y="0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12" y="17"/>
                    </a:lnTo>
                    <a:lnTo>
                      <a:pt x="25" y="12"/>
                    </a:lnTo>
                    <a:lnTo>
                      <a:pt x="44" y="17"/>
                    </a:lnTo>
                    <a:lnTo>
                      <a:pt x="28" y="32"/>
                    </a:lnTo>
                    <a:lnTo>
                      <a:pt x="30" y="54"/>
                    </a:lnTo>
                    <a:lnTo>
                      <a:pt x="48" y="25"/>
                    </a:lnTo>
                    <a:lnTo>
                      <a:pt x="51" y="27"/>
                    </a:lnTo>
                    <a:lnTo>
                      <a:pt x="59" y="47"/>
                    </a:lnTo>
                    <a:lnTo>
                      <a:pt x="65" y="29"/>
                    </a:lnTo>
                    <a:lnTo>
                      <a:pt x="74" y="30"/>
                    </a:lnTo>
                    <a:lnTo>
                      <a:pt x="72" y="21"/>
                    </a:lnTo>
                    <a:lnTo>
                      <a:pt x="54" y="17"/>
                    </a:lnTo>
                    <a:lnTo>
                      <a:pt x="54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3" name="Freeform 179"/>
              <p:cNvSpPr>
                <a:spLocks/>
              </p:cNvSpPr>
              <p:nvPr/>
            </p:nvSpPr>
            <p:spPr bwMode="auto">
              <a:xfrm>
                <a:off x="2130" y="968"/>
                <a:ext cx="74" cy="54"/>
              </a:xfrm>
              <a:custGeom>
                <a:avLst/>
                <a:gdLst>
                  <a:gd name="T0" fmla="*/ 54 w 74"/>
                  <a:gd name="T1" fmla="*/ 17 h 54"/>
                  <a:gd name="T2" fmla="*/ 26 w 74"/>
                  <a:gd name="T3" fmla="*/ 0 h 54"/>
                  <a:gd name="T4" fmla="*/ 14 w 74"/>
                  <a:gd name="T5" fmla="*/ 6 h 54"/>
                  <a:gd name="T6" fmla="*/ 0 w 74"/>
                  <a:gd name="T7" fmla="*/ 14 h 54"/>
                  <a:gd name="T8" fmla="*/ 12 w 74"/>
                  <a:gd name="T9" fmla="*/ 17 h 54"/>
                  <a:gd name="T10" fmla="*/ 25 w 74"/>
                  <a:gd name="T11" fmla="*/ 12 h 54"/>
                  <a:gd name="T12" fmla="*/ 44 w 74"/>
                  <a:gd name="T13" fmla="*/ 17 h 54"/>
                  <a:gd name="T14" fmla="*/ 28 w 74"/>
                  <a:gd name="T15" fmla="*/ 32 h 54"/>
                  <a:gd name="T16" fmla="*/ 30 w 74"/>
                  <a:gd name="T17" fmla="*/ 54 h 54"/>
                  <a:gd name="T18" fmla="*/ 48 w 74"/>
                  <a:gd name="T19" fmla="*/ 25 h 54"/>
                  <a:gd name="T20" fmla="*/ 51 w 74"/>
                  <a:gd name="T21" fmla="*/ 27 h 54"/>
                  <a:gd name="T22" fmla="*/ 59 w 74"/>
                  <a:gd name="T23" fmla="*/ 47 h 54"/>
                  <a:gd name="T24" fmla="*/ 65 w 74"/>
                  <a:gd name="T25" fmla="*/ 29 h 54"/>
                  <a:gd name="T26" fmla="*/ 74 w 74"/>
                  <a:gd name="T27" fmla="*/ 30 h 54"/>
                  <a:gd name="T28" fmla="*/ 72 w 74"/>
                  <a:gd name="T29" fmla="*/ 21 h 54"/>
                  <a:gd name="T30" fmla="*/ 54 w 74"/>
                  <a:gd name="T31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54">
                    <a:moveTo>
                      <a:pt x="54" y="17"/>
                    </a:moveTo>
                    <a:lnTo>
                      <a:pt x="26" y="0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12" y="17"/>
                    </a:lnTo>
                    <a:lnTo>
                      <a:pt x="25" y="12"/>
                    </a:lnTo>
                    <a:lnTo>
                      <a:pt x="44" y="17"/>
                    </a:lnTo>
                    <a:lnTo>
                      <a:pt x="28" y="32"/>
                    </a:lnTo>
                    <a:lnTo>
                      <a:pt x="30" y="54"/>
                    </a:lnTo>
                    <a:lnTo>
                      <a:pt x="48" y="25"/>
                    </a:lnTo>
                    <a:lnTo>
                      <a:pt x="51" y="27"/>
                    </a:lnTo>
                    <a:lnTo>
                      <a:pt x="59" y="47"/>
                    </a:lnTo>
                    <a:lnTo>
                      <a:pt x="65" y="29"/>
                    </a:lnTo>
                    <a:lnTo>
                      <a:pt x="74" y="30"/>
                    </a:lnTo>
                    <a:lnTo>
                      <a:pt x="72" y="21"/>
                    </a:lnTo>
                    <a:lnTo>
                      <a:pt x="54" y="17"/>
                    </a:lnTo>
                    <a:close/>
                  </a:path>
                </a:pathLst>
              </a:custGeom>
              <a:solidFill>
                <a:srgbClr val="F0F0FF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4" name="Freeform 180"/>
              <p:cNvSpPr>
                <a:spLocks/>
              </p:cNvSpPr>
              <p:nvPr/>
            </p:nvSpPr>
            <p:spPr bwMode="auto">
              <a:xfrm>
                <a:off x="2258" y="595"/>
                <a:ext cx="355" cy="281"/>
              </a:xfrm>
              <a:custGeom>
                <a:avLst/>
                <a:gdLst>
                  <a:gd name="T0" fmla="*/ 313 w 355"/>
                  <a:gd name="T1" fmla="*/ 39 h 281"/>
                  <a:gd name="T2" fmla="*/ 289 w 355"/>
                  <a:gd name="T3" fmla="*/ 43 h 281"/>
                  <a:gd name="T4" fmla="*/ 270 w 355"/>
                  <a:gd name="T5" fmla="*/ 31 h 281"/>
                  <a:gd name="T6" fmla="*/ 293 w 355"/>
                  <a:gd name="T7" fmla="*/ 23 h 281"/>
                  <a:gd name="T8" fmla="*/ 232 w 355"/>
                  <a:gd name="T9" fmla="*/ 0 h 281"/>
                  <a:gd name="T10" fmla="*/ 159 w 355"/>
                  <a:gd name="T11" fmla="*/ 25 h 281"/>
                  <a:gd name="T12" fmla="*/ 168 w 355"/>
                  <a:gd name="T13" fmla="*/ 37 h 281"/>
                  <a:gd name="T14" fmla="*/ 86 w 355"/>
                  <a:gd name="T15" fmla="*/ 29 h 281"/>
                  <a:gd name="T16" fmla="*/ 39 w 355"/>
                  <a:gd name="T17" fmla="*/ 49 h 281"/>
                  <a:gd name="T18" fmla="*/ 35 w 355"/>
                  <a:gd name="T19" fmla="*/ 69 h 281"/>
                  <a:gd name="T20" fmla="*/ 0 w 355"/>
                  <a:gd name="T21" fmla="*/ 83 h 281"/>
                  <a:gd name="T22" fmla="*/ 23 w 355"/>
                  <a:gd name="T23" fmla="*/ 91 h 281"/>
                  <a:gd name="T24" fmla="*/ 9 w 355"/>
                  <a:gd name="T25" fmla="*/ 99 h 281"/>
                  <a:gd name="T26" fmla="*/ 19 w 355"/>
                  <a:gd name="T27" fmla="*/ 110 h 281"/>
                  <a:gd name="T28" fmla="*/ 78 w 355"/>
                  <a:gd name="T29" fmla="*/ 110 h 281"/>
                  <a:gd name="T30" fmla="*/ 104 w 355"/>
                  <a:gd name="T31" fmla="*/ 159 h 281"/>
                  <a:gd name="T32" fmla="*/ 124 w 355"/>
                  <a:gd name="T33" fmla="*/ 185 h 281"/>
                  <a:gd name="T34" fmla="*/ 110 w 355"/>
                  <a:gd name="T35" fmla="*/ 200 h 281"/>
                  <a:gd name="T36" fmla="*/ 116 w 355"/>
                  <a:gd name="T37" fmla="*/ 248 h 281"/>
                  <a:gd name="T38" fmla="*/ 166 w 355"/>
                  <a:gd name="T39" fmla="*/ 281 h 281"/>
                  <a:gd name="T40" fmla="*/ 196 w 355"/>
                  <a:gd name="T41" fmla="*/ 224 h 281"/>
                  <a:gd name="T42" fmla="*/ 222 w 355"/>
                  <a:gd name="T43" fmla="*/ 222 h 281"/>
                  <a:gd name="T44" fmla="*/ 240 w 355"/>
                  <a:gd name="T45" fmla="*/ 202 h 281"/>
                  <a:gd name="T46" fmla="*/ 303 w 355"/>
                  <a:gd name="T47" fmla="*/ 185 h 281"/>
                  <a:gd name="T48" fmla="*/ 272 w 355"/>
                  <a:gd name="T49" fmla="*/ 175 h 281"/>
                  <a:gd name="T50" fmla="*/ 277 w 355"/>
                  <a:gd name="T51" fmla="*/ 169 h 281"/>
                  <a:gd name="T52" fmla="*/ 305 w 355"/>
                  <a:gd name="T53" fmla="*/ 166 h 281"/>
                  <a:gd name="T54" fmla="*/ 288 w 355"/>
                  <a:gd name="T55" fmla="*/ 145 h 281"/>
                  <a:gd name="T56" fmla="*/ 311 w 355"/>
                  <a:gd name="T57" fmla="*/ 138 h 281"/>
                  <a:gd name="T58" fmla="*/ 321 w 355"/>
                  <a:gd name="T59" fmla="*/ 115 h 281"/>
                  <a:gd name="T60" fmla="*/ 315 w 355"/>
                  <a:gd name="T61" fmla="*/ 74 h 281"/>
                  <a:gd name="T62" fmla="*/ 355 w 355"/>
                  <a:gd name="T63" fmla="*/ 43 h 281"/>
                  <a:gd name="T64" fmla="*/ 313 w 355"/>
                  <a:gd name="T65" fmla="*/ 39 h 281"/>
                  <a:gd name="T66" fmla="*/ 313 w 355"/>
                  <a:gd name="T67" fmla="*/ 39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281">
                    <a:moveTo>
                      <a:pt x="313" y="39"/>
                    </a:moveTo>
                    <a:lnTo>
                      <a:pt x="289" y="43"/>
                    </a:lnTo>
                    <a:lnTo>
                      <a:pt x="270" y="31"/>
                    </a:lnTo>
                    <a:lnTo>
                      <a:pt x="293" y="23"/>
                    </a:lnTo>
                    <a:lnTo>
                      <a:pt x="232" y="0"/>
                    </a:lnTo>
                    <a:lnTo>
                      <a:pt x="159" y="25"/>
                    </a:lnTo>
                    <a:lnTo>
                      <a:pt x="168" y="37"/>
                    </a:lnTo>
                    <a:lnTo>
                      <a:pt x="86" y="29"/>
                    </a:lnTo>
                    <a:lnTo>
                      <a:pt x="39" y="49"/>
                    </a:lnTo>
                    <a:lnTo>
                      <a:pt x="35" y="69"/>
                    </a:lnTo>
                    <a:lnTo>
                      <a:pt x="0" y="83"/>
                    </a:lnTo>
                    <a:lnTo>
                      <a:pt x="23" y="91"/>
                    </a:lnTo>
                    <a:lnTo>
                      <a:pt x="9" y="99"/>
                    </a:lnTo>
                    <a:lnTo>
                      <a:pt x="19" y="110"/>
                    </a:lnTo>
                    <a:lnTo>
                      <a:pt x="78" y="110"/>
                    </a:lnTo>
                    <a:lnTo>
                      <a:pt x="104" y="159"/>
                    </a:lnTo>
                    <a:lnTo>
                      <a:pt x="124" y="185"/>
                    </a:lnTo>
                    <a:lnTo>
                      <a:pt x="110" y="200"/>
                    </a:lnTo>
                    <a:lnTo>
                      <a:pt x="116" y="248"/>
                    </a:lnTo>
                    <a:lnTo>
                      <a:pt x="166" y="281"/>
                    </a:lnTo>
                    <a:lnTo>
                      <a:pt x="196" y="224"/>
                    </a:lnTo>
                    <a:lnTo>
                      <a:pt x="222" y="222"/>
                    </a:lnTo>
                    <a:lnTo>
                      <a:pt x="240" y="202"/>
                    </a:lnTo>
                    <a:lnTo>
                      <a:pt x="303" y="185"/>
                    </a:lnTo>
                    <a:lnTo>
                      <a:pt x="272" y="175"/>
                    </a:lnTo>
                    <a:lnTo>
                      <a:pt x="277" y="169"/>
                    </a:lnTo>
                    <a:lnTo>
                      <a:pt x="305" y="166"/>
                    </a:lnTo>
                    <a:lnTo>
                      <a:pt x="288" y="145"/>
                    </a:lnTo>
                    <a:lnTo>
                      <a:pt x="311" y="138"/>
                    </a:lnTo>
                    <a:lnTo>
                      <a:pt x="321" y="115"/>
                    </a:lnTo>
                    <a:lnTo>
                      <a:pt x="315" y="74"/>
                    </a:lnTo>
                    <a:lnTo>
                      <a:pt x="355" y="43"/>
                    </a:lnTo>
                    <a:lnTo>
                      <a:pt x="313" y="39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5" name="Freeform 181"/>
              <p:cNvSpPr>
                <a:spLocks/>
              </p:cNvSpPr>
              <p:nvPr/>
            </p:nvSpPr>
            <p:spPr bwMode="auto">
              <a:xfrm>
                <a:off x="2258" y="595"/>
                <a:ext cx="355" cy="281"/>
              </a:xfrm>
              <a:custGeom>
                <a:avLst/>
                <a:gdLst>
                  <a:gd name="T0" fmla="*/ 313 w 355"/>
                  <a:gd name="T1" fmla="*/ 39 h 281"/>
                  <a:gd name="T2" fmla="*/ 289 w 355"/>
                  <a:gd name="T3" fmla="*/ 43 h 281"/>
                  <a:gd name="T4" fmla="*/ 270 w 355"/>
                  <a:gd name="T5" fmla="*/ 31 h 281"/>
                  <a:gd name="T6" fmla="*/ 293 w 355"/>
                  <a:gd name="T7" fmla="*/ 23 h 281"/>
                  <a:gd name="T8" fmla="*/ 232 w 355"/>
                  <a:gd name="T9" fmla="*/ 0 h 281"/>
                  <a:gd name="T10" fmla="*/ 159 w 355"/>
                  <a:gd name="T11" fmla="*/ 25 h 281"/>
                  <a:gd name="T12" fmla="*/ 168 w 355"/>
                  <a:gd name="T13" fmla="*/ 37 h 281"/>
                  <a:gd name="T14" fmla="*/ 86 w 355"/>
                  <a:gd name="T15" fmla="*/ 29 h 281"/>
                  <a:gd name="T16" fmla="*/ 39 w 355"/>
                  <a:gd name="T17" fmla="*/ 49 h 281"/>
                  <a:gd name="T18" fmla="*/ 35 w 355"/>
                  <a:gd name="T19" fmla="*/ 69 h 281"/>
                  <a:gd name="T20" fmla="*/ 0 w 355"/>
                  <a:gd name="T21" fmla="*/ 83 h 281"/>
                  <a:gd name="T22" fmla="*/ 23 w 355"/>
                  <a:gd name="T23" fmla="*/ 91 h 281"/>
                  <a:gd name="T24" fmla="*/ 9 w 355"/>
                  <a:gd name="T25" fmla="*/ 99 h 281"/>
                  <a:gd name="T26" fmla="*/ 19 w 355"/>
                  <a:gd name="T27" fmla="*/ 110 h 281"/>
                  <a:gd name="T28" fmla="*/ 78 w 355"/>
                  <a:gd name="T29" fmla="*/ 110 h 281"/>
                  <a:gd name="T30" fmla="*/ 104 w 355"/>
                  <a:gd name="T31" fmla="*/ 159 h 281"/>
                  <a:gd name="T32" fmla="*/ 124 w 355"/>
                  <a:gd name="T33" fmla="*/ 185 h 281"/>
                  <a:gd name="T34" fmla="*/ 110 w 355"/>
                  <a:gd name="T35" fmla="*/ 200 h 281"/>
                  <a:gd name="T36" fmla="*/ 116 w 355"/>
                  <a:gd name="T37" fmla="*/ 248 h 281"/>
                  <a:gd name="T38" fmla="*/ 166 w 355"/>
                  <a:gd name="T39" fmla="*/ 281 h 281"/>
                  <a:gd name="T40" fmla="*/ 196 w 355"/>
                  <a:gd name="T41" fmla="*/ 224 h 281"/>
                  <a:gd name="T42" fmla="*/ 222 w 355"/>
                  <a:gd name="T43" fmla="*/ 222 h 281"/>
                  <a:gd name="T44" fmla="*/ 240 w 355"/>
                  <a:gd name="T45" fmla="*/ 202 h 281"/>
                  <a:gd name="T46" fmla="*/ 303 w 355"/>
                  <a:gd name="T47" fmla="*/ 185 h 281"/>
                  <a:gd name="T48" fmla="*/ 272 w 355"/>
                  <a:gd name="T49" fmla="*/ 175 h 281"/>
                  <a:gd name="T50" fmla="*/ 277 w 355"/>
                  <a:gd name="T51" fmla="*/ 169 h 281"/>
                  <a:gd name="T52" fmla="*/ 305 w 355"/>
                  <a:gd name="T53" fmla="*/ 166 h 281"/>
                  <a:gd name="T54" fmla="*/ 288 w 355"/>
                  <a:gd name="T55" fmla="*/ 145 h 281"/>
                  <a:gd name="T56" fmla="*/ 311 w 355"/>
                  <a:gd name="T57" fmla="*/ 138 h 281"/>
                  <a:gd name="T58" fmla="*/ 321 w 355"/>
                  <a:gd name="T59" fmla="*/ 115 h 281"/>
                  <a:gd name="T60" fmla="*/ 315 w 355"/>
                  <a:gd name="T61" fmla="*/ 74 h 281"/>
                  <a:gd name="T62" fmla="*/ 355 w 355"/>
                  <a:gd name="T63" fmla="*/ 43 h 281"/>
                  <a:gd name="T64" fmla="*/ 313 w 355"/>
                  <a:gd name="T65" fmla="*/ 39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5" h="281">
                    <a:moveTo>
                      <a:pt x="313" y="39"/>
                    </a:moveTo>
                    <a:lnTo>
                      <a:pt x="289" y="43"/>
                    </a:lnTo>
                    <a:lnTo>
                      <a:pt x="270" y="31"/>
                    </a:lnTo>
                    <a:lnTo>
                      <a:pt x="293" y="23"/>
                    </a:lnTo>
                    <a:lnTo>
                      <a:pt x="232" y="0"/>
                    </a:lnTo>
                    <a:lnTo>
                      <a:pt x="159" y="25"/>
                    </a:lnTo>
                    <a:lnTo>
                      <a:pt x="168" y="37"/>
                    </a:lnTo>
                    <a:lnTo>
                      <a:pt x="86" y="29"/>
                    </a:lnTo>
                    <a:lnTo>
                      <a:pt x="39" y="49"/>
                    </a:lnTo>
                    <a:lnTo>
                      <a:pt x="35" y="69"/>
                    </a:lnTo>
                    <a:lnTo>
                      <a:pt x="0" y="83"/>
                    </a:lnTo>
                    <a:lnTo>
                      <a:pt x="23" y="91"/>
                    </a:lnTo>
                    <a:lnTo>
                      <a:pt x="9" y="99"/>
                    </a:lnTo>
                    <a:lnTo>
                      <a:pt x="19" y="110"/>
                    </a:lnTo>
                    <a:lnTo>
                      <a:pt x="78" y="110"/>
                    </a:lnTo>
                    <a:lnTo>
                      <a:pt x="104" y="159"/>
                    </a:lnTo>
                    <a:lnTo>
                      <a:pt x="124" y="185"/>
                    </a:lnTo>
                    <a:lnTo>
                      <a:pt x="110" y="200"/>
                    </a:lnTo>
                    <a:lnTo>
                      <a:pt x="116" y="248"/>
                    </a:lnTo>
                    <a:lnTo>
                      <a:pt x="166" y="281"/>
                    </a:lnTo>
                    <a:lnTo>
                      <a:pt x="196" y="224"/>
                    </a:lnTo>
                    <a:lnTo>
                      <a:pt x="222" y="222"/>
                    </a:lnTo>
                    <a:lnTo>
                      <a:pt x="240" y="202"/>
                    </a:lnTo>
                    <a:lnTo>
                      <a:pt x="303" y="185"/>
                    </a:lnTo>
                    <a:lnTo>
                      <a:pt x="272" y="175"/>
                    </a:lnTo>
                    <a:lnTo>
                      <a:pt x="277" y="169"/>
                    </a:lnTo>
                    <a:lnTo>
                      <a:pt x="305" y="166"/>
                    </a:lnTo>
                    <a:lnTo>
                      <a:pt x="288" y="145"/>
                    </a:lnTo>
                    <a:lnTo>
                      <a:pt x="311" y="138"/>
                    </a:lnTo>
                    <a:lnTo>
                      <a:pt x="321" y="115"/>
                    </a:lnTo>
                    <a:lnTo>
                      <a:pt x="315" y="74"/>
                    </a:lnTo>
                    <a:lnTo>
                      <a:pt x="355" y="43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6" name="Freeform 182"/>
              <p:cNvSpPr>
                <a:spLocks/>
              </p:cNvSpPr>
              <p:nvPr/>
            </p:nvSpPr>
            <p:spPr bwMode="auto">
              <a:xfrm>
                <a:off x="2162" y="822"/>
                <a:ext cx="36" cy="23"/>
              </a:xfrm>
              <a:custGeom>
                <a:avLst/>
                <a:gdLst>
                  <a:gd name="T0" fmla="*/ 0 w 36"/>
                  <a:gd name="T1" fmla="*/ 18 h 23"/>
                  <a:gd name="T2" fmla="*/ 12 w 36"/>
                  <a:gd name="T3" fmla="*/ 0 h 23"/>
                  <a:gd name="T4" fmla="*/ 36 w 36"/>
                  <a:gd name="T5" fmla="*/ 15 h 23"/>
                  <a:gd name="T6" fmla="*/ 8 w 36"/>
                  <a:gd name="T7" fmla="*/ 23 h 23"/>
                  <a:gd name="T8" fmla="*/ 0 w 36"/>
                  <a:gd name="T9" fmla="*/ 18 h 23"/>
                  <a:gd name="T10" fmla="*/ 0 w 36"/>
                  <a:gd name="T11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12" y="0"/>
                    </a:lnTo>
                    <a:lnTo>
                      <a:pt x="36" y="15"/>
                    </a:lnTo>
                    <a:lnTo>
                      <a:pt x="8" y="23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7" name="Freeform 183"/>
              <p:cNvSpPr>
                <a:spLocks/>
              </p:cNvSpPr>
              <p:nvPr/>
            </p:nvSpPr>
            <p:spPr bwMode="auto">
              <a:xfrm>
                <a:off x="2162" y="822"/>
                <a:ext cx="36" cy="23"/>
              </a:xfrm>
              <a:custGeom>
                <a:avLst/>
                <a:gdLst>
                  <a:gd name="T0" fmla="*/ 0 w 36"/>
                  <a:gd name="T1" fmla="*/ 18 h 23"/>
                  <a:gd name="T2" fmla="*/ 12 w 36"/>
                  <a:gd name="T3" fmla="*/ 0 h 23"/>
                  <a:gd name="T4" fmla="*/ 36 w 36"/>
                  <a:gd name="T5" fmla="*/ 15 h 23"/>
                  <a:gd name="T6" fmla="*/ 8 w 36"/>
                  <a:gd name="T7" fmla="*/ 23 h 23"/>
                  <a:gd name="T8" fmla="*/ 0 w 36"/>
                  <a:gd name="T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12" y="0"/>
                    </a:lnTo>
                    <a:lnTo>
                      <a:pt x="36" y="15"/>
                    </a:lnTo>
                    <a:lnTo>
                      <a:pt x="8" y="23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8" name="Freeform 184"/>
              <p:cNvSpPr>
                <a:spLocks/>
              </p:cNvSpPr>
              <p:nvPr/>
            </p:nvSpPr>
            <p:spPr bwMode="auto">
              <a:xfrm>
                <a:off x="2112" y="730"/>
                <a:ext cx="29" cy="20"/>
              </a:xfrm>
              <a:custGeom>
                <a:avLst/>
                <a:gdLst>
                  <a:gd name="T0" fmla="*/ 3 w 29"/>
                  <a:gd name="T1" fmla="*/ 20 h 20"/>
                  <a:gd name="T2" fmla="*/ 0 w 29"/>
                  <a:gd name="T3" fmla="*/ 3 h 20"/>
                  <a:gd name="T4" fmla="*/ 29 w 29"/>
                  <a:gd name="T5" fmla="*/ 0 h 20"/>
                  <a:gd name="T6" fmla="*/ 23 w 29"/>
                  <a:gd name="T7" fmla="*/ 10 h 20"/>
                  <a:gd name="T8" fmla="*/ 9 w 29"/>
                  <a:gd name="T9" fmla="*/ 13 h 20"/>
                  <a:gd name="T10" fmla="*/ 12 w 29"/>
                  <a:gd name="T11" fmla="*/ 18 h 20"/>
                  <a:gd name="T12" fmla="*/ 3 w 29"/>
                  <a:gd name="T13" fmla="*/ 20 h 20"/>
                  <a:gd name="T14" fmla="*/ 3 w 29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0">
                    <a:moveTo>
                      <a:pt x="3" y="20"/>
                    </a:moveTo>
                    <a:lnTo>
                      <a:pt x="0" y="3"/>
                    </a:lnTo>
                    <a:lnTo>
                      <a:pt x="29" y="0"/>
                    </a:lnTo>
                    <a:lnTo>
                      <a:pt x="23" y="10"/>
                    </a:lnTo>
                    <a:lnTo>
                      <a:pt x="9" y="13"/>
                    </a:lnTo>
                    <a:lnTo>
                      <a:pt x="12" y="18"/>
                    </a:lnTo>
                    <a:lnTo>
                      <a:pt x="3" y="20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9" name="Freeform 185"/>
              <p:cNvSpPr>
                <a:spLocks/>
              </p:cNvSpPr>
              <p:nvPr/>
            </p:nvSpPr>
            <p:spPr bwMode="auto">
              <a:xfrm>
                <a:off x="2112" y="730"/>
                <a:ext cx="29" cy="20"/>
              </a:xfrm>
              <a:custGeom>
                <a:avLst/>
                <a:gdLst>
                  <a:gd name="T0" fmla="*/ 3 w 29"/>
                  <a:gd name="T1" fmla="*/ 20 h 20"/>
                  <a:gd name="T2" fmla="*/ 0 w 29"/>
                  <a:gd name="T3" fmla="*/ 3 h 20"/>
                  <a:gd name="T4" fmla="*/ 29 w 29"/>
                  <a:gd name="T5" fmla="*/ 0 h 20"/>
                  <a:gd name="T6" fmla="*/ 23 w 29"/>
                  <a:gd name="T7" fmla="*/ 10 h 20"/>
                  <a:gd name="T8" fmla="*/ 9 w 29"/>
                  <a:gd name="T9" fmla="*/ 13 h 20"/>
                  <a:gd name="T10" fmla="*/ 12 w 29"/>
                  <a:gd name="T11" fmla="*/ 18 h 20"/>
                  <a:gd name="T12" fmla="*/ 3 w 29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0">
                    <a:moveTo>
                      <a:pt x="3" y="20"/>
                    </a:moveTo>
                    <a:lnTo>
                      <a:pt x="0" y="3"/>
                    </a:lnTo>
                    <a:lnTo>
                      <a:pt x="29" y="0"/>
                    </a:lnTo>
                    <a:lnTo>
                      <a:pt x="23" y="10"/>
                    </a:lnTo>
                    <a:lnTo>
                      <a:pt x="9" y="13"/>
                    </a:lnTo>
                    <a:lnTo>
                      <a:pt x="12" y="18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0" name="Freeform 186"/>
              <p:cNvSpPr>
                <a:spLocks/>
              </p:cNvSpPr>
              <p:nvPr/>
            </p:nvSpPr>
            <p:spPr bwMode="auto">
              <a:xfrm>
                <a:off x="1947" y="695"/>
                <a:ext cx="39" cy="23"/>
              </a:xfrm>
              <a:custGeom>
                <a:avLst/>
                <a:gdLst>
                  <a:gd name="T0" fmla="*/ 6 w 39"/>
                  <a:gd name="T1" fmla="*/ 23 h 23"/>
                  <a:gd name="T2" fmla="*/ 0 w 39"/>
                  <a:gd name="T3" fmla="*/ 13 h 23"/>
                  <a:gd name="T4" fmla="*/ 14 w 39"/>
                  <a:gd name="T5" fmla="*/ 3 h 23"/>
                  <a:gd name="T6" fmla="*/ 39 w 39"/>
                  <a:gd name="T7" fmla="*/ 0 h 23"/>
                  <a:gd name="T8" fmla="*/ 38 w 39"/>
                  <a:gd name="T9" fmla="*/ 6 h 23"/>
                  <a:gd name="T10" fmla="*/ 22 w 39"/>
                  <a:gd name="T11" fmla="*/ 9 h 23"/>
                  <a:gd name="T12" fmla="*/ 14 w 39"/>
                  <a:gd name="T13" fmla="*/ 20 h 23"/>
                  <a:gd name="T14" fmla="*/ 6 w 39"/>
                  <a:gd name="T15" fmla="*/ 23 h 23"/>
                  <a:gd name="T16" fmla="*/ 6 w 39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3">
                    <a:moveTo>
                      <a:pt x="6" y="23"/>
                    </a:moveTo>
                    <a:lnTo>
                      <a:pt x="0" y="13"/>
                    </a:lnTo>
                    <a:lnTo>
                      <a:pt x="14" y="3"/>
                    </a:lnTo>
                    <a:lnTo>
                      <a:pt x="39" y="0"/>
                    </a:lnTo>
                    <a:lnTo>
                      <a:pt x="38" y="6"/>
                    </a:lnTo>
                    <a:lnTo>
                      <a:pt x="22" y="9"/>
                    </a:lnTo>
                    <a:lnTo>
                      <a:pt x="14" y="20"/>
                    </a:lnTo>
                    <a:lnTo>
                      <a:pt x="6" y="23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1" name="Freeform 187"/>
              <p:cNvSpPr>
                <a:spLocks/>
              </p:cNvSpPr>
              <p:nvPr/>
            </p:nvSpPr>
            <p:spPr bwMode="auto">
              <a:xfrm>
                <a:off x="1947" y="695"/>
                <a:ext cx="39" cy="23"/>
              </a:xfrm>
              <a:custGeom>
                <a:avLst/>
                <a:gdLst>
                  <a:gd name="T0" fmla="*/ 6 w 39"/>
                  <a:gd name="T1" fmla="*/ 23 h 23"/>
                  <a:gd name="T2" fmla="*/ 0 w 39"/>
                  <a:gd name="T3" fmla="*/ 13 h 23"/>
                  <a:gd name="T4" fmla="*/ 14 w 39"/>
                  <a:gd name="T5" fmla="*/ 3 h 23"/>
                  <a:gd name="T6" fmla="*/ 39 w 39"/>
                  <a:gd name="T7" fmla="*/ 0 h 23"/>
                  <a:gd name="T8" fmla="*/ 38 w 39"/>
                  <a:gd name="T9" fmla="*/ 6 h 23"/>
                  <a:gd name="T10" fmla="*/ 22 w 39"/>
                  <a:gd name="T11" fmla="*/ 9 h 23"/>
                  <a:gd name="T12" fmla="*/ 14 w 39"/>
                  <a:gd name="T13" fmla="*/ 20 h 23"/>
                  <a:gd name="T14" fmla="*/ 6 w 39"/>
                  <a:gd name="T1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3">
                    <a:moveTo>
                      <a:pt x="6" y="23"/>
                    </a:moveTo>
                    <a:lnTo>
                      <a:pt x="0" y="13"/>
                    </a:lnTo>
                    <a:lnTo>
                      <a:pt x="14" y="3"/>
                    </a:lnTo>
                    <a:lnTo>
                      <a:pt x="39" y="0"/>
                    </a:lnTo>
                    <a:lnTo>
                      <a:pt x="38" y="6"/>
                    </a:lnTo>
                    <a:lnTo>
                      <a:pt x="22" y="9"/>
                    </a:lnTo>
                    <a:lnTo>
                      <a:pt x="14" y="20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2" name="Freeform 188"/>
              <p:cNvSpPr>
                <a:spLocks/>
              </p:cNvSpPr>
              <p:nvPr/>
            </p:nvSpPr>
            <p:spPr bwMode="auto">
              <a:xfrm>
                <a:off x="2064" y="733"/>
                <a:ext cx="39" cy="25"/>
              </a:xfrm>
              <a:custGeom>
                <a:avLst/>
                <a:gdLst>
                  <a:gd name="T0" fmla="*/ 24 w 39"/>
                  <a:gd name="T1" fmla="*/ 25 h 25"/>
                  <a:gd name="T2" fmla="*/ 0 w 39"/>
                  <a:gd name="T3" fmla="*/ 12 h 25"/>
                  <a:gd name="T4" fmla="*/ 17 w 39"/>
                  <a:gd name="T5" fmla="*/ 10 h 25"/>
                  <a:gd name="T6" fmla="*/ 13 w 39"/>
                  <a:gd name="T7" fmla="*/ 0 h 25"/>
                  <a:gd name="T8" fmla="*/ 34 w 39"/>
                  <a:gd name="T9" fmla="*/ 0 h 25"/>
                  <a:gd name="T10" fmla="*/ 28 w 39"/>
                  <a:gd name="T11" fmla="*/ 11 h 25"/>
                  <a:gd name="T12" fmla="*/ 39 w 39"/>
                  <a:gd name="T13" fmla="*/ 17 h 25"/>
                  <a:gd name="T14" fmla="*/ 24 w 39"/>
                  <a:gd name="T15" fmla="*/ 25 h 25"/>
                  <a:gd name="T16" fmla="*/ 24 w 3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5">
                    <a:moveTo>
                      <a:pt x="24" y="25"/>
                    </a:moveTo>
                    <a:lnTo>
                      <a:pt x="0" y="12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34" y="0"/>
                    </a:lnTo>
                    <a:lnTo>
                      <a:pt x="28" y="11"/>
                    </a:lnTo>
                    <a:lnTo>
                      <a:pt x="39" y="17"/>
                    </a:lnTo>
                    <a:lnTo>
                      <a:pt x="24" y="25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3" name="Freeform 189"/>
              <p:cNvSpPr>
                <a:spLocks/>
              </p:cNvSpPr>
              <p:nvPr/>
            </p:nvSpPr>
            <p:spPr bwMode="auto">
              <a:xfrm>
                <a:off x="2064" y="733"/>
                <a:ext cx="39" cy="25"/>
              </a:xfrm>
              <a:custGeom>
                <a:avLst/>
                <a:gdLst>
                  <a:gd name="T0" fmla="*/ 24 w 39"/>
                  <a:gd name="T1" fmla="*/ 25 h 25"/>
                  <a:gd name="T2" fmla="*/ 0 w 39"/>
                  <a:gd name="T3" fmla="*/ 12 h 25"/>
                  <a:gd name="T4" fmla="*/ 17 w 39"/>
                  <a:gd name="T5" fmla="*/ 10 h 25"/>
                  <a:gd name="T6" fmla="*/ 13 w 39"/>
                  <a:gd name="T7" fmla="*/ 0 h 25"/>
                  <a:gd name="T8" fmla="*/ 34 w 39"/>
                  <a:gd name="T9" fmla="*/ 0 h 25"/>
                  <a:gd name="T10" fmla="*/ 28 w 39"/>
                  <a:gd name="T11" fmla="*/ 11 h 25"/>
                  <a:gd name="T12" fmla="*/ 39 w 39"/>
                  <a:gd name="T13" fmla="*/ 17 h 25"/>
                  <a:gd name="T14" fmla="*/ 24 w 39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5">
                    <a:moveTo>
                      <a:pt x="24" y="25"/>
                    </a:moveTo>
                    <a:lnTo>
                      <a:pt x="0" y="12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34" y="0"/>
                    </a:lnTo>
                    <a:lnTo>
                      <a:pt x="28" y="11"/>
                    </a:lnTo>
                    <a:lnTo>
                      <a:pt x="39" y="17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4" name="Freeform 190"/>
              <p:cNvSpPr>
                <a:spLocks/>
              </p:cNvSpPr>
              <p:nvPr/>
            </p:nvSpPr>
            <p:spPr bwMode="auto">
              <a:xfrm>
                <a:off x="2049" y="664"/>
                <a:ext cx="39" cy="17"/>
              </a:xfrm>
              <a:custGeom>
                <a:avLst/>
                <a:gdLst>
                  <a:gd name="T0" fmla="*/ 31 w 39"/>
                  <a:gd name="T1" fmla="*/ 17 h 17"/>
                  <a:gd name="T2" fmla="*/ 1 w 39"/>
                  <a:gd name="T3" fmla="*/ 7 h 17"/>
                  <a:gd name="T4" fmla="*/ 0 w 39"/>
                  <a:gd name="T5" fmla="*/ 0 h 17"/>
                  <a:gd name="T6" fmla="*/ 15 w 39"/>
                  <a:gd name="T7" fmla="*/ 0 h 17"/>
                  <a:gd name="T8" fmla="*/ 39 w 39"/>
                  <a:gd name="T9" fmla="*/ 12 h 17"/>
                  <a:gd name="T10" fmla="*/ 31 w 39"/>
                  <a:gd name="T11" fmla="*/ 17 h 17"/>
                  <a:gd name="T12" fmla="*/ 31 w 3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7">
                    <a:moveTo>
                      <a:pt x="31" y="17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39" y="12"/>
                    </a:lnTo>
                    <a:lnTo>
                      <a:pt x="31" y="17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5" name="Freeform 191"/>
              <p:cNvSpPr>
                <a:spLocks/>
              </p:cNvSpPr>
              <p:nvPr/>
            </p:nvSpPr>
            <p:spPr bwMode="auto">
              <a:xfrm>
                <a:off x="2049" y="664"/>
                <a:ext cx="39" cy="17"/>
              </a:xfrm>
              <a:custGeom>
                <a:avLst/>
                <a:gdLst>
                  <a:gd name="T0" fmla="*/ 31 w 39"/>
                  <a:gd name="T1" fmla="*/ 17 h 17"/>
                  <a:gd name="T2" fmla="*/ 1 w 39"/>
                  <a:gd name="T3" fmla="*/ 7 h 17"/>
                  <a:gd name="T4" fmla="*/ 0 w 39"/>
                  <a:gd name="T5" fmla="*/ 0 h 17"/>
                  <a:gd name="T6" fmla="*/ 15 w 39"/>
                  <a:gd name="T7" fmla="*/ 0 h 17"/>
                  <a:gd name="T8" fmla="*/ 39 w 39"/>
                  <a:gd name="T9" fmla="*/ 12 h 17"/>
                  <a:gd name="T10" fmla="*/ 31 w 39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7">
                    <a:moveTo>
                      <a:pt x="31" y="17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3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6" name="Freeform 192"/>
              <p:cNvSpPr>
                <a:spLocks/>
              </p:cNvSpPr>
              <p:nvPr/>
            </p:nvSpPr>
            <p:spPr bwMode="auto">
              <a:xfrm>
                <a:off x="2064" y="708"/>
                <a:ext cx="34" cy="17"/>
              </a:xfrm>
              <a:custGeom>
                <a:avLst/>
                <a:gdLst>
                  <a:gd name="T0" fmla="*/ 20 w 34"/>
                  <a:gd name="T1" fmla="*/ 17 h 17"/>
                  <a:gd name="T2" fmla="*/ 2 w 34"/>
                  <a:gd name="T3" fmla="*/ 12 h 17"/>
                  <a:gd name="T4" fmla="*/ 0 w 34"/>
                  <a:gd name="T5" fmla="*/ 5 h 17"/>
                  <a:gd name="T6" fmla="*/ 26 w 34"/>
                  <a:gd name="T7" fmla="*/ 0 h 17"/>
                  <a:gd name="T8" fmla="*/ 34 w 34"/>
                  <a:gd name="T9" fmla="*/ 10 h 17"/>
                  <a:gd name="T10" fmla="*/ 20 w 34"/>
                  <a:gd name="T11" fmla="*/ 17 h 17"/>
                  <a:gd name="T12" fmla="*/ 20 w 3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7">
                    <a:moveTo>
                      <a:pt x="20" y="17"/>
                    </a:moveTo>
                    <a:lnTo>
                      <a:pt x="2" y="12"/>
                    </a:lnTo>
                    <a:lnTo>
                      <a:pt x="0" y="5"/>
                    </a:lnTo>
                    <a:lnTo>
                      <a:pt x="26" y="0"/>
                    </a:lnTo>
                    <a:lnTo>
                      <a:pt x="34" y="10"/>
                    </a:lnTo>
                    <a:lnTo>
                      <a:pt x="20" y="17"/>
                    </a:ln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7" name="Freeform 193"/>
              <p:cNvSpPr>
                <a:spLocks/>
              </p:cNvSpPr>
              <p:nvPr/>
            </p:nvSpPr>
            <p:spPr bwMode="auto">
              <a:xfrm>
                <a:off x="2064" y="708"/>
                <a:ext cx="34" cy="17"/>
              </a:xfrm>
              <a:custGeom>
                <a:avLst/>
                <a:gdLst>
                  <a:gd name="T0" fmla="*/ 20 w 34"/>
                  <a:gd name="T1" fmla="*/ 17 h 17"/>
                  <a:gd name="T2" fmla="*/ 2 w 34"/>
                  <a:gd name="T3" fmla="*/ 12 h 17"/>
                  <a:gd name="T4" fmla="*/ 0 w 34"/>
                  <a:gd name="T5" fmla="*/ 5 h 17"/>
                  <a:gd name="T6" fmla="*/ 26 w 34"/>
                  <a:gd name="T7" fmla="*/ 0 h 17"/>
                  <a:gd name="T8" fmla="*/ 34 w 34"/>
                  <a:gd name="T9" fmla="*/ 10 h 17"/>
                  <a:gd name="T10" fmla="*/ 20 w 34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7">
                    <a:moveTo>
                      <a:pt x="20" y="17"/>
                    </a:moveTo>
                    <a:lnTo>
                      <a:pt x="2" y="12"/>
                    </a:lnTo>
                    <a:lnTo>
                      <a:pt x="0" y="5"/>
                    </a:lnTo>
                    <a:lnTo>
                      <a:pt x="26" y="0"/>
                    </a:lnTo>
                    <a:lnTo>
                      <a:pt x="34" y="10"/>
                    </a:ln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8" name="Freeform 194"/>
              <p:cNvSpPr>
                <a:spLocks/>
              </p:cNvSpPr>
              <p:nvPr/>
            </p:nvSpPr>
            <p:spPr bwMode="auto">
              <a:xfrm>
                <a:off x="1973" y="707"/>
                <a:ext cx="78" cy="25"/>
              </a:xfrm>
              <a:custGeom>
                <a:avLst/>
                <a:gdLst>
                  <a:gd name="T0" fmla="*/ 78 w 78"/>
                  <a:gd name="T1" fmla="*/ 12 h 25"/>
                  <a:gd name="T2" fmla="*/ 26 w 78"/>
                  <a:gd name="T3" fmla="*/ 25 h 25"/>
                  <a:gd name="T4" fmla="*/ 26 w 78"/>
                  <a:gd name="T5" fmla="*/ 16 h 25"/>
                  <a:gd name="T6" fmla="*/ 0 w 78"/>
                  <a:gd name="T7" fmla="*/ 13 h 25"/>
                  <a:gd name="T8" fmla="*/ 14 w 78"/>
                  <a:gd name="T9" fmla="*/ 1 h 25"/>
                  <a:gd name="T10" fmla="*/ 44 w 78"/>
                  <a:gd name="T11" fmla="*/ 10 h 25"/>
                  <a:gd name="T12" fmla="*/ 51 w 78"/>
                  <a:gd name="T13" fmla="*/ 0 h 25"/>
                  <a:gd name="T14" fmla="*/ 78 w 78"/>
                  <a:gd name="T15" fmla="*/ 12 h 25"/>
                  <a:gd name="T16" fmla="*/ 78 w 78"/>
                  <a:gd name="T17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25">
                    <a:moveTo>
                      <a:pt x="78" y="12"/>
                    </a:moveTo>
                    <a:lnTo>
                      <a:pt x="26" y="25"/>
                    </a:lnTo>
                    <a:lnTo>
                      <a:pt x="26" y="16"/>
                    </a:lnTo>
                    <a:lnTo>
                      <a:pt x="0" y="13"/>
                    </a:lnTo>
                    <a:lnTo>
                      <a:pt x="14" y="1"/>
                    </a:lnTo>
                    <a:lnTo>
                      <a:pt x="44" y="10"/>
                    </a:lnTo>
                    <a:lnTo>
                      <a:pt x="51" y="0"/>
                    </a:lnTo>
                    <a:lnTo>
                      <a:pt x="78" y="12"/>
                    </a:lnTo>
                    <a:lnTo>
                      <a:pt x="78" y="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9" name="Freeform 195"/>
              <p:cNvSpPr>
                <a:spLocks/>
              </p:cNvSpPr>
              <p:nvPr/>
            </p:nvSpPr>
            <p:spPr bwMode="auto">
              <a:xfrm>
                <a:off x="1973" y="707"/>
                <a:ext cx="78" cy="25"/>
              </a:xfrm>
              <a:custGeom>
                <a:avLst/>
                <a:gdLst>
                  <a:gd name="T0" fmla="*/ 78 w 78"/>
                  <a:gd name="T1" fmla="*/ 12 h 25"/>
                  <a:gd name="T2" fmla="*/ 26 w 78"/>
                  <a:gd name="T3" fmla="*/ 25 h 25"/>
                  <a:gd name="T4" fmla="*/ 26 w 78"/>
                  <a:gd name="T5" fmla="*/ 16 h 25"/>
                  <a:gd name="T6" fmla="*/ 0 w 78"/>
                  <a:gd name="T7" fmla="*/ 13 h 25"/>
                  <a:gd name="T8" fmla="*/ 14 w 78"/>
                  <a:gd name="T9" fmla="*/ 1 h 25"/>
                  <a:gd name="T10" fmla="*/ 44 w 78"/>
                  <a:gd name="T11" fmla="*/ 10 h 25"/>
                  <a:gd name="T12" fmla="*/ 51 w 78"/>
                  <a:gd name="T13" fmla="*/ 0 h 25"/>
                  <a:gd name="T14" fmla="*/ 78 w 78"/>
                  <a:gd name="T15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25">
                    <a:moveTo>
                      <a:pt x="78" y="12"/>
                    </a:moveTo>
                    <a:lnTo>
                      <a:pt x="26" y="25"/>
                    </a:lnTo>
                    <a:lnTo>
                      <a:pt x="26" y="16"/>
                    </a:lnTo>
                    <a:lnTo>
                      <a:pt x="0" y="13"/>
                    </a:lnTo>
                    <a:lnTo>
                      <a:pt x="14" y="1"/>
                    </a:lnTo>
                    <a:lnTo>
                      <a:pt x="44" y="10"/>
                    </a:lnTo>
                    <a:lnTo>
                      <a:pt x="51" y="0"/>
                    </a:lnTo>
                    <a:lnTo>
                      <a:pt x="78" y="1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0" name="Freeform 196"/>
              <p:cNvSpPr>
                <a:spLocks/>
              </p:cNvSpPr>
              <p:nvPr/>
            </p:nvSpPr>
            <p:spPr bwMode="auto">
              <a:xfrm>
                <a:off x="2107" y="641"/>
                <a:ext cx="57" cy="36"/>
              </a:xfrm>
              <a:custGeom>
                <a:avLst/>
                <a:gdLst>
                  <a:gd name="T0" fmla="*/ 27 w 57"/>
                  <a:gd name="T1" fmla="*/ 0 h 36"/>
                  <a:gd name="T2" fmla="*/ 57 w 57"/>
                  <a:gd name="T3" fmla="*/ 17 h 36"/>
                  <a:gd name="T4" fmla="*/ 45 w 57"/>
                  <a:gd name="T5" fmla="*/ 36 h 36"/>
                  <a:gd name="T6" fmla="*/ 22 w 57"/>
                  <a:gd name="T7" fmla="*/ 35 h 36"/>
                  <a:gd name="T8" fmla="*/ 23 w 57"/>
                  <a:gd name="T9" fmla="*/ 23 h 36"/>
                  <a:gd name="T10" fmla="*/ 0 w 57"/>
                  <a:gd name="T11" fmla="*/ 16 h 36"/>
                  <a:gd name="T12" fmla="*/ 27 w 57"/>
                  <a:gd name="T13" fmla="*/ 0 h 36"/>
                  <a:gd name="T14" fmla="*/ 27 w 57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6">
                    <a:moveTo>
                      <a:pt x="27" y="0"/>
                    </a:moveTo>
                    <a:lnTo>
                      <a:pt x="57" y="17"/>
                    </a:lnTo>
                    <a:lnTo>
                      <a:pt x="45" y="36"/>
                    </a:lnTo>
                    <a:lnTo>
                      <a:pt x="22" y="35"/>
                    </a:lnTo>
                    <a:lnTo>
                      <a:pt x="23" y="23"/>
                    </a:lnTo>
                    <a:lnTo>
                      <a:pt x="0" y="16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1" name="Freeform 197"/>
              <p:cNvSpPr>
                <a:spLocks/>
              </p:cNvSpPr>
              <p:nvPr/>
            </p:nvSpPr>
            <p:spPr bwMode="auto">
              <a:xfrm>
                <a:off x="2107" y="641"/>
                <a:ext cx="57" cy="36"/>
              </a:xfrm>
              <a:custGeom>
                <a:avLst/>
                <a:gdLst>
                  <a:gd name="T0" fmla="*/ 27 w 57"/>
                  <a:gd name="T1" fmla="*/ 0 h 36"/>
                  <a:gd name="T2" fmla="*/ 57 w 57"/>
                  <a:gd name="T3" fmla="*/ 17 h 36"/>
                  <a:gd name="T4" fmla="*/ 45 w 57"/>
                  <a:gd name="T5" fmla="*/ 36 h 36"/>
                  <a:gd name="T6" fmla="*/ 22 w 57"/>
                  <a:gd name="T7" fmla="*/ 35 h 36"/>
                  <a:gd name="T8" fmla="*/ 23 w 57"/>
                  <a:gd name="T9" fmla="*/ 23 h 36"/>
                  <a:gd name="T10" fmla="*/ 0 w 57"/>
                  <a:gd name="T11" fmla="*/ 16 h 36"/>
                  <a:gd name="T12" fmla="*/ 27 w 5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6">
                    <a:moveTo>
                      <a:pt x="27" y="0"/>
                    </a:moveTo>
                    <a:lnTo>
                      <a:pt x="57" y="17"/>
                    </a:lnTo>
                    <a:lnTo>
                      <a:pt x="45" y="36"/>
                    </a:lnTo>
                    <a:lnTo>
                      <a:pt x="22" y="35"/>
                    </a:lnTo>
                    <a:lnTo>
                      <a:pt x="23" y="23"/>
                    </a:lnTo>
                    <a:lnTo>
                      <a:pt x="0" y="1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2" name="Freeform 198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  <a:gd name="T16" fmla="*/ 34 w 4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3" name="Freeform 199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5" name="Freeform 201"/>
              <p:cNvSpPr>
                <a:spLocks/>
              </p:cNvSpPr>
              <p:nvPr/>
            </p:nvSpPr>
            <p:spPr bwMode="auto">
              <a:xfrm>
                <a:off x="388" y="693"/>
                <a:ext cx="1259" cy="804"/>
              </a:xfrm>
              <a:custGeom>
                <a:avLst/>
                <a:gdLst>
                  <a:gd name="T0" fmla="*/ 1201 w 1259"/>
                  <a:gd name="T1" fmla="*/ 159 h 804"/>
                  <a:gd name="T2" fmla="*/ 1097 w 1259"/>
                  <a:gd name="T3" fmla="*/ 199 h 804"/>
                  <a:gd name="T4" fmla="*/ 1103 w 1259"/>
                  <a:gd name="T5" fmla="*/ 161 h 804"/>
                  <a:gd name="T6" fmla="*/ 1015 w 1259"/>
                  <a:gd name="T7" fmla="*/ 188 h 804"/>
                  <a:gd name="T8" fmla="*/ 960 w 1259"/>
                  <a:gd name="T9" fmla="*/ 273 h 804"/>
                  <a:gd name="T10" fmla="*/ 884 w 1259"/>
                  <a:gd name="T11" fmla="*/ 342 h 804"/>
                  <a:gd name="T12" fmla="*/ 878 w 1259"/>
                  <a:gd name="T13" fmla="*/ 361 h 804"/>
                  <a:gd name="T14" fmla="*/ 845 w 1259"/>
                  <a:gd name="T15" fmla="*/ 344 h 804"/>
                  <a:gd name="T16" fmla="*/ 851 w 1259"/>
                  <a:gd name="T17" fmla="*/ 361 h 804"/>
                  <a:gd name="T18" fmla="*/ 815 w 1259"/>
                  <a:gd name="T19" fmla="*/ 450 h 804"/>
                  <a:gd name="T20" fmla="*/ 749 w 1259"/>
                  <a:gd name="T21" fmla="*/ 473 h 804"/>
                  <a:gd name="T22" fmla="*/ 730 w 1259"/>
                  <a:gd name="T23" fmla="*/ 521 h 804"/>
                  <a:gd name="T24" fmla="*/ 743 w 1259"/>
                  <a:gd name="T25" fmla="*/ 584 h 804"/>
                  <a:gd name="T26" fmla="*/ 704 w 1259"/>
                  <a:gd name="T27" fmla="*/ 511 h 804"/>
                  <a:gd name="T28" fmla="*/ 646 w 1259"/>
                  <a:gd name="T29" fmla="*/ 457 h 804"/>
                  <a:gd name="T30" fmla="*/ 536 w 1259"/>
                  <a:gd name="T31" fmla="*/ 466 h 804"/>
                  <a:gd name="T32" fmla="*/ 431 w 1259"/>
                  <a:gd name="T33" fmla="*/ 428 h 804"/>
                  <a:gd name="T34" fmla="*/ 420 w 1259"/>
                  <a:gd name="T35" fmla="*/ 444 h 804"/>
                  <a:gd name="T36" fmla="*/ 451 w 1259"/>
                  <a:gd name="T37" fmla="*/ 446 h 804"/>
                  <a:gd name="T38" fmla="*/ 362 w 1259"/>
                  <a:gd name="T39" fmla="*/ 493 h 804"/>
                  <a:gd name="T40" fmla="*/ 328 w 1259"/>
                  <a:gd name="T41" fmla="*/ 454 h 804"/>
                  <a:gd name="T42" fmla="*/ 376 w 1259"/>
                  <a:gd name="T43" fmla="*/ 527 h 804"/>
                  <a:gd name="T44" fmla="*/ 348 w 1259"/>
                  <a:gd name="T45" fmla="*/ 651 h 804"/>
                  <a:gd name="T46" fmla="*/ 303 w 1259"/>
                  <a:gd name="T47" fmla="*/ 756 h 804"/>
                  <a:gd name="T48" fmla="*/ 183 w 1259"/>
                  <a:gd name="T49" fmla="*/ 667 h 804"/>
                  <a:gd name="T50" fmla="*/ 160 w 1259"/>
                  <a:gd name="T51" fmla="*/ 584 h 804"/>
                  <a:gd name="T52" fmla="*/ 120 w 1259"/>
                  <a:gd name="T53" fmla="*/ 555 h 804"/>
                  <a:gd name="T54" fmla="*/ 56 w 1259"/>
                  <a:gd name="T55" fmla="*/ 564 h 804"/>
                  <a:gd name="T56" fmla="*/ 0 w 1259"/>
                  <a:gd name="T57" fmla="*/ 512 h 804"/>
                  <a:gd name="T58" fmla="*/ 20 w 1259"/>
                  <a:gd name="T59" fmla="*/ 423 h 804"/>
                  <a:gd name="T60" fmla="*/ 156 w 1259"/>
                  <a:gd name="T61" fmla="*/ 359 h 804"/>
                  <a:gd name="T62" fmla="*/ 221 w 1259"/>
                  <a:gd name="T63" fmla="*/ 405 h 804"/>
                  <a:gd name="T64" fmla="*/ 314 w 1259"/>
                  <a:gd name="T65" fmla="*/ 399 h 804"/>
                  <a:gd name="T66" fmla="*/ 269 w 1259"/>
                  <a:gd name="T67" fmla="*/ 357 h 804"/>
                  <a:gd name="T68" fmla="*/ 350 w 1259"/>
                  <a:gd name="T69" fmla="*/ 331 h 804"/>
                  <a:gd name="T70" fmla="*/ 314 w 1259"/>
                  <a:gd name="T71" fmla="*/ 293 h 804"/>
                  <a:gd name="T72" fmla="*/ 282 w 1259"/>
                  <a:gd name="T73" fmla="*/ 301 h 804"/>
                  <a:gd name="T74" fmla="*/ 241 w 1259"/>
                  <a:gd name="T75" fmla="*/ 341 h 804"/>
                  <a:gd name="T76" fmla="*/ 215 w 1259"/>
                  <a:gd name="T77" fmla="*/ 320 h 804"/>
                  <a:gd name="T78" fmla="*/ 215 w 1259"/>
                  <a:gd name="T79" fmla="*/ 335 h 804"/>
                  <a:gd name="T80" fmla="*/ 162 w 1259"/>
                  <a:gd name="T81" fmla="*/ 310 h 804"/>
                  <a:gd name="T82" fmla="*/ 122 w 1259"/>
                  <a:gd name="T83" fmla="*/ 322 h 804"/>
                  <a:gd name="T84" fmla="*/ 68 w 1259"/>
                  <a:gd name="T85" fmla="*/ 366 h 804"/>
                  <a:gd name="T86" fmla="*/ 54 w 1259"/>
                  <a:gd name="T87" fmla="*/ 311 h 804"/>
                  <a:gd name="T88" fmla="*/ 92 w 1259"/>
                  <a:gd name="T89" fmla="*/ 275 h 804"/>
                  <a:gd name="T90" fmla="*/ 152 w 1259"/>
                  <a:gd name="T91" fmla="*/ 234 h 804"/>
                  <a:gd name="T92" fmla="*/ 165 w 1259"/>
                  <a:gd name="T93" fmla="*/ 227 h 804"/>
                  <a:gd name="T94" fmla="*/ 233 w 1259"/>
                  <a:gd name="T95" fmla="*/ 210 h 804"/>
                  <a:gd name="T96" fmla="*/ 273 w 1259"/>
                  <a:gd name="T97" fmla="*/ 185 h 804"/>
                  <a:gd name="T98" fmla="*/ 255 w 1259"/>
                  <a:gd name="T99" fmla="*/ 134 h 804"/>
                  <a:gd name="T100" fmla="*/ 185 w 1259"/>
                  <a:gd name="T101" fmla="*/ 216 h 804"/>
                  <a:gd name="T102" fmla="*/ 203 w 1259"/>
                  <a:gd name="T103" fmla="*/ 94 h 804"/>
                  <a:gd name="T104" fmla="*/ 339 w 1259"/>
                  <a:gd name="T105" fmla="*/ 124 h 804"/>
                  <a:gd name="T106" fmla="*/ 371 w 1259"/>
                  <a:gd name="T107" fmla="*/ 97 h 804"/>
                  <a:gd name="T108" fmla="*/ 550 w 1259"/>
                  <a:gd name="T109" fmla="*/ 108 h 804"/>
                  <a:gd name="T110" fmla="*/ 662 w 1259"/>
                  <a:gd name="T111" fmla="*/ 19 h 804"/>
                  <a:gd name="T112" fmla="*/ 846 w 1259"/>
                  <a:gd name="T113" fmla="*/ 52 h 804"/>
                  <a:gd name="T114" fmla="*/ 1071 w 1259"/>
                  <a:gd name="T115" fmla="*/ 74 h 804"/>
                  <a:gd name="T116" fmla="*/ 1259 w 1259"/>
                  <a:gd name="T117" fmla="*/ 120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9" h="804">
                    <a:moveTo>
                      <a:pt x="1259" y="120"/>
                    </a:moveTo>
                    <a:lnTo>
                      <a:pt x="1259" y="132"/>
                    </a:lnTo>
                    <a:lnTo>
                      <a:pt x="1197" y="132"/>
                    </a:lnTo>
                    <a:lnTo>
                      <a:pt x="1193" y="140"/>
                    </a:lnTo>
                    <a:lnTo>
                      <a:pt x="1204" y="149"/>
                    </a:lnTo>
                    <a:lnTo>
                      <a:pt x="1201" y="159"/>
                    </a:lnTo>
                    <a:lnTo>
                      <a:pt x="1182" y="156"/>
                    </a:lnTo>
                    <a:lnTo>
                      <a:pt x="1156" y="168"/>
                    </a:lnTo>
                    <a:lnTo>
                      <a:pt x="1144" y="183"/>
                    </a:lnTo>
                    <a:lnTo>
                      <a:pt x="1133" y="173"/>
                    </a:lnTo>
                    <a:lnTo>
                      <a:pt x="1106" y="183"/>
                    </a:lnTo>
                    <a:lnTo>
                      <a:pt x="1097" y="199"/>
                    </a:lnTo>
                    <a:lnTo>
                      <a:pt x="1104" y="216"/>
                    </a:lnTo>
                    <a:lnTo>
                      <a:pt x="1059" y="260"/>
                    </a:lnTo>
                    <a:lnTo>
                      <a:pt x="1056" y="212"/>
                    </a:lnTo>
                    <a:lnTo>
                      <a:pt x="1105" y="175"/>
                    </a:lnTo>
                    <a:lnTo>
                      <a:pt x="1112" y="161"/>
                    </a:lnTo>
                    <a:lnTo>
                      <a:pt x="1103" y="161"/>
                    </a:lnTo>
                    <a:lnTo>
                      <a:pt x="1084" y="178"/>
                    </a:lnTo>
                    <a:lnTo>
                      <a:pt x="1080" y="167"/>
                    </a:lnTo>
                    <a:lnTo>
                      <a:pt x="1063" y="169"/>
                    </a:lnTo>
                    <a:lnTo>
                      <a:pt x="1048" y="184"/>
                    </a:lnTo>
                    <a:lnTo>
                      <a:pt x="1052" y="190"/>
                    </a:lnTo>
                    <a:lnTo>
                      <a:pt x="1015" y="188"/>
                    </a:lnTo>
                    <a:lnTo>
                      <a:pt x="973" y="191"/>
                    </a:lnTo>
                    <a:lnTo>
                      <a:pt x="931" y="227"/>
                    </a:lnTo>
                    <a:lnTo>
                      <a:pt x="944" y="235"/>
                    </a:lnTo>
                    <a:lnTo>
                      <a:pt x="955" y="232"/>
                    </a:lnTo>
                    <a:lnTo>
                      <a:pt x="965" y="242"/>
                    </a:lnTo>
                    <a:lnTo>
                      <a:pt x="960" y="273"/>
                    </a:lnTo>
                    <a:lnTo>
                      <a:pt x="936" y="305"/>
                    </a:lnTo>
                    <a:lnTo>
                      <a:pt x="919" y="319"/>
                    </a:lnTo>
                    <a:lnTo>
                      <a:pt x="911" y="315"/>
                    </a:lnTo>
                    <a:lnTo>
                      <a:pt x="906" y="317"/>
                    </a:lnTo>
                    <a:lnTo>
                      <a:pt x="893" y="338"/>
                    </a:lnTo>
                    <a:lnTo>
                      <a:pt x="884" y="342"/>
                    </a:lnTo>
                    <a:lnTo>
                      <a:pt x="889" y="350"/>
                    </a:lnTo>
                    <a:lnTo>
                      <a:pt x="894" y="359"/>
                    </a:lnTo>
                    <a:lnTo>
                      <a:pt x="894" y="373"/>
                    </a:lnTo>
                    <a:lnTo>
                      <a:pt x="878" y="379"/>
                    </a:lnTo>
                    <a:lnTo>
                      <a:pt x="875" y="376"/>
                    </a:lnTo>
                    <a:lnTo>
                      <a:pt x="878" y="361"/>
                    </a:lnTo>
                    <a:lnTo>
                      <a:pt x="877" y="356"/>
                    </a:lnTo>
                    <a:lnTo>
                      <a:pt x="868" y="352"/>
                    </a:lnTo>
                    <a:lnTo>
                      <a:pt x="871" y="344"/>
                    </a:lnTo>
                    <a:lnTo>
                      <a:pt x="867" y="337"/>
                    </a:lnTo>
                    <a:lnTo>
                      <a:pt x="851" y="346"/>
                    </a:lnTo>
                    <a:lnTo>
                      <a:pt x="845" y="344"/>
                    </a:lnTo>
                    <a:lnTo>
                      <a:pt x="851" y="333"/>
                    </a:lnTo>
                    <a:lnTo>
                      <a:pt x="845" y="332"/>
                    </a:lnTo>
                    <a:lnTo>
                      <a:pt x="821" y="349"/>
                    </a:lnTo>
                    <a:lnTo>
                      <a:pt x="837" y="359"/>
                    </a:lnTo>
                    <a:lnTo>
                      <a:pt x="851" y="354"/>
                    </a:lnTo>
                    <a:lnTo>
                      <a:pt x="851" y="361"/>
                    </a:lnTo>
                    <a:lnTo>
                      <a:pt x="841" y="364"/>
                    </a:lnTo>
                    <a:lnTo>
                      <a:pt x="834" y="373"/>
                    </a:lnTo>
                    <a:lnTo>
                      <a:pt x="848" y="393"/>
                    </a:lnTo>
                    <a:lnTo>
                      <a:pt x="847" y="413"/>
                    </a:lnTo>
                    <a:lnTo>
                      <a:pt x="829" y="440"/>
                    </a:lnTo>
                    <a:lnTo>
                      <a:pt x="815" y="450"/>
                    </a:lnTo>
                    <a:lnTo>
                      <a:pt x="781" y="460"/>
                    </a:lnTo>
                    <a:lnTo>
                      <a:pt x="779" y="467"/>
                    </a:lnTo>
                    <a:lnTo>
                      <a:pt x="774" y="466"/>
                    </a:lnTo>
                    <a:lnTo>
                      <a:pt x="774" y="460"/>
                    </a:lnTo>
                    <a:lnTo>
                      <a:pt x="760" y="462"/>
                    </a:lnTo>
                    <a:lnTo>
                      <a:pt x="749" y="473"/>
                    </a:lnTo>
                    <a:lnTo>
                      <a:pt x="751" y="480"/>
                    </a:lnTo>
                    <a:lnTo>
                      <a:pt x="769" y="498"/>
                    </a:lnTo>
                    <a:lnTo>
                      <a:pt x="770" y="521"/>
                    </a:lnTo>
                    <a:lnTo>
                      <a:pt x="744" y="541"/>
                    </a:lnTo>
                    <a:lnTo>
                      <a:pt x="738" y="529"/>
                    </a:lnTo>
                    <a:lnTo>
                      <a:pt x="730" y="521"/>
                    </a:lnTo>
                    <a:lnTo>
                      <a:pt x="715" y="511"/>
                    </a:lnTo>
                    <a:lnTo>
                      <a:pt x="710" y="526"/>
                    </a:lnTo>
                    <a:lnTo>
                      <a:pt x="710" y="535"/>
                    </a:lnTo>
                    <a:lnTo>
                      <a:pt x="727" y="553"/>
                    </a:lnTo>
                    <a:lnTo>
                      <a:pt x="736" y="562"/>
                    </a:lnTo>
                    <a:lnTo>
                      <a:pt x="743" y="584"/>
                    </a:lnTo>
                    <a:lnTo>
                      <a:pt x="737" y="584"/>
                    </a:lnTo>
                    <a:lnTo>
                      <a:pt x="723" y="573"/>
                    </a:lnTo>
                    <a:lnTo>
                      <a:pt x="716" y="552"/>
                    </a:lnTo>
                    <a:lnTo>
                      <a:pt x="706" y="542"/>
                    </a:lnTo>
                    <a:lnTo>
                      <a:pt x="704" y="532"/>
                    </a:lnTo>
                    <a:lnTo>
                      <a:pt x="704" y="511"/>
                    </a:lnTo>
                    <a:lnTo>
                      <a:pt x="698" y="490"/>
                    </a:lnTo>
                    <a:lnTo>
                      <a:pt x="680" y="496"/>
                    </a:lnTo>
                    <a:lnTo>
                      <a:pt x="680" y="483"/>
                    </a:lnTo>
                    <a:lnTo>
                      <a:pt x="667" y="462"/>
                    </a:lnTo>
                    <a:lnTo>
                      <a:pt x="662" y="454"/>
                    </a:lnTo>
                    <a:lnTo>
                      <a:pt x="646" y="457"/>
                    </a:lnTo>
                    <a:lnTo>
                      <a:pt x="595" y="498"/>
                    </a:lnTo>
                    <a:lnTo>
                      <a:pt x="595" y="524"/>
                    </a:lnTo>
                    <a:lnTo>
                      <a:pt x="578" y="544"/>
                    </a:lnTo>
                    <a:lnTo>
                      <a:pt x="551" y="493"/>
                    </a:lnTo>
                    <a:lnTo>
                      <a:pt x="545" y="460"/>
                    </a:lnTo>
                    <a:lnTo>
                      <a:pt x="536" y="466"/>
                    </a:lnTo>
                    <a:lnTo>
                      <a:pt x="520" y="447"/>
                    </a:lnTo>
                    <a:lnTo>
                      <a:pt x="510" y="436"/>
                    </a:lnTo>
                    <a:lnTo>
                      <a:pt x="479" y="437"/>
                    </a:lnTo>
                    <a:lnTo>
                      <a:pt x="461" y="438"/>
                    </a:lnTo>
                    <a:lnTo>
                      <a:pt x="449" y="425"/>
                    </a:lnTo>
                    <a:lnTo>
                      <a:pt x="431" y="428"/>
                    </a:lnTo>
                    <a:lnTo>
                      <a:pt x="406" y="409"/>
                    </a:lnTo>
                    <a:lnTo>
                      <a:pt x="396" y="409"/>
                    </a:lnTo>
                    <a:lnTo>
                      <a:pt x="401" y="416"/>
                    </a:lnTo>
                    <a:lnTo>
                      <a:pt x="413" y="434"/>
                    </a:lnTo>
                    <a:lnTo>
                      <a:pt x="418" y="433"/>
                    </a:lnTo>
                    <a:lnTo>
                      <a:pt x="420" y="444"/>
                    </a:lnTo>
                    <a:lnTo>
                      <a:pt x="433" y="444"/>
                    </a:lnTo>
                    <a:lnTo>
                      <a:pt x="443" y="434"/>
                    </a:lnTo>
                    <a:lnTo>
                      <a:pt x="446" y="430"/>
                    </a:lnTo>
                    <a:lnTo>
                      <a:pt x="448" y="435"/>
                    </a:lnTo>
                    <a:lnTo>
                      <a:pt x="449" y="439"/>
                    </a:lnTo>
                    <a:lnTo>
                      <a:pt x="451" y="446"/>
                    </a:lnTo>
                    <a:lnTo>
                      <a:pt x="470" y="454"/>
                    </a:lnTo>
                    <a:lnTo>
                      <a:pt x="441" y="486"/>
                    </a:lnTo>
                    <a:lnTo>
                      <a:pt x="426" y="490"/>
                    </a:lnTo>
                    <a:lnTo>
                      <a:pt x="420" y="497"/>
                    </a:lnTo>
                    <a:lnTo>
                      <a:pt x="370" y="514"/>
                    </a:lnTo>
                    <a:lnTo>
                      <a:pt x="362" y="493"/>
                    </a:lnTo>
                    <a:lnTo>
                      <a:pt x="316" y="413"/>
                    </a:lnTo>
                    <a:lnTo>
                      <a:pt x="312" y="418"/>
                    </a:lnTo>
                    <a:lnTo>
                      <a:pt x="303" y="409"/>
                    </a:lnTo>
                    <a:lnTo>
                      <a:pt x="304" y="417"/>
                    </a:lnTo>
                    <a:lnTo>
                      <a:pt x="322" y="450"/>
                    </a:lnTo>
                    <a:lnTo>
                      <a:pt x="328" y="454"/>
                    </a:lnTo>
                    <a:lnTo>
                      <a:pt x="338" y="484"/>
                    </a:lnTo>
                    <a:lnTo>
                      <a:pt x="348" y="500"/>
                    </a:lnTo>
                    <a:lnTo>
                      <a:pt x="364" y="516"/>
                    </a:lnTo>
                    <a:lnTo>
                      <a:pt x="367" y="519"/>
                    </a:lnTo>
                    <a:lnTo>
                      <a:pt x="366" y="524"/>
                    </a:lnTo>
                    <a:lnTo>
                      <a:pt x="376" y="527"/>
                    </a:lnTo>
                    <a:lnTo>
                      <a:pt x="416" y="519"/>
                    </a:lnTo>
                    <a:lnTo>
                      <a:pt x="417" y="526"/>
                    </a:lnTo>
                    <a:lnTo>
                      <a:pt x="392" y="571"/>
                    </a:lnTo>
                    <a:lnTo>
                      <a:pt x="357" y="598"/>
                    </a:lnTo>
                    <a:lnTo>
                      <a:pt x="341" y="621"/>
                    </a:lnTo>
                    <a:lnTo>
                      <a:pt x="348" y="651"/>
                    </a:lnTo>
                    <a:lnTo>
                      <a:pt x="350" y="686"/>
                    </a:lnTo>
                    <a:lnTo>
                      <a:pt x="328" y="698"/>
                    </a:lnTo>
                    <a:lnTo>
                      <a:pt x="317" y="718"/>
                    </a:lnTo>
                    <a:lnTo>
                      <a:pt x="320" y="734"/>
                    </a:lnTo>
                    <a:lnTo>
                      <a:pt x="306" y="744"/>
                    </a:lnTo>
                    <a:lnTo>
                      <a:pt x="303" y="756"/>
                    </a:lnTo>
                    <a:lnTo>
                      <a:pt x="268" y="797"/>
                    </a:lnTo>
                    <a:lnTo>
                      <a:pt x="217" y="804"/>
                    </a:lnTo>
                    <a:lnTo>
                      <a:pt x="213" y="783"/>
                    </a:lnTo>
                    <a:lnTo>
                      <a:pt x="201" y="767"/>
                    </a:lnTo>
                    <a:lnTo>
                      <a:pt x="174" y="695"/>
                    </a:lnTo>
                    <a:lnTo>
                      <a:pt x="183" y="667"/>
                    </a:lnTo>
                    <a:lnTo>
                      <a:pt x="185" y="647"/>
                    </a:lnTo>
                    <a:lnTo>
                      <a:pt x="177" y="628"/>
                    </a:lnTo>
                    <a:lnTo>
                      <a:pt x="175" y="623"/>
                    </a:lnTo>
                    <a:lnTo>
                      <a:pt x="172" y="614"/>
                    </a:lnTo>
                    <a:lnTo>
                      <a:pt x="158" y="598"/>
                    </a:lnTo>
                    <a:lnTo>
                      <a:pt x="160" y="584"/>
                    </a:lnTo>
                    <a:lnTo>
                      <a:pt x="160" y="578"/>
                    </a:lnTo>
                    <a:lnTo>
                      <a:pt x="162" y="569"/>
                    </a:lnTo>
                    <a:lnTo>
                      <a:pt x="156" y="566"/>
                    </a:lnTo>
                    <a:lnTo>
                      <a:pt x="140" y="565"/>
                    </a:lnTo>
                    <a:lnTo>
                      <a:pt x="132" y="558"/>
                    </a:lnTo>
                    <a:lnTo>
                      <a:pt x="120" y="555"/>
                    </a:lnTo>
                    <a:lnTo>
                      <a:pt x="113" y="555"/>
                    </a:lnTo>
                    <a:lnTo>
                      <a:pt x="108" y="556"/>
                    </a:lnTo>
                    <a:lnTo>
                      <a:pt x="100" y="562"/>
                    </a:lnTo>
                    <a:lnTo>
                      <a:pt x="87" y="563"/>
                    </a:lnTo>
                    <a:lnTo>
                      <a:pt x="72" y="561"/>
                    </a:lnTo>
                    <a:lnTo>
                      <a:pt x="56" y="564"/>
                    </a:lnTo>
                    <a:lnTo>
                      <a:pt x="50" y="565"/>
                    </a:lnTo>
                    <a:lnTo>
                      <a:pt x="32" y="549"/>
                    </a:lnTo>
                    <a:lnTo>
                      <a:pt x="20" y="539"/>
                    </a:lnTo>
                    <a:lnTo>
                      <a:pt x="10" y="529"/>
                    </a:lnTo>
                    <a:lnTo>
                      <a:pt x="0" y="521"/>
                    </a:lnTo>
                    <a:lnTo>
                      <a:pt x="0" y="512"/>
                    </a:lnTo>
                    <a:lnTo>
                      <a:pt x="0" y="507"/>
                    </a:lnTo>
                    <a:lnTo>
                      <a:pt x="0" y="496"/>
                    </a:lnTo>
                    <a:lnTo>
                      <a:pt x="4" y="480"/>
                    </a:lnTo>
                    <a:lnTo>
                      <a:pt x="0" y="462"/>
                    </a:lnTo>
                    <a:lnTo>
                      <a:pt x="0" y="457"/>
                    </a:lnTo>
                    <a:lnTo>
                      <a:pt x="20" y="423"/>
                    </a:lnTo>
                    <a:lnTo>
                      <a:pt x="39" y="410"/>
                    </a:lnTo>
                    <a:lnTo>
                      <a:pt x="49" y="386"/>
                    </a:lnTo>
                    <a:lnTo>
                      <a:pt x="68" y="369"/>
                    </a:lnTo>
                    <a:lnTo>
                      <a:pt x="89" y="372"/>
                    </a:lnTo>
                    <a:lnTo>
                      <a:pt x="110" y="363"/>
                    </a:lnTo>
                    <a:lnTo>
                      <a:pt x="156" y="359"/>
                    </a:lnTo>
                    <a:lnTo>
                      <a:pt x="170" y="362"/>
                    </a:lnTo>
                    <a:lnTo>
                      <a:pt x="165" y="376"/>
                    </a:lnTo>
                    <a:lnTo>
                      <a:pt x="173" y="387"/>
                    </a:lnTo>
                    <a:lnTo>
                      <a:pt x="192" y="389"/>
                    </a:lnTo>
                    <a:lnTo>
                      <a:pt x="199" y="397"/>
                    </a:lnTo>
                    <a:lnTo>
                      <a:pt x="221" y="405"/>
                    </a:lnTo>
                    <a:lnTo>
                      <a:pt x="228" y="390"/>
                    </a:lnTo>
                    <a:lnTo>
                      <a:pt x="240" y="389"/>
                    </a:lnTo>
                    <a:lnTo>
                      <a:pt x="255" y="397"/>
                    </a:lnTo>
                    <a:lnTo>
                      <a:pt x="273" y="399"/>
                    </a:lnTo>
                    <a:lnTo>
                      <a:pt x="294" y="397"/>
                    </a:lnTo>
                    <a:lnTo>
                      <a:pt x="314" y="399"/>
                    </a:lnTo>
                    <a:lnTo>
                      <a:pt x="318" y="386"/>
                    </a:lnTo>
                    <a:lnTo>
                      <a:pt x="321" y="377"/>
                    </a:lnTo>
                    <a:lnTo>
                      <a:pt x="322" y="366"/>
                    </a:lnTo>
                    <a:lnTo>
                      <a:pt x="322" y="362"/>
                    </a:lnTo>
                    <a:lnTo>
                      <a:pt x="281" y="364"/>
                    </a:lnTo>
                    <a:lnTo>
                      <a:pt x="269" y="357"/>
                    </a:lnTo>
                    <a:lnTo>
                      <a:pt x="269" y="341"/>
                    </a:lnTo>
                    <a:lnTo>
                      <a:pt x="284" y="331"/>
                    </a:lnTo>
                    <a:lnTo>
                      <a:pt x="297" y="331"/>
                    </a:lnTo>
                    <a:lnTo>
                      <a:pt x="314" y="326"/>
                    </a:lnTo>
                    <a:lnTo>
                      <a:pt x="331" y="331"/>
                    </a:lnTo>
                    <a:lnTo>
                      <a:pt x="350" y="331"/>
                    </a:lnTo>
                    <a:lnTo>
                      <a:pt x="354" y="323"/>
                    </a:lnTo>
                    <a:lnTo>
                      <a:pt x="347" y="314"/>
                    </a:lnTo>
                    <a:lnTo>
                      <a:pt x="329" y="303"/>
                    </a:lnTo>
                    <a:lnTo>
                      <a:pt x="337" y="291"/>
                    </a:lnTo>
                    <a:lnTo>
                      <a:pt x="331" y="289"/>
                    </a:lnTo>
                    <a:lnTo>
                      <a:pt x="314" y="293"/>
                    </a:lnTo>
                    <a:lnTo>
                      <a:pt x="320" y="302"/>
                    </a:lnTo>
                    <a:lnTo>
                      <a:pt x="310" y="307"/>
                    </a:lnTo>
                    <a:lnTo>
                      <a:pt x="302" y="299"/>
                    </a:lnTo>
                    <a:lnTo>
                      <a:pt x="306" y="293"/>
                    </a:lnTo>
                    <a:lnTo>
                      <a:pt x="290" y="290"/>
                    </a:lnTo>
                    <a:lnTo>
                      <a:pt x="282" y="301"/>
                    </a:lnTo>
                    <a:lnTo>
                      <a:pt x="275" y="313"/>
                    </a:lnTo>
                    <a:lnTo>
                      <a:pt x="271" y="323"/>
                    </a:lnTo>
                    <a:lnTo>
                      <a:pt x="278" y="331"/>
                    </a:lnTo>
                    <a:lnTo>
                      <a:pt x="265" y="338"/>
                    </a:lnTo>
                    <a:lnTo>
                      <a:pt x="258" y="335"/>
                    </a:lnTo>
                    <a:lnTo>
                      <a:pt x="241" y="341"/>
                    </a:lnTo>
                    <a:lnTo>
                      <a:pt x="251" y="356"/>
                    </a:lnTo>
                    <a:lnTo>
                      <a:pt x="242" y="356"/>
                    </a:lnTo>
                    <a:lnTo>
                      <a:pt x="240" y="366"/>
                    </a:lnTo>
                    <a:lnTo>
                      <a:pt x="223" y="340"/>
                    </a:lnTo>
                    <a:lnTo>
                      <a:pt x="220" y="326"/>
                    </a:lnTo>
                    <a:lnTo>
                      <a:pt x="215" y="320"/>
                    </a:lnTo>
                    <a:lnTo>
                      <a:pt x="200" y="313"/>
                    </a:lnTo>
                    <a:lnTo>
                      <a:pt x="185" y="300"/>
                    </a:lnTo>
                    <a:lnTo>
                      <a:pt x="181" y="300"/>
                    </a:lnTo>
                    <a:lnTo>
                      <a:pt x="177" y="305"/>
                    </a:lnTo>
                    <a:lnTo>
                      <a:pt x="195" y="326"/>
                    </a:lnTo>
                    <a:lnTo>
                      <a:pt x="215" y="335"/>
                    </a:lnTo>
                    <a:lnTo>
                      <a:pt x="213" y="341"/>
                    </a:lnTo>
                    <a:lnTo>
                      <a:pt x="202" y="337"/>
                    </a:lnTo>
                    <a:lnTo>
                      <a:pt x="207" y="343"/>
                    </a:lnTo>
                    <a:lnTo>
                      <a:pt x="201" y="356"/>
                    </a:lnTo>
                    <a:lnTo>
                      <a:pt x="197" y="341"/>
                    </a:lnTo>
                    <a:lnTo>
                      <a:pt x="162" y="310"/>
                    </a:lnTo>
                    <a:lnTo>
                      <a:pt x="154" y="308"/>
                    </a:lnTo>
                    <a:lnTo>
                      <a:pt x="148" y="313"/>
                    </a:lnTo>
                    <a:lnTo>
                      <a:pt x="142" y="319"/>
                    </a:lnTo>
                    <a:lnTo>
                      <a:pt x="130" y="313"/>
                    </a:lnTo>
                    <a:lnTo>
                      <a:pt x="123" y="317"/>
                    </a:lnTo>
                    <a:lnTo>
                      <a:pt x="122" y="322"/>
                    </a:lnTo>
                    <a:lnTo>
                      <a:pt x="120" y="329"/>
                    </a:lnTo>
                    <a:lnTo>
                      <a:pt x="109" y="332"/>
                    </a:lnTo>
                    <a:lnTo>
                      <a:pt x="102" y="341"/>
                    </a:lnTo>
                    <a:lnTo>
                      <a:pt x="103" y="351"/>
                    </a:lnTo>
                    <a:lnTo>
                      <a:pt x="91" y="361"/>
                    </a:lnTo>
                    <a:lnTo>
                      <a:pt x="68" y="366"/>
                    </a:lnTo>
                    <a:lnTo>
                      <a:pt x="56" y="359"/>
                    </a:lnTo>
                    <a:lnTo>
                      <a:pt x="48" y="359"/>
                    </a:lnTo>
                    <a:lnTo>
                      <a:pt x="44" y="343"/>
                    </a:lnTo>
                    <a:lnTo>
                      <a:pt x="48" y="326"/>
                    </a:lnTo>
                    <a:lnTo>
                      <a:pt x="46" y="314"/>
                    </a:lnTo>
                    <a:lnTo>
                      <a:pt x="54" y="311"/>
                    </a:lnTo>
                    <a:lnTo>
                      <a:pt x="93" y="314"/>
                    </a:lnTo>
                    <a:lnTo>
                      <a:pt x="96" y="301"/>
                    </a:lnTo>
                    <a:lnTo>
                      <a:pt x="92" y="289"/>
                    </a:lnTo>
                    <a:lnTo>
                      <a:pt x="76" y="282"/>
                    </a:lnTo>
                    <a:lnTo>
                      <a:pt x="74" y="275"/>
                    </a:lnTo>
                    <a:lnTo>
                      <a:pt x="92" y="275"/>
                    </a:lnTo>
                    <a:lnTo>
                      <a:pt x="94" y="269"/>
                    </a:lnTo>
                    <a:lnTo>
                      <a:pt x="113" y="263"/>
                    </a:lnTo>
                    <a:lnTo>
                      <a:pt x="115" y="256"/>
                    </a:lnTo>
                    <a:lnTo>
                      <a:pt x="127" y="250"/>
                    </a:lnTo>
                    <a:lnTo>
                      <a:pt x="138" y="234"/>
                    </a:lnTo>
                    <a:lnTo>
                      <a:pt x="152" y="234"/>
                    </a:lnTo>
                    <a:lnTo>
                      <a:pt x="160" y="232"/>
                    </a:lnTo>
                    <a:lnTo>
                      <a:pt x="158" y="222"/>
                    </a:lnTo>
                    <a:lnTo>
                      <a:pt x="156" y="208"/>
                    </a:lnTo>
                    <a:lnTo>
                      <a:pt x="169" y="197"/>
                    </a:lnTo>
                    <a:lnTo>
                      <a:pt x="165" y="223"/>
                    </a:lnTo>
                    <a:lnTo>
                      <a:pt x="165" y="227"/>
                    </a:lnTo>
                    <a:lnTo>
                      <a:pt x="185" y="227"/>
                    </a:lnTo>
                    <a:lnTo>
                      <a:pt x="191" y="234"/>
                    </a:lnTo>
                    <a:lnTo>
                      <a:pt x="203" y="227"/>
                    </a:lnTo>
                    <a:lnTo>
                      <a:pt x="220" y="227"/>
                    </a:lnTo>
                    <a:lnTo>
                      <a:pt x="229" y="218"/>
                    </a:lnTo>
                    <a:lnTo>
                      <a:pt x="233" y="210"/>
                    </a:lnTo>
                    <a:lnTo>
                      <a:pt x="240" y="202"/>
                    </a:lnTo>
                    <a:lnTo>
                      <a:pt x="251" y="208"/>
                    </a:lnTo>
                    <a:lnTo>
                      <a:pt x="254" y="199"/>
                    </a:lnTo>
                    <a:lnTo>
                      <a:pt x="250" y="194"/>
                    </a:lnTo>
                    <a:lnTo>
                      <a:pt x="250" y="187"/>
                    </a:lnTo>
                    <a:lnTo>
                      <a:pt x="273" y="185"/>
                    </a:lnTo>
                    <a:lnTo>
                      <a:pt x="279" y="184"/>
                    </a:lnTo>
                    <a:lnTo>
                      <a:pt x="279" y="177"/>
                    </a:lnTo>
                    <a:lnTo>
                      <a:pt x="245" y="183"/>
                    </a:lnTo>
                    <a:lnTo>
                      <a:pt x="234" y="175"/>
                    </a:lnTo>
                    <a:lnTo>
                      <a:pt x="234" y="154"/>
                    </a:lnTo>
                    <a:lnTo>
                      <a:pt x="255" y="134"/>
                    </a:lnTo>
                    <a:lnTo>
                      <a:pt x="248" y="126"/>
                    </a:lnTo>
                    <a:lnTo>
                      <a:pt x="212" y="156"/>
                    </a:lnTo>
                    <a:lnTo>
                      <a:pt x="209" y="170"/>
                    </a:lnTo>
                    <a:lnTo>
                      <a:pt x="218" y="183"/>
                    </a:lnTo>
                    <a:lnTo>
                      <a:pt x="205" y="209"/>
                    </a:lnTo>
                    <a:lnTo>
                      <a:pt x="185" y="216"/>
                    </a:lnTo>
                    <a:lnTo>
                      <a:pt x="172" y="186"/>
                    </a:lnTo>
                    <a:lnTo>
                      <a:pt x="145" y="197"/>
                    </a:lnTo>
                    <a:lnTo>
                      <a:pt x="135" y="183"/>
                    </a:lnTo>
                    <a:lnTo>
                      <a:pt x="136" y="161"/>
                    </a:lnTo>
                    <a:lnTo>
                      <a:pt x="161" y="147"/>
                    </a:lnTo>
                    <a:lnTo>
                      <a:pt x="203" y="94"/>
                    </a:lnTo>
                    <a:lnTo>
                      <a:pt x="261" y="73"/>
                    </a:lnTo>
                    <a:lnTo>
                      <a:pt x="284" y="73"/>
                    </a:lnTo>
                    <a:lnTo>
                      <a:pt x="284" y="88"/>
                    </a:lnTo>
                    <a:lnTo>
                      <a:pt x="304" y="88"/>
                    </a:lnTo>
                    <a:lnTo>
                      <a:pt x="359" y="110"/>
                    </a:lnTo>
                    <a:lnTo>
                      <a:pt x="339" y="124"/>
                    </a:lnTo>
                    <a:lnTo>
                      <a:pt x="301" y="114"/>
                    </a:lnTo>
                    <a:lnTo>
                      <a:pt x="317" y="137"/>
                    </a:lnTo>
                    <a:lnTo>
                      <a:pt x="334" y="144"/>
                    </a:lnTo>
                    <a:lnTo>
                      <a:pt x="359" y="120"/>
                    </a:lnTo>
                    <a:lnTo>
                      <a:pt x="371" y="127"/>
                    </a:lnTo>
                    <a:lnTo>
                      <a:pt x="371" y="97"/>
                    </a:lnTo>
                    <a:lnTo>
                      <a:pt x="396" y="116"/>
                    </a:lnTo>
                    <a:lnTo>
                      <a:pt x="473" y="90"/>
                    </a:lnTo>
                    <a:lnTo>
                      <a:pt x="516" y="99"/>
                    </a:lnTo>
                    <a:lnTo>
                      <a:pt x="523" y="52"/>
                    </a:lnTo>
                    <a:lnTo>
                      <a:pt x="546" y="54"/>
                    </a:lnTo>
                    <a:lnTo>
                      <a:pt x="550" y="108"/>
                    </a:lnTo>
                    <a:lnTo>
                      <a:pt x="558" y="122"/>
                    </a:lnTo>
                    <a:lnTo>
                      <a:pt x="558" y="64"/>
                    </a:lnTo>
                    <a:lnTo>
                      <a:pt x="580" y="59"/>
                    </a:lnTo>
                    <a:lnTo>
                      <a:pt x="615" y="77"/>
                    </a:lnTo>
                    <a:lnTo>
                      <a:pt x="598" y="43"/>
                    </a:lnTo>
                    <a:lnTo>
                      <a:pt x="662" y="19"/>
                    </a:lnTo>
                    <a:lnTo>
                      <a:pt x="746" y="0"/>
                    </a:lnTo>
                    <a:lnTo>
                      <a:pt x="787" y="6"/>
                    </a:lnTo>
                    <a:lnTo>
                      <a:pt x="798" y="24"/>
                    </a:lnTo>
                    <a:lnTo>
                      <a:pt x="750" y="49"/>
                    </a:lnTo>
                    <a:lnTo>
                      <a:pt x="805" y="40"/>
                    </a:lnTo>
                    <a:lnTo>
                      <a:pt x="846" y="52"/>
                    </a:lnTo>
                    <a:lnTo>
                      <a:pt x="878" y="44"/>
                    </a:lnTo>
                    <a:lnTo>
                      <a:pt x="911" y="75"/>
                    </a:lnTo>
                    <a:lnTo>
                      <a:pt x="960" y="54"/>
                    </a:lnTo>
                    <a:lnTo>
                      <a:pt x="1026" y="62"/>
                    </a:lnTo>
                    <a:lnTo>
                      <a:pt x="1040" y="79"/>
                    </a:lnTo>
                    <a:lnTo>
                      <a:pt x="1071" y="74"/>
                    </a:lnTo>
                    <a:lnTo>
                      <a:pt x="1082" y="91"/>
                    </a:lnTo>
                    <a:lnTo>
                      <a:pt x="1120" y="87"/>
                    </a:lnTo>
                    <a:lnTo>
                      <a:pt x="1139" y="97"/>
                    </a:lnTo>
                    <a:lnTo>
                      <a:pt x="1145" y="86"/>
                    </a:lnTo>
                    <a:lnTo>
                      <a:pt x="1191" y="91"/>
                    </a:lnTo>
                    <a:lnTo>
                      <a:pt x="1259" y="1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6" name="Freeform 202"/>
              <p:cNvSpPr>
                <a:spLocks/>
              </p:cNvSpPr>
              <p:nvPr/>
            </p:nvSpPr>
            <p:spPr bwMode="auto">
              <a:xfrm>
                <a:off x="776" y="978"/>
                <a:ext cx="47" cy="74"/>
              </a:xfrm>
              <a:custGeom>
                <a:avLst/>
                <a:gdLst>
                  <a:gd name="T0" fmla="*/ 31 w 47"/>
                  <a:gd name="T1" fmla="*/ 0 h 74"/>
                  <a:gd name="T2" fmla="*/ 14 w 47"/>
                  <a:gd name="T3" fmla="*/ 8 h 74"/>
                  <a:gd name="T4" fmla="*/ 0 w 47"/>
                  <a:gd name="T5" fmla="*/ 20 h 74"/>
                  <a:gd name="T6" fmla="*/ 11 w 47"/>
                  <a:gd name="T7" fmla="*/ 41 h 74"/>
                  <a:gd name="T8" fmla="*/ 18 w 47"/>
                  <a:gd name="T9" fmla="*/ 49 h 74"/>
                  <a:gd name="T10" fmla="*/ 12 w 47"/>
                  <a:gd name="T11" fmla="*/ 65 h 74"/>
                  <a:gd name="T12" fmla="*/ 15 w 47"/>
                  <a:gd name="T13" fmla="*/ 74 h 74"/>
                  <a:gd name="T14" fmla="*/ 45 w 47"/>
                  <a:gd name="T15" fmla="*/ 74 h 74"/>
                  <a:gd name="T16" fmla="*/ 47 w 47"/>
                  <a:gd name="T17" fmla="*/ 69 h 74"/>
                  <a:gd name="T18" fmla="*/ 40 w 47"/>
                  <a:gd name="T19" fmla="*/ 54 h 74"/>
                  <a:gd name="T20" fmla="*/ 45 w 47"/>
                  <a:gd name="T21" fmla="*/ 44 h 74"/>
                  <a:gd name="T22" fmla="*/ 36 w 47"/>
                  <a:gd name="T23" fmla="*/ 41 h 74"/>
                  <a:gd name="T24" fmla="*/ 24 w 47"/>
                  <a:gd name="T25" fmla="*/ 19 h 74"/>
                  <a:gd name="T26" fmla="*/ 38 w 47"/>
                  <a:gd name="T27" fmla="*/ 9 h 74"/>
                  <a:gd name="T28" fmla="*/ 31 w 47"/>
                  <a:gd name="T29" fmla="*/ 0 h 74"/>
                  <a:gd name="T30" fmla="*/ 31 w 47"/>
                  <a:gd name="T3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" h="74">
                    <a:moveTo>
                      <a:pt x="31" y="0"/>
                    </a:moveTo>
                    <a:lnTo>
                      <a:pt x="14" y="8"/>
                    </a:lnTo>
                    <a:lnTo>
                      <a:pt x="0" y="20"/>
                    </a:lnTo>
                    <a:lnTo>
                      <a:pt x="11" y="41"/>
                    </a:lnTo>
                    <a:lnTo>
                      <a:pt x="18" y="49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45" y="74"/>
                    </a:lnTo>
                    <a:lnTo>
                      <a:pt x="47" y="69"/>
                    </a:lnTo>
                    <a:lnTo>
                      <a:pt x="40" y="54"/>
                    </a:lnTo>
                    <a:lnTo>
                      <a:pt x="45" y="44"/>
                    </a:lnTo>
                    <a:lnTo>
                      <a:pt x="36" y="41"/>
                    </a:lnTo>
                    <a:lnTo>
                      <a:pt x="24" y="19"/>
                    </a:lnTo>
                    <a:lnTo>
                      <a:pt x="38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7" name="Freeform 203"/>
              <p:cNvSpPr>
                <a:spLocks/>
              </p:cNvSpPr>
              <p:nvPr/>
            </p:nvSpPr>
            <p:spPr bwMode="auto">
              <a:xfrm>
                <a:off x="776" y="978"/>
                <a:ext cx="47" cy="74"/>
              </a:xfrm>
              <a:custGeom>
                <a:avLst/>
                <a:gdLst>
                  <a:gd name="T0" fmla="*/ 31 w 47"/>
                  <a:gd name="T1" fmla="*/ 0 h 74"/>
                  <a:gd name="T2" fmla="*/ 14 w 47"/>
                  <a:gd name="T3" fmla="*/ 8 h 74"/>
                  <a:gd name="T4" fmla="*/ 0 w 47"/>
                  <a:gd name="T5" fmla="*/ 20 h 74"/>
                  <a:gd name="T6" fmla="*/ 11 w 47"/>
                  <a:gd name="T7" fmla="*/ 41 h 74"/>
                  <a:gd name="T8" fmla="*/ 18 w 47"/>
                  <a:gd name="T9" fmla="*/ 49 h 74"/>
                  <a:gd name="T10" fmla="*/ 12 w 47"/>
                  <a:gd name="T11" fmla="*/ 65 h 74"/>
                  <a:gd name="T12" fmla="*/ 15 w 47"/>
                  <a:gd name="T13" fmla="*/ 74 h 74"/>
                  <a:gd name="T14" fmla="*/ 45 w 47"/>
                  <a:gd name="T15" fmla="*/ 74 h 74"/>
                  <a:gd name="T16" fmla="*/ 47 w 47"/>
                  <a:gd name="T17" fmla="*/ 69 h 74"/>
                  <a:gd name="T18" fmla="*/ 40 w 47"/>
                  <a:gd name="T19" fmla="*/ 54 h 74"/>
                  <a:gd name="T20" fmla="*/ 45 w 47"/>
                  <a:gd name="T21" fmla="*/ 44 h 74"/>
                  <a:gd name="T22" fmla="*/ 36 w 47"/>
                  <a:gd name="T23" fmla="*/ 41 h 74"/>
                  <a:gd name="T24" fmla="*/ 24 w 47"/>
                  <a:gd name="T25" fmla="*/ 19 h 74"/>
                  <a:gd name="T26" fmla="*/ 38 w 47"/>
                  <a:gd name="T27" fmla="*/ 9 h 74"/>
                  <a:gd name="T28" fmla="*/ 31 w 47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4">
                    <a:moveTo>
                      <a:pt x="31" y="0"/>
                    </a:moveTo>
                    <a:lnTo>
                      <a:pt x="14" y="8"/>
                    </a:lnTo>
                    <a:lnTo>
                      <a:pt x="0" y="20"/>
                    </a:lnTo>
                    <a:lnTo>
                      <a:pt x="11" y="41"/>
                    </a:lnTo>
                    <a:lnTo>
                      <a:pt x="18" y="49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45" y="74"/>
                    </a:lnTo>
                    <a:lnTo>
                      <a:pt x="47" y="69"/>
                    </a:lnTo>
                    <a:lnTo>
                      <a:pt x="40" y="54"/>
                    </a:lnTo>
                    <a:lnTo>
                      <a:pt x="45" y="44"/>
                    </a:lnTo>
                    <a:lnTo>
                      <a:pt x="36" y="41"/>
                    </a:lnTo>
                    <a:lnTo>
                      <a:pt x="24" y="19"/>
                    </a:lnTo>
                    <a:lnTo>
                      <a:pt x="38" y="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0F0FF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8" name="Freeform 204"/>
              <p:cNvSpPr>
                <a:spLocks/>
              </p:cNvSpPr>
              <p:nvPr/>
            </p:nvSpPr>
            <p:spPr bwMode="auto">
              <a:xfrm>
                <a:off x="847" y="984"/>
                <a:ext cx="20" cy="23"/>
              </a:xfrm>
              <a:custGeom>
                <a:avLst/>
                <a:gdLst>
                  <a:gd name="T0" fmla="*/ 0 w 20"/>
                  <a:gd name="T1" fmla="*/ 5 h 23"/>
                  <a:gd name="T2" fmla="*/ 0 w 20"/>
                  <a:gd name="T3" fmla="*/ 20 h 23"/>
                  <a:gd name="T4" fmla="*/ 14 w 20"/>
                  <a:gd name="T5" fmla="*/ 23 h 23"/>
                  <a:gd name="T6" fmla="*/ 17 w 20"/>
                  <a:gd name="T7" fmla="*/ 18 h 23"/>
                  <a:gd name="T8" fmla="*/ 20 w 20"/>
                  <a:gd name="T9" fmla="*/ 9 h 23"/>
                  <a:gd name="T10" fmla="*/ 14 w 20"/>
                  <a:gd name="T11" fmla="*/ 0 h 23"/>
                  <a:gd name="T12" fmla="*/ 0 w 20"/>
                  <a:gd name="T13" fmla="*/ 5 h 23"/>
                  <a:gd name="T14" fmla="*/ 0 w 20"/>
                  <a:gd name="T15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3">
                    <a:moveTo>
                      <a:pt x="0" y="5"/>
                    </a:moveTo>
                    <a:lnTo>
                      <a:pt x="0" y="20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0" y="9"/>
                    </a:lnTo>
                    <a:lnTo>
                      <a:pt x="1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9" name="Freeform 205"/>
              <p:cNvSpPr>
                <a:spLocks/>
              </p:cNvSpPr>
              <p:nvPr/>
            </p:nvSpPr>
            <p:spPr bwMode="auto">
              <a:xfrm>
                <a:off x="847" y="984"/>
                <a:ext cx="20" cy="23"/>
              </a:xfrm>
              <a:custGeom>
                <a:avLst/>
                <a:gdLst>
                  <a:gd name="T0" fmla="*/ 0 w 20"/>
                  <a:gd name="T1" fmla="*/ 5 h 23"/>
                  <a:gd name="T2" fmla="*/ 0 w 20"/>
                  <a:gd name="T3" fmla="*/ 20 h 23"/>
                  <a:gd name="T4" fmla="*/ 14 w 20"/>
                  <a:gd name="T5" fmla="*/ 23 h 23"/>
                  <a:gd name="T6" fmla="*/ 17 w 20"/>
                  <a:gd name="T7" fmla="*/ 18 h 23"/>
                  <a:gd name="T8" fmla="*/ 20 w 20"/>
                  <a:gd name="T9" fmla="*/ 9 h 23"/>
                  <a:gd name="T10" fmla="*/ 14 w 20"/>
                  <a:gd name="T11" fmla="*/ 0 h 23"/>
                  <a:gd name="T12" fmla="*/ 0 w 20"/>
                  <a:gd name="T13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3">
                    <a:moveTo>
                      <a:pt x="0" y="5"/>
                    </a:moveTo>
                    <a:lnTo>
                      <a:pt x="0" y="20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0" y="9"/>
                    </a:lnTo>
                    <a:lnTo>
                      <a:pt x="1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071" name="Group 327"/>
            <p:cNvGrpSpPr>
              <a:grpSpLocks/>
            </p:cNvGrpSpPr>
            <p:nvPr/>
          </p:nvGrpSpPr>
          <p:grpSpPr bwMode="auto">
            <a:xfrm>
              <a:off x="935038" y="1331913"/>
              <a:ext cx="2916237" cy="1189037"/>
              <a:chOff x="589" y="839"/>
              <a:chExt cx="1837" cy="749"/>
            </a:xfrm>
          </p:grpSpPr>
          <p:sp>
            <p:nvSpPr>
              <p:cNvPr id="31952" name="Line 208"/>
              <p:cNvSpPr>
                <a:spLocks noChangeShapeType="1"/>
              </p:cNvSpPr>
              <p:nvPr/>
            </p:nvSpPr>
            <p:spPr bwMode="auto">
              <a:xfrm flipH="1">
                <a:off x="1383" y="1338"/>
                <a:ext cx="83" cy="182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3" name="Line 209"/>
              <p:cNvSpPr>
                <a:spLocks noChangeShapeType="1"/>
              </p:cNvSpPr>
              <p:nvPr/>
            </p:nvSpPr>
            <p:spPr bwMode="auto">
              <a:xfrm flipV="1">
                <a:off x="1798" y="907"/>
                <a:ext cx="266" cy="129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5" name="Line 211"/>
              <p:cNvSpPr>
                <a:spLocks noChangeShapeType="1"/>
              </p:cNvSpPr>
              <p:nvPr/>
            </p:nvSpPr>
            <p:spPr bwMode="auto">
              <a:xfrm>
                <a:off x="1813" y="1275"/>
                <a:ext cx="477" cy="108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6" name="Line 212"/>
              <p:cNvSpPr>
                <a:spLocks noChangeShapeType="1"/>
              </p:cNvSpPr>
              <p:nvPr/>
            </p:nvSpPr>
            <p:spPr bwMode="auto">
              <a:xfrm flipH="1">
                <a:off x="726" y="1218"/>
                <a:ext cx="386" cy="97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7" name="Line 213"/>
              <p:cNvSpPr>
                <a:spLocks noChangeShapeType="1"/>
              </p:cNvSpPr>
              <p:nvPr/>
            </p:nvSpPr>
            <p:spPr bwMode="auto">
              <a:xfrm flipH="1" flipV="1">
                <a:off x="816" y="907"/>
                <a:ext cx="369" cy="132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65" name="Oval 321"/>
              <p:cNvSpPr>
                <a:spLocks noChangeArrowheads="1"/>
              </p:cNvSpPr>
              <p:nvPr/>
            </p:nvSpPr>
            <p:spPr bwMode="auto">
              <a:xfrm>
                <a:off x="2154" y="1315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6" name="Oval 322"/>
              <p:cNvSpPr>
                <a:spLocks noChangeArrowheads="1"/>
              </p:cNvSpPr>
              <p:nvPr/>
            </p:nvSpPr>
            <p:spPr bwMode="auto">
              <a:xfrm>
                <a:off x="1928" y="839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7" name="Oval 323"/>
              <p:cNvSpPr>
                <a:spLocks noChangeArrowheads="1"/>
              </p:cNvSpPr>
              <p:nvPr/>
            </p:nvSpPr>
            <p:spPr bwMode="auto">
              <a:xfrm>
                <a:off x="680" y="839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8" name="Oval 324"/>
              <p:cNvSpPr>
                <a:spLocks noChangeArrowheads="1"/>
              </p:cNvSpPr>
              <p:nvPr/>
            </p:nvSpPr>
            <p:spPr bwMode="auto">
              <a:xfrm>
                <a:off x="589" y="1247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9" name="Oval 325"/>
              <p:cNvSpPr>
                <a:spLocks noChangeArrowheads="1"/>
              </p:cNvSpPr>
              <p:nvPr/>
            </p:nvSpPr>
            <p:spPr bwMode="auto">
              <a:xfrm>
                <a:off x="1247" y="1452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70" name="Oval 326"/>
              <p:cNvSpPr>
                <a:spLocks noChangeArrowheads="1"/>
              </p:cNvSpPr>
              <p:nvPr/>
            </p:nvSpPr>
            <p:spPr bwMode="auto">
              <a:xfrm>
                <a:off x="1088" y="975"/>
                <a:ext cx="816" cy="363"/>
              </a:xfrm>
              <a:prstGeom prst="ellips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Internet</a:t>
                </a:r>
              </a:p>
            </p:txBody>
          </p:sp>
          <p:sp>
            <p:nvSpPr>
              <p:cNvPr id="31959" name="Rectangle 215"/>
              <p:cNvSpPr>
                <a:spLocks noChangeArrowheads="1"/>
              </p:cNvSpPr>
              <p:nvPr/>
            </p:nvSpPr>
            <p:spPr bwMode="auto">
              <a:xfrm>
                <a:off x="1452" y="1321"/>
                <a:ext cx="31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1" name="Rectangle 217"/>
              <p:cNvSpPr>
                <a:spLocks noChangeArrowheads="1"/>
              </p:cNvSpPr>
              <p:nvPr/>
            </p:nvSpPr>
            <p:spPr bwMode="auto">
              <a:xfrm>
                <a:off x="1178" y="1023"/>
                <a:ext cx="31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3" name="Rectangle 219"/>
              <p:cNvSpPr>
                <a:spLocks noChangeArrowheads="1"/>
              </p:cNvSpPr>
              <p:nvPr/>
            </p:nvSpPr>
            <p:spPr bwMode="auto">
              <a:xfrm>
                <a:off x="1101" y="1202"/>
                <a:ext cx="32" cy="31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5" name="Rectangle 221"/>
              <p:cNvSpPr>
                <a:spLocks noChangeArrowheads="1"/>
              </p:cNvSpPr>
              <p:nvPr/>
            </p:nvSpPr>
            <p:spPr bwMode="auto">
              <a:xfrm>
                <a:off x="1782" y="1020"/>
                <a:ext cx="32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7" name="Rectangle 223"/>
              <p:cNvSpPr>
                <a:spLocks noChangeArrowheads="1"/>
              </p:cNvSpPr>
              <p:nvPr/>
            </p:nvSpPr>
            <p:spPr bwMode="auto">
              <a:xfrm>
                <a:off x="1795" y="1258"/>
                <a:ext cx="32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インターネットのプロトコル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677E60-6384-0CB0-904B-9459399BD151}"/>
              </a:ext>
            </a:extLst>
          </p:cNvPr>
          <p:cNvGrpSpPr/>
          <p:nvPr/>
        </p:nvGrpSpPr>
        <p:grpSpPr>
          <a:xfrm>
            <a:off x="863600" y="828675"/>
            <a:ext cx="2916238" cy="1944688"/>
            <a:chOff x="863600" y="828675"/>
            <a:chExt cx="2916238" cy="1944688"/>
          </a:xfrm>
        </p:grpSpPr>
        <p:sp>
          <p:nvSpPr>
            <p:cNvPr id="30825" name="Rectangle 105"/>
            <p:cNvSpPr>
              <a:spLocks noChangeArrowheads="1"/>
            </p:cNvSpPr>
            <p:nvPr/>
          </p:nvSpPr>
          <p:spPr bwMode="auto">
            <a:xfrm>
              <a:off x="863600" y="2593975"/>
              <a:ext cx="1079500" cy="1793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物理層</a:t>
              </a:r>
            </a:p>
          </p:txBody>
        </p:sp>
        <p:sp>
          <p:nvSpPr>
            <p:cNvPr id="30826" name="Rectangle 106"/>
            <p:cNvSpPr>
              <a:spLocks noChangeArrowheads="1"/>
            </p:cNvSpPr>
            <p:nvPr/>
          </p:nvSpPr>
          <p:spPr bwMode="auto">
            <a:xfrm>
              <a:off x="863600" y="2341563"/>
              <a:ext cx="1079500" cy="1793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データリンク層</a:t>
              </a:r>
            </a:p>
          </p:txBody>
        </p:sp>
        <p:sp>
          <p:nvSpPr>
            <p:cNvPr id="30827" name="Rectangle 107"/>
            <p:cNvSpPr>
              <a:spLocks noChangeArrowheads="1"/>
            </p:cNvSpPr>
            <p:nvPr/>
          </p:nvSpPr>
          <p:spPr bwMode="auto">
            <a:xfrm>
              <a:off x="863600" y="2090738"/>
              <a:ext cx="1079500" cy="1793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ネットワーク層</a:t>
              </a:r>
            </a:p>
          </p:txBody>
        </p:sp>
        <p:sp>
          <p:nvSpPr>
            <p:cNvPr id="30828" name="Rectangle 108"/>
            <p:cNvSpPr>
              <a:spLocks noChangeArrowheads="1"/>
            </p:cNvSpPr>
            <p:nvPr/>
          </p:nvSpPr>
          <p:spPr bwMode="auto">
            <a:xfrm>
              <a:off x="863600" y="1838325"/>
              <a:ext cx="1079500" cy="1793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トランスポート層</a:t>
              </a:r>
            </a:p>
          </p:txBody>
        </p:sp>
        <p:sp>
          <p:nvSpPr>
            <p:cNvPr id="30829" name="Rectangle 109"/>
            <p:cNvSpPr>
              <a:spLocks noChangeArrowheads="1"/>
            </p:cNvSpPr>
            <p:nvPr/>
          </p:nvSpPr>
          <p:spPr bwMode="auto">
            <a:xfrm>
              <a:off x="863600" y="1585913"/>
              <a:ext cx="1079500" cy="1793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セッション層</a:t>
              </a:r>
            </a:p>
          </p:txBody>
        </p:sp>
        <p:sp>
          <p:nvSpPr>
            <p:cNvPr id="30830" name="Rectangle 110"/>
            <p:cNvSpPr>
              <a:spLocks noChangeArrowheads="1"/>
            </p:cNvSpPr>
            <p:nvPr/>
          </p:nvSpPr>
          <p:spPr bwMode="auto">
            <a:xfrm>
              <a:off x="863600" y="1333500"/>
              <a:ext cx="1079500" cy="1793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プレゼンテーション層</a:t>
              </a:r>
            </a:p>
          </p:txBody>
        </p:sp>
        <p:sp>
          <p:nvSpPr>
            <p:cNvPr id="30831" name="Rectangle 111"/>
            <p:cNvSpPr>
              <a:spLocks noChangeArrowheads="1"/>
            </p:cNvSpPr>
            <p:nvPr/>
          </p:nvSpPr>
          <p:spPr bwMode="auto">
            <a:xfrm>
              <a:off x="863600" y="1081088"/>
              <a:ext cx="1079500" cy="1793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アプリケーション層</a:t>
              </a:r>
            </a:p>
          </p:txBody>
        </p:sp>
        <p:sp>
          <p:nvSpPr>
            <p:cNvPr id="30832" name="Rectangle 112"/>
            <p:cNvSpPr>
              <a:spLocks noChangeArrowheads="1"/>
            </p:cNvSpPr>
            <p:nvPr/>
          </p:nvSpPr>
          <p:spPr bwMode="auto">
            <a:xfrm>
              <a:off x="863600" y="828675"/>
              <a:ext cx="10795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OSI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基本参照モデル</a:t>
              </a:r>
            </a:p>
          </p:txBody>
        </p:sp>
        <p:sp>
          <p:nvSpPr>
            <p:cNvPr id="30833" name="Rectangle 113"/>
            <p:cNvSpPr>
              <a:spLocks noChangeArrowheads="1"/>
            </p:cNvSpPr>
            <p:nvPr/>
          </p:nvSpPr>
          <p:spPr bwMode="auto">
            <a:xfrm>
              <a:off x="2484438" y="2341563"/>
              <a:ext cx="1295400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LAN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0835" name="Rectangle 115"/>
            <p:cNvSpPr>
              <a:spLocks noChangeArrowheads="1"/>
            </p:cNvSpPr>
            <p:nvPr/>
          </p:nvSpPr>
          <p:spPr bwMode="auto">
            <a:xfrm>
              <a:off x="2484438" y="2090738"/>
              <a:ext cx="1295400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プロトコル</a:t>
              </a:r>
            </a:p>
          </p:txBody>
        </p:sp>
        <p:sp>
          <p:nvSpPr>
            <p:cNvPr id="30836" name="Rectangle 116"/>
            <p:cNvSpPr>
              <a:spLocks noChangeArrowheads="1"/>
            </p:cNvSpPr>
            <p:nvPr/>
          </p:nvSpPr>
          <p:spPr bwMode="auto">
            <a:xfrm>
              <a:off x="2484438" y="1838325"/>
              <a:ext cx="1295400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TCP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プロトコル</a:t>
              </a:r>
            </a:p>
          </p:txBody>
        </p:sp>
        <p:sp>
          <p:nvSpPr>
            <p:cNvPr id="30839" name="Rectangle 119"/>
            <p:cNvSpPr>
              <a:spLocks noChangeArrowheads="1"/>
            </p:cNvSpPr>
            <p:nvPr/>
          </p:nvSpPr>
          <p:spPr bwMode="auto">
            <a:xfrm>
              <a:off x="2484438" y="1081088"/>
              <a:ext cx="1295400" cy="68421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アプリケーション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プロトコル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0840" name="Rectangle 120"/>
            <p:cNvSpPr>
              <a:spLocks noChangeArrowheads="1"/>
            </p:cNvSpPr>
            <p:nvPr/>
          </p:nvSpPr>
          <p:spPr bwMode="auto">
            <a:xfrm>
              <a:off x="2484438" y="828675"/>
              <a:ext cx="12954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TCP/IP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の構成</a:t>
              </a:r>
            </a:p>
          </p:txBody>
        </p:sp>
        <p:sp>
          <p:nvSpPr>
            <p:cNvPr id="30841" name="Rectangle 121"/>
            <p:cNvSpPr>
              <a:spLocks noChangeArrowheads="1"/>
            </p:cNvSpPr>
            <p:nvPr/>
          </p:nvSpPr>
          <p:spPr bwMode="auto">
            <a:xfrm>
              <a:off x="2592388" y="2555875"/>
              <a:ext cx="10795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Ethernet, Wireless 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842" name="Rectangle 122"/>
            <p:cNvSpPr>
              <a:spLocks noChangeArrowheads="1"/>
            </p:cNvSpPr>
            <p:nvPr/>
          </p:nvSpPr>
          <p:spPr bwMode="auto">
            <a:xfrm>
              <a:off x="2592388" y="1549400"/>
              <a:ext cx="10795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HTTP, SMTP </a:t>
              </a:r>
              <a:r>
                <a:rPr lang="ja-JP" altLang="en-US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847" name="Line 127"/>
            <p:cNvSpPr>
              <a:spLocks noChangeShapeType="1"/>
            </p:cNvSpPr>
            <p:nvPr/>
          </p:nvSpPr>
          <p:spPr bwMode="auto">
            <a:xfrm>
              <a:off x="2016125" y="1079500"/>
              <a:ext cx="431800" cy="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849" name="Line 129"/>
            <p:cNvSpPr>
              <a:spLocks noChangeShapeType="1"/>
            </p:cNvSpPr>
            <p:nvPr/>
          </p:nvSpPr>
          <p:spPr bwMode="auto">
            <a:xfrm>
              <a:off x="2016125" y="1800225"/>
              <a:ext cx="431800" cy="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851" name="Line 131"/>
            <p:cNvSpPr>
              <a:spLocks noChangeShapeType="1"/>
            </p:cNvSpPr>
            <p:nvPr/>
          </p:nvSpPr>
          <p:spPr bwMode="auto">
            <a:xfrm>
              <a:off x="2016125" y="2052638"/>
              <a:ext cx="431800" cy="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853" name="Line 133"/>
            <p:cNvSpPr>
              <a:spLocks noChangeShapeType="1"/>
            </p:cNvSpPr>
            <p:nvPr/>
          </p:nvSpPr>
          <p:spPr bwMode="auto">
            <a:xfrm>
              <a:off x="2016125" y="2305050"/>
              <a:ext cx="431800" cy="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854" name="Line 134"/>
            <p:cNvSpPr>
              <a:spLocks noChangeShapeType="1"/>
            </p:cNvSpPr>
            <p:nvPr/>
          </p:nvSpPr>
          <p:spPr bwMode="auto">
            <a:xfrm>
              <a:off x="2016125" y="2771775"/>
              <a:ext cx="431800" cy="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IP</a:t>
            </a:r>
            <a:r>
              <a:rPr lang="ja-JP" altLang="en-US" dirty="0"/>
              <a:t>アドレス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51E0079-6EA8-82E4-1803-2F9D939A5297}"/>
              </a:ext>
            </a:extLst>
          </p:cNvPr>
          <p:cNvGrpSpPr/>
          <p:nvPr/>
        </p:nvGrpSpPr>
        <p:grpSpPr>
          <a:xfrm>
            <a:off x="503771" y="972133"/>
            <a:ext cx="3672408" cy="1944216"/>
            <a:chOff x="503771" y="972133"/>
            <a:chExt cx="3672408" cy="1944216"/>
          </a:xfrm>
        </p:grpSpPr>
        <p:cxnSp>
          <p:nvCxnSpPr>
            <p:cNvPr id="3" name="直線コネクタ 2"/>
            <p:cNvCxnSpPr/>
            <p:nvPr/>
          </p:nvCxnSpPr>
          <p:spPr bwMode="auto">
            <a:xfrm flipH="1">
              <a:off x="1619895" y="1440384"/>
              <a:ext cx="360120" cy="539877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/>
            <p:cNvCxnSpPr/>
            <p:nvPr/>
          </p:nvCxnSpPr>
          <p:spPr bwMode="auto">
            <a:xfrm>
              <a:off x="2700015" y="1440340"/>
              <a:ext cx="360040" cy="539921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rot="5400000" flipH="1" flipV="1">
              <a:off x="2350084" y="126170"/>
              <a:ext cx="2" cy="2340000"/>
            </a:xfrm>
            <a:prstGeom prst="line">
              <a:avLst/>
            </a:prstGeom>
            <a:noFill/>
            <a:ln w="31750" cap="rnd">
              <a:solidFill>
                <a:schemeClr val="bg1">
                  <a:lumMod val="50000"/>
                </a:schemeClr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503771" y="972205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送信元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528179" y="972133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宛先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</a:p>
          </p:txBody>
        </p:sp>
        <p:sp>
          <p:nvSpPr>
            <p:cNvPr id="16" name="Rectangle 39"/>
            <p:cNvSpPr>
              <a:spLocks noChangeArrowheads="1"/>
            </p:cNvSpPr>
            <p:nvPr/>
          </p:nvSpPr>
          <p:spPr bwMode="auto">
            <a:xfrm>
              <a:off x="1980015" y="1152384"/>
              <a:ext cx="72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パケット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" name="Rectangle 39"/>
            <p:cNvSpPr>
              <a:spLocks noChangeArrowheads="1"/>
            </p:cNvSpPr>
            <p:nvPr/>
          </p:nvSpPr>
          <p:spPr bwMode="auto">
            <a:xfrm>
              <a:off x="1620015" y="1980305"/>
              <a:ext cx="1440040" cy="396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39"/>
            <p:cNvSpPr>
              <a:spLocks noChangeArrowheads="1"/>
            </p:cNvSpPr>
            <p:nvPr/>
          </p:nvSpPr>
          <p:spPr bwMode="auto">
            <a:xfrm>
              <a:off x="1620015" y="2376349"/>
              <a:ext cx="1440040" cy="54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Rectangle 39"/>
            <p:cNvSpPr>
              <a:spLocks noChangeArrowheads="1"/>
            </p:cNvSpPr>
            <p:nvPr/>
          </p:nvSpPr>
          <p:spPr bwMode="auto">
            <a:xfrm>
              <a:off x="1799915" y="2052309"/>
              <a:ext cx="504000" cy="2520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送信元</a:t>
              </a:r>
              <a:br>
                <a:rPr lang="en-US" altLang="ja-JP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en-US" altLang="ja-JP" sz="7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auto">
            <a:xfrm>
              <a:off x="2375979" y="2052341"/>
              <a:ext cx="504000" cy="2520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宛先</a:t>
              </a:r>
              <a:br>
                <a:rPr lang="en-US" altLang="ja-JP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7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en-US" altLang="ja-JP" sz="7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2" name="Rectangle 39"/>
            <p:cNvSpPr>
              <a:spLocks noChangeArrowheads="1"/>
            </p:cNvSpPr>
            <p:nvPr/>
          </p:nvSpPr>
          <p:spPr bwMode="auto">
            <a:xfrm>
              <a:off x="3096139" y="2052345"/>
              <a:ext cx="720000" cy="252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ヘッダー部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3" name="Rectangle 39"/>
            <p:cNvSpPr>
              <a:spLocks noChangeArrowheads="1"/>
            </p:cNvSpPr>
            <p:nvPr/>
          </p:nvSpPr>
          <p:spPr bwMode="auto">
            <a:xfrm>
              <a:off x="3096139" y="2520393"/>
              <a:ext cx="720000" cy="252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データ部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5196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】IPv4</a:t>
            </a:r>
            <a:r>
              <a:rPr lang="ja-JP" altLang="en-US" dirty="0"/>
              <a:t>と</a:t>
            </a:r>
            <a:r>
              <a:rPr lang="en-US" altLang="ja-JP" dirty="0"/>
              <a:t>IPv6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E00A9CB-F3EE-4A54-47E0-5F56A7CAE545}"/>
              </a:ext>
            </a:extLst>
          </p:cNvPr>
          <p:cNvGrpSpPr/>
          <p:nvPr/>
        </p:nvGrpSpPr>
        <p:grpSpPr>
          <a:xfrm>
            <a:off x="531981" y="720105"/>
            <a:ext cx="3824218" cy="2268252"/>
            <a:chOff x="531981" y="720105"/>
            <a:chExt cx="3824218" cy="2268252"/>
          </a:xfrm>
        </p:grpSpPr>
        <p:sp>
          <p:nvSpPr>
            <p:cNvPr id="33" name="Rectangle 42"/>
            <p:cNvSpPr>
              <a:spLocks noChangeArrowheads="1"/>
            </p:cNvSpPr>
            <p:nvPr/>
          </p:nvSpPr>
          <p:spPr bwMode="auto">
            <a:xfrm>
              <a:off x="900007" y="1008137"/>
              <a:ext cx="1728000" cy="18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7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32" name="Rectangle 42"/>
            <p:cNvSpPr>
              <a:spLocks noChangeArrowheads="1"/>
            </p:cNvSpPr>
            <p:nvPr/>
          </p:nvSpPr>
          <p:spPr bwMode="auto">
            <a:xfrm>
              <a:off x="899815" y="2159523"/>
              <a:ext cx="3456336" cy="36074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700" dirty="0">
                <a:solidFill>
                  <a:srgbClr val="4D4D4D"/>
                </a:solidFill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4" name="Rectangle 42"/>
            <p:cNvSpPr>
              <a:spLocks noChangeArrowheads="1"/>
            </p:cNvSpPr>
            <p:nvPr/>
          </p:nvSpPr>
          <p:spPr bwMode="auto">
            <a:xfrm>
              <a:off x="899815" y="1008668"/>
              <a:ext cx="432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11000000</a:t>
              </a:r>
            </a:p>
          </p:txBody>
        </p:sp>
        <p:sp>
          <p:nvSpPr>
            <p:cNvPr id="15" name="Rectangle 42"/>
            <p:cNvSpPr>
              <a:spLocks noChangeArrowheads="1"/>
            </p:cNvSpPr>
            <p:nvPr/>
          </p:nvSpPr>
          <p:spPr bwMode="auto">
            <a:xfrm>
              <a:off x="1331863" y="1008668"/>
              <a:ext cx="432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10101000</a:t>
              </a:r>
            </a:p>
          </p:txBody>
        </p:sp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>
              <a:off x="1763911" y="1008668"/>
              <a:ext cx="432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00000000</a:t>
              </a:r>
            </a:p>
          </p:txBody>
        </p:sp>
        <p:sp>
          <p:nvSpPr>
            <p:cNvPr id="17" name="Rectangle 42"/>
            <p:cNvSpPr>
              <a:spLocks noChangeArrowheads="1"/>
            </p:cNvSpPr>
            <p:nvPr/>
          </p:nvSpPr>
          <p:spPr bwMode="auto">
            <a:xfrm>
              <a:off x="2195959" y="1008668"/>
              <a:ext cx="432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00000001</a:t>
              </a:r>
            </a:p>
          </p:txBody>
        </p:sp>
        <p:sp>
          <p:nvSpPr>
            <p:cNvPr id="18" name="Rectangle 42"/>
            <p:cNvSpPr>
              <a:spLocks noChangeArrowheads="1"/>
            </p:cNvSpPr>
            <p:nvPr/>
          </p:nvSpPr>
          <p:spPr bwMode="auto">
            <a:xfrm>
              <a:off x="899815" y="216026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00100000 00000001</a:t>
              </a:r>
            </a:p>
          </p:txBody>
        </p:sp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1763959" y="216026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00001000 10111000</a:t>
              </a:r>
            </a:p>
          </p:txBody>
        </p:sp>
        <p:sp>
          <p:nvSpPr>
            <p:cNvPr id="20" name="Rectangle 42"/>
            <p:cNvSpPr>
              <a:spLocks noChangeArrowheads="1"/>
            </p:cNvSpPr>
            <p:nvPr/>
          </p:nvSpPr>
          <p:spPr bwMode="auto">
            <a:xfrm>
              <a:off x="2628007" y="216026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00000000 00000000</a:t>
              </a:r>
            </a:p>
          </p:txBody>
        </p:sp>
        <p:sp>
          <p:nvSpPr>
            <p:cNvPr id="21" name="Rectangle 42"/>
            <p:cNvSpPr>
              <a:spLocks noChangeArrowheads="1"/>
            </p:cNvSpPr>
            <p:nvPr/>
          </p:nvSpPr>
          <p:spPr bwMode="auto">
            <a:xfrm>
              <a:off x="3492151" y="216026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00000000 00000000</a:t>
              </a:r>
            </a:p>
          </p:txBody>
        </p:sp>
        <p:sp>
          <p:nvSpPr>
            <p:cNvPr id="22" name="Rectangle 42"/>
            <p:cNvSpPr>
              <a:spLocks noChangeArrowheads="1"/>
            </p:cNvSpPr>
            <p:nvPr/>
          </p:nvSpPr>
          <p:spPr bwMode="auto">
            <a:xfrm>
              <a:off x="899815" y="234028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00000000 00001000</a:t>
              </a:r>
            </a:p>
          </p:txBody>
        </p:sp>
        <p:sp>
          <p:nvSpPr>
            <p:cNvPr id="23" name="Rectangle 42"/>
            <p:cNvSpPr>
              <a:spLocks noChangeArrowheads="1"/>
            </p:cNvSpPr>
            <p:nvPr/>
          </p:nvSpPr>
          <p:spPr bwMode="auto">
            <a:xfrm>
              <a:off x="1763959" y="234028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00001000 00000000</a:t>
              </a:r>
            </a:p>
          </p:txBody>
        </p:sp>
        <p:sp>
          <p:nvSpPr>
            <p:cNvPr id="24" name="Rectangle 42"/>
            <p:cNvSpPr>
              <a:spLocks noChangeArrowheads="1"/>
            </p:cNvSpPr>
            <p:nvPr/>
          </p:nvSpPr>
          <p:spPr bwMode="auto">
            <a:xfrm>
              <a:off x="2628007" y="234028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00100000 00001100</a:t>
              </a:r>
            </a:p>
          </p:txBody>
        </p:sp>
        <p:sp>
          <p:nvSpPr>
            <p:cNvPr id="25" name="Rectangle 42"/>
            <p:cNvSpPr>
              <a:spLocks noChangeArrowheads="1"/>
            </p:cNvSpPr>
            <p:nvPr/>
          </p:nvSpPr>
          <p:spPr bwMode="auto">
            <a:xfrm>
              <a:off x="3492151" y="2340289"/>
              <a:ext cx="864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01000001 01111010</a:t>
              </a:r>
            </a:p>
          </p:txBody>
        </p:sp>
        <p:sp>
          <p:nvSpPr>
            <p:cNvPr id="26" name="Rectangle 42"/>
            <p:cNvSpPr>
              <a:spLocks noChangeArrowheads="1"/>
            </p:cNvSpPr>
            <p:nvPr/>
          </p:nvSpPr>
          <p:spPr bwMode="auto">
            <a:xfrm>
              <a:off x="891981" y="1440736"/>
              <a:ext cx="1728000" cy="21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192.168.0.1</a:t>
              </a:r>
            </a:p>
          </p:txBody>
        </p:sp>
        <p:sp>
          <p:nvSpPr>
            <p:cNvPr id="27" name="Rectangle 42"/>
            <p:cNvSpPr>
              <a:spLocks noChangeArrowheads="1"/>
            </p:cNvSpPr>
            <p:nvPr/>
          </p:nvSpPr>
          <p:spPr bwMode="auto">
            <a:xfrm>
              <a:off x="899815" y="2772357"/>
              <a:ext cx="3456336" cy="21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  <a:cs typeface="Arial" panose="020B0604020202020204" pitchFamily="34" charset="0"/>
                </a:rPr>
                <a:t>2001:DB8:0:0:8:800:200C:417A</a:t>
              </a:r>
            </a:p>
          </p:txBody>
        </p:sp>
        <p:sp>
          <p:nvSpPr>
            <p:cNvPr id="28" name="Rectangle 42"/>
            <p:cNvSpPr>
              <a:spLocks noChangeArrowheads="1"/>
            </p:cNvSpPr>
            <p:nvPr/>
          </p:nvSpPr>
          <p:spPr bwMode="auto">
            <a:xfrm>
              <a:off x="1727907" y="1224712"/>
              <a:ext cx="1872208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8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ビットごとに“</a:t>
              </a:r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.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”で区切り，</a:t>
              </a:r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10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進数で表記</a:t>
              </a:r>
              <a:endParaRPr lang="en-US" altLang="ja-JP" sz="800" dirty="0">
                <a:solidFill>
                  <a:srgbClr val="4D4D4D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Rectangle 42"/>
            <p:cNvSpPr>
              <a:spLocks noChangeArrowheads="1"/>
            </p:cNvSpPr>
            <p:nvPr/>
          </p:nvSpPr>
          <p:spPr bwMode="auto">
            <a:xfrm>
              <a:off x="2448035" y="2556313"/>
              <a:ext cx="1908164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16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ビットごとに“：”で区切り，</a:t>
              </a:r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16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進数で表記</a:t>
              </a:r>
              <a:endParaRPr lang="en-US" altLang="ja-JP" sz="800" dirty="0">
                <a:solidFill>
                  <a:srgbClr val="4D4D4D"/>
                </a:solidFill>
                <a:latin typeface="+mj-ea"/>
                <a:ea typeface="+mj-ea"/>
              </a:endParaRPr>
            </a:p>
          </p:txBody>
        </p:sp>
        <p:sp>
          <p:nvSpPr>
            <p:cNvPr id="2" name="二等辺三角形 1"/>
            <p:cNvSpPr/>
            <p:nvPr/>
          </p:nvSpPr>
          <p:spPr bwMode="auto">
            <a:xfrm flipV="1">
              <a:off x="1511883" y="1260708"/>
              <a:ext cx="216000" cy="1080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" name="二等辺三角形 30"/>
            <p:cNvSpPr/>
            <p:nvPr/>
          </p:nvSpPr>
          <p:spPr bwMode="auto">
            <a:xfrm flipV="1">
              <a:off x="2232011" y="2592329"/>
              <a:ext cx="216000" cy="1080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4" name="Rectangle 42"/>
            <p:cNvSpPr>
              <a:spLocks noChangeArrowheads="1"/>
            </p:cNvSpPr>
            <p:nvPr/>
          </p:nvSpPr>
          <p:spPr bwMode="auto">
            <a:xfrm>
              <a:off x="531981" y="1224712"/>
              <a:ext cx="360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IPv4</a:t>
              </a:r>
            </a:p>
          </p:txBody>
        </p:sp>
        <p:sp>
          <p:nvSpPr>
            <p:cNvPr id="35" name="Rectangle 42"/>
            <p:cNvSpPr>
              <a:spLocks noChangeArrowheads="1"/>
            </p:cNvSpPr>
            <p:nvPr/>
          </p:nvSpPr>
          <p:spPr bwMode="auto">
            <a:xfrm>
              <a:off x="539815" y="2556333"/>
              <a:ext cx="360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IPv6</a:t>
              </a:r>
            </a:p>
          </p:txBody>
        </p:sp>
        <p:cxnSp>
          <p:nvCxnSpPr>
            <p:cNvPr id="30" name="直線矢印コネクタ 29"/>
            <p:cNvCxnSpPr/>
            <p:nvPr/>
          </p:nvCxnSpPr>
          <p:spPr bwMode="auto">
            <a:xfrm>
              <a:off x="899815" y="900125"/>
              <a:ext cx="1728144" cy="0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arrow" w="med" len="sm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矢印コネクタ 35"/>
            <p:cNvCxnSpPr/>
            <p:nvPr/>
          </p:nvCxnSpPr>
          <p:spPr bwMode="auto">
            <a:xfrm>
              <a:off x="899743" y="2052257"/>
              <a:ext cx="3456408" cy="0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arrow" w="med" len="sm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1547951" y="720105"/>
              <a:ext cx="431984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32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ビット</a:t>
              </a:r>
              <a:endParaRPr lang="en-US" altLang="ja-JP" sz="800" dirty="0">
                <a:solidFill>
                  <a:srgbClr val="4D4D4D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2320039" y="1872233"/>
              <a:ext cx="431984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+mj-ea"/>
                  <a:ea typeface="+mj-ea"/>
                </a:rPr>
                <a:t>128</a:t>
              </a:r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ビット</a:t>
              </a:r>
              <a:endParaRPr lang="en-US" altLang="ja-JP" sz="800" dirty="0">
                <a:solidFill>
                  <a:srgbClr val="4D4D4D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619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インターネットのサービス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5B9141-6360-B52C-DEBC-3C3567C91049}"/>
              </a:ext>
            </a:extLst>
          </p:cNvPr>
          <p:cNvGrpSpPr/>
          <p:nvPr/>
        </p:nvGrpSpPr>
        <p:grpSpPr>
          <a:xfrm>
            <a:off x="684213" y="863600"/>
            <a:ext cx="3348037" cy="1871663"/>
            <a:chOff x="684213" y="863600"/>
            <a:chExt cx="3348037" cy="1871663"/>
          </a:xfrm>
        </p:grpSpPr>
        <p:sp>
          <p:nvSpPr>
            <p:cNvPr id="35872" name="Oval 32"/>
            <p:cNvSpPr>
              <a:spLocks noChangeArrowheads="1"/>
            </p:cNvSpPr>
            <p:nvPr/>
          </p:nvSpPr>
          <p:spPr bwMode="auto">
            <a:xfrm>
              <a:off x="684213" y="863600"/>
              <a:ext cx="1871662" cy="18716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35879" name="Rectangle 39"/>
            <p:cNvSpPr>
              <a:spLocks noChangeArrowheads="1"/>
            </p:cNvSpPr>
            <p:nvPr/>
          </p:nvSpPr>
          <p:spPr bwMode="auto">
            <a:xfrm>
              <a:off x="1836738" y="971550"/>
              <a:ext cx="1079500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WWW</a:t>
              </a:r>
            </a:p>
          </p:txBody>
        </p:sp>
        <p:sp>
          <p:nvSpPr>
            <p:cNvPr id="35880" name="Rectangle 40"/>
            <p:cNvSpPr>
              <a:spLocks noChangeArrowheads="1"/>
            </p:cNvSpPr>
            <p:nvPr/>
          </p:nvSpPr>
          <p:spPr bwMode="auto">
            <a:xfrm>
              <a:off x="1836738" y="1476221"/>
              <a:ext cx="1079500" cy="288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E-Mail</a:t>
              </a:r>
            </a:p>
          </p:txBody>
        </p:sp>
        <p:sp>
          <p:nvSpPr>
            <p:cNvPr id="35881" name="Rectangle 41"/>
            <p:cNvSpPr>
              <a:spLocks noChangeArrowheads="1"/>
            </p:cNvSpPr>
            <p:nvPr/>
          </p:nvSpPr>
          <p:spPr bwMode="auto">
            <a:xfrm>
              <a:off x="1835150" y="2124385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FTP</a:t>
              </a:r>
            </a:p>
          </p:txBody>
        </p:sp>
        <p:sp>
          <p:nvSpPr>
            <p:cNvPr id="35882" name="Rectangle 42"/>
            <p:cNvSpPr>
              <a:spLocks noChangeArrowheads="1"/>
            </p:cNvSpPr>
            <p:nvPr/>
          </p:nvSpPr>
          <p:spPr bwMode="auto">
            <a:xfrm>
              <a:off x="1835150" y="1836353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VoIP</a:t>
              </a:r>
            </a:p>
          </p:txBody>
        </p:sp>
        <p:sp>
          <p:nvSpPr>
            <p:cNvPr id="35884" name="Rectangle 44"/>
            <p:cNvSpPr>
              <a:spLocks noChangeArrowheads="1"/>
            </p:cNvSpPr>
            <p:nvPr/>
          </p:nvSpPr>
          <p:spPr bwMode="auto">
            <a:xfrm>
              <a:off x="1836738" y="2413000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その他</a:t>
              </a:r>
            </a:p>
          </p:txBody>
        </p:sp>
        <p:sp>
          <p:nvSpPr>
            <p:cNvPr id="35885" name="Rectangle 45"/>
            <p:cNvSpPr>
              <a:spLocks noChangeArrowheads="1"/>
            </p:cNvSpPr>
            <p:nvPr/>
          </p:nvSpPr>
          <p:spPr bwMode="auto">
            <a:xfrm>
              <a:off x="2952750" y="971550"/>
              <a:ext cx="10795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Web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情報の検索・閲覧</a:t>
              </a:r>
            </a:p>
          </p:txBody>
        </p:sp>
        <p:sp>
          <p:nvSpPr>
            <p:cNvPr id="35886" name="Rectangle 46"/>
            <p:cNvSpPr>
              <a:spLocks noChangeArrowheads="1"/>
            </p:cNvSpPr>
            <p:nvPr/>
          </p:nvSpPr>
          <p:spPr bwMode="auto">
            <a:xfrm>
              <a:off x="2952750" y="1476221"/>
              <a:ext cx="10795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電子メール</a:t>
              </a:r>
            </a:p>
          </p:txBody>
        </p:sp>
        <p:sp>
          <p:nvSpPr>
            <p:cNvPr id="35887" name="Rectangle 47"/>
            <p:cNvSpPr>
              <a:spLocks noChangeArrowheads="1"/>
            </p:cNvSpPr>
            <p:nvPr/>
          </p:nvSpPr>
          <p:spPr bwMode="auto">
            <a:xfrm>
              <a:off x="2951163" y="2124385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ファイル転送</a:t>
              </a:r>
            </a:p>
          </p:txBody>
        </p:sp>
        <p:sp>
          <p:nvSpPr>
            <p:cNvPr id="35888" name="Rectangle 48"/>
            <p:cNvSpPr>
              <a:spLocks noChangeArrowheads="1"/>
            </p:cNvSpPr>
            <p:nvPr/>
          </p:nvSpPr>
          <p:spPr bwMode="auto">
            <a:xfrm>
              <a:off x="2952750" y="1836353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音声通話</a:t>
              </a:r>
            </a:p>
          </p:txBody>
        </p:sp>
        <p:sp>
          <p:nvSpPr>
            <p:cNvPr id="35890" name="Rectangle 50"/>
            <p:cNvSpPr>
              <a:spLocks noChangeArrowheads="1"/>
            </p:cNvSpPr>
            <p:nvPr/>
          </p:nvSpPr>
          <p:spPr bwMode="auto">
            <a:xfrm>
              <a:off x="2952750" y="2413000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Telnet, </a:t>
              </a:r>
              <a:r>
                <a:rPr lang="en-US" altLang="ja-JP" sz="80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ssh</a:t>
              </a:r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, 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･･･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World Wide Web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E8CF58-1BEA-C253-95B4-02001ABBE8F0}"/>
              </a:ext>
            </a:extLst>
          </p:cNvPr>
          <p:cNvGrpSpPr/>
          <p:nvPr/>
        </p:nvGrpSpPr>
        <p:grpSpPr>
          <a:xfrm>
            <a:off x="863600" y="720725"/>
            <a:ext cx="3240088" cy="2159000"/>
            <a:chOff x="863600" y="720725"/>
            <a:chExt cx="3240088" cy="2159000"/>
          </a:xfrm>
        </p:grpSpPr>
        <p:grpSp>
          <p:nvGrpSpPr>
            <p:cNvPr id="44036" name="Group 4"/>
            <p:cNvGrpSpPr>
              <a:grpSpLocks/>
            </p:cNvGrpSpPr>
            <p:nvPr/>
          </p:nvGrpSpPr>
          <p:grpSpPr bwMode="auto">
            <a:xfrm rot="16200000">
              <a:off x="2178050" y="1530350"/>
              <a:ext cx="2159000" cy="539750"/>
              <a:chOff x="1529" y="1270"/>
              <a:chExt cx="798" cy="318"/>
            </a:xfrm>
          </p:grpSpPr>
          <p:sp>
            <p:nvSpPr>
              <p:cNvPr id="44037" name="Arc 5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4038" name="Arc 6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3348038" y="262890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44040" name="Oval 8"/>
            <p:cNvSpPr>
              <a:spLocks noChangeArrowheads="1"/>
            </p:cNvSpPr>
            <p:nvPr/>
          </p:nvSpPr>
          <p:spPr bwMode="auto">
            <a:xfrm>
              <a:off x="3240088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Web</a:t>
              </a: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 rot="5400000" flipV="1">
              <a:off x="2628107" y="1116806"/>
              <a:ext cx="215900" cy="9350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 rot="-5400000" flipH="1" flipV="1">
              <a:off x="2609850" y="1566863"/>
              <a:ext cx="252413" cy="9350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6" name="Rectangle 14"/>
            <p:cNvSpPr>
              <a:spLocks noChangeArrowheads="1"/>
            </p:cNvSpPr>
            <p:nvPr/>
          </p:nvSpPr>
          <p:spPr bwMode="auto">
            <a:xfrm>
              <a:off x="1512379" y="2375396"/>
              <a:ext cx="8636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■HTML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■画像ファイル など</a:t>
              </a:r>
            </a:p>
          </p:txBody>
        </p:sp>
        <p:sp>
          <p:nvSpPr>
            <p:cNvPr id="44047" name="Oval 15"/>
            <p:cNvSpPr>
              <a:spLocks noChangeArrowheads="1"/>
            </p:cNvSpPr>
            <p:nvPr/>
          </p:nvSpPr>
          <p:spPr bwMode="auto">
            <a:xfrm>
              <a:off x="863600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Web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ブラウザ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1584325" y="1333500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URL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の入力</a:t>
              </a:r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1584325" y="2016125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Web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ページ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の表示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906976" y="1065337"/>
              <a:ext cx="7489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クライアント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05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】Web</a:t>
            </a:r>
            <a:r>
              <a:rPr lang="ja-JP" altLang="en-US" dirty="0"/>
              <a:t>アプリケーションの構成</a:t>
            </a:r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D7492FE-AAD8-0E50-7300-780BA1CA5660}"/>
              </a:ext>
            </a:extLst>
          </p:cNvPr>
          <p:cNvGrpSpPr/>
          <p:nvPr/>
        </p:nvGrpSpPr>
        <p:grpSpPr>
          <a:xfrm>
            <a:off x="416265" y="720725"/>
            <a:ext cx="4011942" cy="2159620"/>
            <a:chOff x="416265" y="720725"/>
            <a:chExt cx="4011942" cy="2159620"/>
          </a:xfrm>
        </p:grpSpPr>
        <p:grpSp>
          <p:nvGrpSpPr>
            <p:cNvPr id="20" name="Group 4">
              <a:extLst>
                <a:ext uri="{FF2B5EF4-FFF2-40B4-BE49-F238E27FC236}">
                  <a16:creationId xmlns:a16="http://schemas.microsoft.com/office/drawing/2014/main" id="{CB5551C8-B7FE-015D-35BE-4F8BD597778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810270" y="1530350"/>
              <a:ext cx="2159000" cy="539750"/>
              <a:chOff x="1529" y="1270"/>
              <a:chExt cx="798" cy="318"/>
            </a:xfrm>
          </p:grpSpPr>
          <p:sp>
            <p:nvSpPr>
              <p:cNvPr id="37" name="Arc 5">
                <a:extLst>
                  <a:ext uri="{FF2B5EF4-FFF2-40B4-BE49-F238E27FC236}">
                    <a16:creationId xmlns:a16="http://schemas.microsoft.com/office/drawing/2014/main" id="{D35C4633-F1A0-8A6C-5A17-C52668A55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38" name="Arc 6">
                <a:extLst>
                  <a:ext uri="{FF2B5EF4-FFF2-40B4-BE49-F238E27FC236}">
                    <a16:creationId xmlns:a16="http://schemas.microsoft.com/office/drawing/2014/main" id="{B0E8DA98-38D6-4A71-3290-29A334B4DA2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5" name="Rectangle 7">
              <a:extLst>
                <a:ext uri="{FF2B5EF4-FFF2-40B4-BE49-F238E27FC236}">
                  <a16:creationId xmlns:a16="http://schemas.microsoft.com/office/drawing/2014/main" id="{6560A20B-813D-3BCD-4608-B7C8909F6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927" y="2664445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0B8BD0A-440E-EFB2-6601-1D3B18A415D9}"/>
                </a:ext>
              </a:extLst>
            </p:cNvPr>
            <p:cNvSpPr/>
            <p:nvPr/>
          </p:nvSpPr>
          <p:spPr>
            <a:xfrm>
              <a:off x="416265" y="2381458"/>
              <a:ext cx="967179" cy="174851"/>
            </a:xfrm>
            <a:prstGeom prst="rect">
              <a:avLst/>
            </a:prstGeom>
            <a:solidFill>
              <a:srgbClr val="969696"/>
            </a:solidFill>
          </p:spPr>
          <p:txBody>
            <a:bodyPr wrap="none" lIns="36000" tIns="18000" rIns="36000" bIns="18000" anchor="ctr" anchorCtr="0">
              <a:spAutoFit/>
            </a:bodyPr>
            <a:lstStyle/>
            <a:p>
              <a:pPr algn="ctr"/>
              <a:r>
                <a:rPr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クライアント サイド</a:t>
              </a:r>
            </a:p>
          </p:txBody>
        </p:sp>
        <p:sp>
          <p:nvSpPr>
            <p:cNvPr id="41" name="Line 9">
              <a:extLst>
                <a:ext uri="{FF2B5EF4-FFF2-40B4-BE49-F238E27FC236}">
                  <a16:creationId xmlns:a16="http://schemas.microsoft.com/office/drawing/2014/main" id="{2B0CD738-8144-CA1A-F516-0E0B93D0A00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1637930" y="1350210"/>
              <a:ext cx="1" cy="612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Line 9">
              <a:extLst>
                <a:ext uri="{FF2B5EF4-FFF2-40B4-BE49-F238E27FC236}">
                  <a16:creationId xmlns:a16="http://schemas.microsoft.com/office/drawing/2014/main" id="{234C2B49-37CA-F669-9C0C-44324CCBA75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2718034" y="1494210"/>
              <a:ext cx="1" cy="324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9">
              <a:extLst>
                <a:ext uri="{FF2B5EF4-FFF2-40B4-BE49-F238E27FC236}">
                  <a16:creationId xmlns:a16="http://schemas.microsoft.com/office/drawing/2014/main" id="{B03AE66D-D454-4B92-2301-B40721D0421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3618134" y="1494210"/>
              <a:ext cx="1" cy="324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Line 9">
              <a:extLst>
                <a:ext uri="{FF2B5EF4-FFF2-40B4-BE49-F238E27FC236}">
                  <a16:creationId xmlns:a16="http://schemas.microsoft.com/office/drawing/2014/main" id="{ED510195-4290-4B75-3C94-C529A61514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637930" y="1602236"/>
              <a:ext cx="1" cy="612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Line 9">
              <a:extLst>
                <a:ext uri="{FF2B5EF4-FFF2-40B4-BE49-F238E27FC236}">
                  <a16:creationId xmlns:a16="http://schemas.microsoft.com/office/drawing/2014/main" id="{19299F58-C37F-B9B3-1AC5-E22683E684F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717963" y="1746236"/>
              <a:ext cx="1" cy="324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Line 9">
              <a:extLst>
                <a:ext uri="{FF2B5EF4-FFF2-40B4-BE49-F238E27FC236}">
                  <a16:creationId xmlns:a16="http://schemas.microsoft.com/office/drawing/2014/main" id="{14BA579B-8FB6-9919-8BB3-19A73F7AD9E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618063" y="1746236"/>
              <a:ext cx="1" cy="324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DBB7D9B7-D73A-E903-9299-36EAC62F4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" y="1404181"/>
              <a:ext cx="792000" cy="79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Web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ブラウザ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094C6F5-EE8E-6332-1DC2-C2928C7B90F5}"/>
                </a:ext>
              </a:extLst>
            </p:cNvPr>
            <p:cNvSpPr/>
            <p:nvPr/>
          </p:nvSpPr>
          <p:spPr bwMode="auto">
            <a:xfrm>
              <a:off x="1979935" y="1440433"/>
              <a:ext cx="576000" cy="720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Web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サーバ</a:t>
              </a: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C36275DE-1A79-5309-378B-45733F75C9C7}"/>
                </a:ext>
              </a:extLst>
            </p:cNvPr>
            <p:cNvSpPr/>
            <p:nvPr/>
          </p:nvSpPr>
          <p:spPr bwMode="auto">
            <a:xfrm>
              <a:off x="2880035" y="1440185"/>
              <a:ext cx="576000" cy="720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AP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サーバ</a:t>
              </a: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0B60867B-DF34-74D5-EB9F-2C1FB78AE344}"/>
                </a:ext>
              </a:extLst>
            </p:cNvPr>
            <p:cNvSpPr/>
            <p:nvPr/>
          </p:nvSpPr>
          <p:spPr bwMode="auto">
            <a:xfrm>
              <a:off x="3780135" y="1440185"/>
              <a:ext cx="576000" cy="720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DB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サーバ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6B70D50-0DDD-247C-43ED-926746925AE0}"/>
                </a:ext>
              </a:extLst>
            </p:cNvPr>
            <p:cNvSpPr/>
            <p:nvPr/>
          </p:nvSpPr>
          <p:spPr>
            <a:xfrm>
              <a:off x="1979935" y="2375941"/>
              <a:ext cx="2376200" cy="174851"/>
            </a:xfrm>
            <a:prstGeom prst="rect">
              <a:avLst/>
            </a:prstGeom>
            <a:solidFill>
              <a:srgbClr val="969696"/>
            </a:solidFill>
          </p:spPr>
          <p:txBody>
            <a:bodyPr wrap="square" lIns="36000" tIns="18000" rIns="36000" bIns="18000" anchor="ctr" anchorCtr="0">
              <a:spAutoFit/>
            </a:bodyPr>
            <a:lstStyle/>
            <a:p>
              <a:pPr algn="ctr"/>
              <a:r>
                <a:rPr lang="ja-JP" altLang="en-US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サーバ サイド</a:t>
              </a:r>
            </a:p>
          </p:txBody>
        </p:sp>
        <p:sp>
          <p:nvSpPr>
            <p:cNvPr id="8" name="Rectangle 36">
              <a:extLst>
                <a:ext uri="{FF2B5EF4-FFF2-40B4-BE49-F238E27FC236}">
                  <a16:creationId xmlns:a16="http://schemas.microsoft.com/office/drawing/2014/main" id="{76650FB7-25BF-5A1D-07B4-54BEF741F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0782" y="928378"/>
              <a:ext cx="883824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+mj-lt"/>
                </a:rPr>
                <a:t>アプリケーション層</a:t>
              </a:r>
            </a:p>
          </p:txBody>
        </p:sp>
        <p:sp>
          <p:nvSpPr>
            <p:cNvPr id="9" name="Rectangle 36">
              <a:extLst>
                <a:ext uri="{FF2B5EF4-FFF2-40B4-BE49-F238E27FC236}">
                  <a16:creationId xmlns:a16="http://schemas.microsoft.com/office/drawing/2014/main" id="{C59B6B53-662B-98D2-3D64-B81B18E93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885" y="928378"/>
              <a:ext cx="455821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+mj-lt"/>
                </a:rPr>
                <a:t>データ層</a:t>
              </a:r>
            </a:p>
          </p:txBody>
        </p:sp>
        <p:sp>
          <p:nvSpPr>
            <p:cNvPr id="10" name="Rectangle 36">
              <a:extLst>
                <a:ext uri="{FF2B5EF4-FFF2-40B4-BE49-F238E27FC236}">
                  <a16:creationId xmlns:a16="http://schemas.microsoft.com/office/drawing/2014/main" id="{B5F5C3D4-5782-67A1-FFA6-12B68DEDA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054" y="928378"/>
              <a:ext cx="994430" cy="159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+mj-lt"/>
                </a:rPr>
                <a:t>プレゼンテーション層</a:t>
              </a: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E76A20C-4F81-A4C7-7613-589A5EE6DF00}"/>
                </a:ext>
              </a:extLst>
            </p:cNvPr>
            <p:cNvSpPr/>
            <p:nvPr/>
          </p:nvSpPr>
          <p:spPr bwMode="auto">
            <a:xfrm rot="5400000">
              <a:off x="1530003" y="126145"/>
              <a:ext cx="108000" cy="2016000"/>
            </a:xfrm>
            <a:custGeom>
              <a:avLst/>
              <a:gdLst>
                <a:gd name="connsiteX0" fmla="*/ 716756 w 716756"/>
                <a:gd name="connsiteY0" fmla="*/ 0 h 707231"/>
                <a:gd name="connsiteX1" fmla="*/ 0 w 716756"/>
                <a:gd name="connsiteY1" fmla="*/ 0 h 707231"/>
                <a:gd name="connsiteX2" fmla="*/ 0 w 716756"/>
                <a:gd name="connsiteY2" fmla="*/ 707231 h 707231"/>
                <a:gd name="connsiteX3" fmla="*/ 716756 w 716756"/>
                <a:gd name="connsiteY3" fmla="*/ 707231 h 70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756" h="707231">
                  <a:moveTo>
                    <a:pt x="716756" y="0"/>
                  </a:moveTo>
                  <a:lnTo>
                    <a:pt x="0" y="0"/>
                  </a:lnTo>
                  <a:lnTo>
                    <a:pt x="0" y="707231"/>
                  </a:lnTo>
                  <a:lnTo>
                    <a:pt x="716756" y="707231"/>
                  </a:lnTo>
                </a:path>
              </a:pathLst>
            </a:custGeom>
            <a:noFill/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0234031-E25D-1818-3D69-68E8F7876F83}"/>
                </a:ext>
              </a:extLst>
            </p:cNvPr>
            <p:cNvSpPr/>
            <p:nvPr/>
          </p:nvSpPr>
          <p:spPr bwMode="auto">
            <a:xfrm rot="5400000">
              <a:off x="3114107" y="774145"/>
              <a:ext cx="108000" cy="720000"/>
            </a:xfrm>
            <a:custGeom>
              <a:avLst/>
              <a:gdLst>
                <a:gd name="connsiteX0" fmla="*/ 716756 w 716756"/>
                <a:gd name="connsiteY0" fmla="*/ 0 h 707231"/>
                <a:gd name="connsiteX1" fmla="*/ 0 w 716756"/>
                <a:gd name="connsiteY1" fmla="*/ 0 h 707231"/>
                <a:gd name="connsiteX2" fmla="*/ 0 w 716756"/>
                <a:gd name="connsiteY2" fmla="*/ 707231 h 707231"/>
                <a:gd name="connsiteX3" fmla="*/ 716756 w 716756"/>
                <a:gd name="connsiteY3" fmla="*/ 707231 h 70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756" h="707231">
                  <a:moveTo>
                    <a:pt x="716756" y="0"/>
                  </a:moveTo>
                  <a:lnTo>
                    <a:pt x="0" y="0"/>
                  </a:lnTo>
                  <a:lnTo>
                    <a:pt x="0" y="707231"/>
                  </a:lnTo>
                  <a:lnTo>
                    <a:pt x="716756" y="707231"/>
                  </a:lnTo>
                </a:path>
              </a:pathLst>
            </a:custGeom>
            <a:noFill/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714E0E-42FC-56BA-2473-35DC6F55A075}"/>
                </a:ext>
              </a:extLst>
            </p:cNvPr>
            <p:cNvSpPr/>
            <p:nvPr/>
          </p:nvSpPr>
          <p:spPr bwMode="auto">
            <a:xfrm rot="5400000">
              <a:off x="4014207" y="774145"/>
              <a:ext cx="108000" cy="720000"/>
            </a:xfrm>
            <a:custGeom>
              <a:avLst/>
              <a:gdLst>
                <a:gd name="connsiteX0" fmla="*/ 716756 w 716756"/>
                <a:gd name="connsiteY0" fmla="*/ 0 h 707231"/>
                <a:gd name="connsiteX1" fmla="*/ 0 w 716756"/>
                <a:gd name="connsiteY1" fmla="*/ 0 h 707231"/>
                <a:gd name="connsiteX2" fmla="*/ 0 w 716756"/>
                <a:gd name="connsiteY2" fmla="*/ 707231 h 707231"/>
                <a:gd name="connsiteX3" fmla="*/ 716756 w 716756"/>
                <a:gd name="connsiteY3" fmla="*/ 707231 h 70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756" h="707231">
                  <a:moveTo>
                    <a:pt x="716756" y="0"/>
                  </a:moveTo>
                  <a:lnTo>
                    <a:pt x="0" y="0"/>
                  </a:lnTo>
                  <a:lnTo>
                    <a:pt x="0" y="707231"/>
                  </a:lnTo>
                  <a:lnTo>
                    <a:pt x="716756" y="707231"/>
                  </a:lnTo>
                </a:path>
              </a:pathLst>
            </a:custGeom>
            <a:noFill/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169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E-Mail</a:t>
            </a:r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8E0BC4E-85DF-CF48-28C7-63DC9D5F73AC}"/>
              </a:ext>
            </a:extLst>
          </p:cNvPr>
          <p:cNvGrpSpPr/>
          <p:nvPr/>
        </p:nvGrpSpPr>
        <p:grpSpPr>
          <a:xfrm>
            <a:off x="395288" y="720725"/>
            <a:ext cx="3563937" cy="2159000"/>
            <a:chOff x="395288" y="720725"/>
            <a:chExt cx="3563937" cy="2159000"/>
          </a:xfrm>
        </p:grpSpPr>
        <p:grpSp>
          <p:nvGrpSpPr>
            <p:cNvPr id="41988" name="Group 4"/>
            <p:cNvGrpSpPr>
              <a:grpSpLocks/>
            </p:cNvGrpSpPr>
            <p:nvPr/>
          </p:nvGrpSpPr>
          <p:grpSpPr bwMode="auto">
            <a:xfrm rot="16200000">
              <a:off x="2178050" y="1530350"/>
              <a:ext cx="2159000" cy="539750"/>
              <a:chOff x="1529" y="1270"/>
              <a:chExt cx="798" cy="318"/>
            </a:xfrm>
          </p:grpSpPr>
          <p:sp>
            <p:nvSpPr>
              <p:cNvPr id="41989" name="Arc 5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1990" name="Arc 6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3311525" y="262890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1835150" y="1044575"/>
              <a:ext cx="863600" cy="158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1993" name="Rectangle 9"/>
            <p:cNvSpPr>
              <a:spLocks noChangeArrowheads="1"/>
            </p:cNvSpPr>
            <p:nvPr/>
          </p:nvSpPr>
          <p:spPr bwMode="auto">
            <a:xfrm>
              <a:off x="1835150" y="755650"/>
              <a:ext cx="8636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メール サーバ</a:t>
              </a:r>
            </a:p>
          </p:txBody>
        </p:sp>
        <p:sp>
          <p:nvSpPr>
            <p:cNvPr id="41994" name="Line 10"/>
            <p:cNvSpPr>
              <a:spLocks noChangeShapeType="1"/>
            </p:cNvSpPr>
            <p:nvPr/>
          </p:nvSpPr>
          <p:spPr bwMode="auto">
            <a:xfrm rot="-5400000" flipH="1" flipV="1">
              <a:off x="2932906" y="1132682"/>
              <a:ext cx="1587" cy="75565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 rot="-5400000">
              <a:off x="2932906" y="988219"/>
              <a:ext cx="1588" cy="75565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 rot="5400000" flipV="1">
              <a:off x="1691482" y="1151731"/>
              <a:ext cx="0" cy="57626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9" name="Line 15"/>
            <p:cNvSpPr>
              <a:spLocks noChangeShapeType="1"/>
            </p:cNvSpPr>
            <p:nvPr/>
          </p:nvSpPr>
          <p:spPr bwMode="auto">
            <a:xfrm flipH="1">
              <a:off x="2266950" y="1725613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00" name="Line 16"/>
            <p:cNvSpPr>
              <a:spLocks noChangeShapeType="1"/>
            </p:cNvSpPr>
            <p:nvPr/>
          </p:nvSpPr>
          <p:spPr bwMode="auto">
            <a:xfrm rot="5400000" flipH="1">
              <a:off x="1799432" y="2051843"/>
              <a:ext cx="0" cy="36036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3311525" y="1150938"/>
              <a:ext cx="576263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SMTP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1996" name="Oval 12"/>
            <p:cNvSpPr>
              <a:spLocks noChangeArrowheads="1"/>
            </p:cNvSpPr>
            <p:nvPr/>
          </p:nvSpPr>
          <p:spPr bwMode="auto">
            <a:xfrm>
              <a:off x="1979613" y="1941513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POP3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1997" name="Oval 13"/>
            <p:cNvSpPr>
              <a:spLocks noChangeArrowheads="1"/>
            </p:cNvSpPr>
            <p:nvPr/>
          </p:nvSpPr>
          <p:spPr bwMode="auto">
            <a:xfrm>
              <a:off x="1979613" y="1149350"/>
              <a:ext cx="576262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SMTP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2005" name="Oval 21"/>
            <p:cNvSpPr>
              <a:spLocks noChangeArrowheads="1"/>
            </p:cNvSpPr>
            <p:nvPr/>
          </p:nvSpPr>
          <p:spPr bwMode="auto">
            <a:xfrm>
              <a:off x="395288" y="1404938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06" name="Rectangle 22"/>
            <p:cNvSpPr>
              <a:spLocks noChangeArrowheads="1"/>
            </p:cNvSpPr>
            <p:nvPr/>
          </p:nvSpPr>
          <p:spPr bwMode="auto">
            <a:xfrm>
              <a:off x="971550" y="1296988"/>
              <a:ext cx="647700" cy="2873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メール送信</a:t>
              </a:r>
            </a:p>
          </p:txBody>
        </p:sp>
        <p:sp>
          <p:nvSpPr>
            <p:cNvPr id="42007" name="Rectangle 23"/>
            <p:cNvSpPr>
              <a:spLocks noChangeArrowheads="1"/>
            </p:cNvSpPr>
            <p:nvPr/>
          </p:nvSpPr>
          <p:spPr bwMode="auto">
            <a:xfrm>
              <a:off x="971550" y="2089150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メール受信</a:t>
              </a:r>
            </a:p>
          </p:txBody>
        </p:sp>
        <p:sp>
          <p:nvSpPr>
            <p:cNvPr id="42008" name="Rectangle 24"/>
            <p:cNvSpPr>
              <a:spLocks noChangeArrowheads="1"/>
            </p:cNvSpPr>
            <p:nvPr/>
          </p:nvSpPr>
          <p:spPr bwMode="auto">
            <a:xfrm>
              <a:off x="611188" y="1764221"/>
              <a:ext cx="43021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メーラー</a:t>
              </a: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457238" y="1033934"/>
              <a:ext cx="7489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クライアント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5308</TotalTime>
  <Words>469</Words>
  <Application>Microsoft Office PowerPoint</Application>
  <PresentationFormat>ユーザー設定</PresentationFormat>
  <Paragraphs>171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HGPｺﾞｼｯｸE</vt:lpstr>
      <vt:lpstr>游ゴシック</vt:lpstr>
      <vt:lpstr>Arial</vt:lpstr>
      <vt:lpstr>Arial Black</vt:lpstr>
      <vt:lpstr>Tahoma</vt:lpstr>
      <vt:lpstr>Wingdings</vt:lpstr>
      <vt:lpstr>標準デザイン</vt:lpstr>
      <vt:lpstr>コンピュータと情報システム [第3版] 06章　インターネットとセキュリティ</vt:lpstr>
      <vt:lpstr>01   インターネットとは</vt:lpstr>
      <vt:lpstr>02   インターネットのプロトコル</vt:lpstr>
      <vt:lpstr>03   IPアドレス</vt:lpstr>
      <vt:lpstr>03   【図】IPv4とIPv6</vt:lpstr>
      <vt:lpstr>04   インターネットのサービス</vt:lpstr>
      <vt:lpstr>05   World Wide Web</vt:lpstr>
      <vt:lpstr>05   【図】Webアプリケーションの構成</vt:lpstr>
      <vt:lpstr>06   E-Mail</vt:lpstr>
      <vt:lpstr>07   ネットワーク セキュリティ</vt:lpstr>
      <vt:lpstr>08   ファイアウォール</vt:lpstr>
      <vt:lpstr>09   暗号化技術</vt:lpstr>
      <vt:lpstr>10   電子認証とデジタル署名</vt:lpstr>
      <vt:lpstr>11  マルウェア／コンピュータ ウイルス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208</cp:revision>
  <dcterms:created xsi:type="dcterms:W3CDTF">2006-08-22T06:54:28Z</dcterms:created>
  <dcterms:modified xsi:type="dcterms:W3CDTF">2022-11-07T04:03:02Z</dcterms:modified>
</cp:coreProperties>
</file>