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2" r:id="rId3"/>
    <p:sldId id="280" r:id="rId4"/>
    <p:sldId id="281" r:id="rId5"/>
    <p:sldId id="283" r:id="rId6"/>
    <p:sldId id="284" r:id="rId7"/>
    <p:sldId id="352" r:id="rId8"/>
    <p:sldId id="285" r:id="rId9"/>
    <p:sldId id="286" r:id="rId10"/>
    <p:sldId id="287" r:id="rId11"/>
    <p:sldId id="308" r:id="rId12"/>
  </p:sldIdLst>
  <p:sldSz cx="4679950" cy="36004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969696"/>
    <a:srgbClr val="DDDDDD"/>
    <a:srgbClr val="C0C0C0"/>
    <a:srgbClr val="777777"/>
    <a:srgbClr val="FF3300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403" autoAdjust="0"/>
    <p:restoredTop sz="97719" autoAdjust="0"/>
  </p:normalViewPr>
  <p:slideViewPr>
    <p:cSldViewPr>
      <p:cViewPr varScale="1">
        <p:scale>
          <a:sx n="163" d="100"/>
          <a:sy n="163" d="100"/>
        </p:scale>
        <p:origin x="126" y="444"/>
      </p:cViewPr>
      <p:guideLst>
        <p:guide orient="horz" pos="1134"/>
        <p:guide pos="14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A11FA26D-1EB7-40BA-BD40-280CFFE098C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11461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685800"/>
            <a:ext cx="44577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3FB24C40-C716-43B4-BBD5-2D14ABB51F2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23926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BD441C-8B4E-493F-829E-43B5FB66A6F4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/>
              <a:t>EDP	Electronic Data Processing</a:t>
            </a:r>
          </a:p>
          <a:p>
            <a:r>
              <a:rPr lang="en-US" altLang="ja-JP"/>
              <a:t>MIS	Management Information System</a:t>
            </a:r>
          </a:p>
          <a:p>
            <a:r>
              <a:rPr lang="en-US" altLang="ja-JP"/>
              <a:t>TPS	Transaction Processing System</a:t>
            </a:r>
          </a:p>
          <a:p>
            <a:r>
              <a:rPr lang="en-US" altLang="ja-JP"/>
              <a:t>SIS	Strategic Information System</a:t>
            </a:r>
          </a:p>
          <a:p>
            <a:r>
              <a:rPr lang="en-US" altLang="ja-JP"/>
              <a:t>DSS	Decision-Support System</a:t>
            </a:r>
          </a:p>
          <a:p>
            <a:r>
              <a:rPr lang="en-US" altLang="ja-JP"/>
              <a:t>ESS	Executive Support System </a:t>
            </a:r>
          </a:p>
          <a:p>
            <a:r>
              <a:rPr lang="en-US" altLang="ja-JP"/>
              <a:t>BPR	Business Process Re-engineering</a:t>
            </a:r>
          </a:p>
        </p:txBody>
      </p:sp>
    </p:spTree>
    <p:extLst>
      <p:ext uri="{BB962C8B-B14F-4D97-AF65-F5344CB8AC3E}">
        <p14:creationId xmlns:p14="http://schemas.microsoft.com/office/powerpoint/2010/main" val="2893255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580BD-58BD-486E-AEDD-812FA2FD85C9}" type="slidenum">
              <a:rPr lang="en-US" altLang="ja-JP"/>
              <a:pPr/>
              <a:t>7</a:t>
            </a:fld>
            <a:endParaRPr lang="en-US" altLang="ja-JP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294962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24C40-C716-43B4-BBD5-2D14ABB51F24}" type="slidenum">
              <a:rPr lang="en-US" altLang="ja-JP" smtClean="0"/>
              <a:pPr/>
              <a:t>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53382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24C40-C716-43B4-BBD5-2D14ABB51F24}" type="slidenum">
              <a:rPr lang="en-US" altLang="ja-JP" smtClean="0"/>
              <a:pPr/>
              <a:t>10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25917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  <a:defRPr sz="1200">
                <a:solidFill>
                  <a:schemeClr val="tx2"/>
                </a:solidFill>
                <a:latin typeface="Arial Black" panose="020B0A04020102020204" pitchFamily="34" charset="0"/>
                <a:ea typeface="HGPｺﾞｼｯｸE" panose="020B0900000000000000" pitchFamily="50" charset="-128"/>
              </a:defRPr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4111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2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3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5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6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8B55D-2710-4515-BEEE-D65AADFA2C2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52124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315730-0FEC-4557-B024-6097F2C8B12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16674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48CB57-A121-49CD-820D-3DDBF172FE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12342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088" y="896938"/>
            <a:ext cx="4037012" cy="1498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9088" y="2409825"/>
            <a:ext cx="4037012" cy="7874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47FFC-C57E-4F95-8CF9-7B45FBCD046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9790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50210-87AA-43C4-9DAF-BC07C939800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44637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192088"/>
            <a:ext cx="4037012" cy="6953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263" y="882650"/>
            <a:ext cx="1979612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263" y="1314450"/>
            <a:ext cx="1979612" cy="1935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68550" y="882650"/>
            <a:ext cx="1990725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68550" y="1314450"/>
            <a:ext cx="1990725" cy="1935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8EE12-9002-4DA3-A657-96788493AD3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50380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B2F71-EAAF-4415-9628-92372148736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4247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4497ED-2315-4EBD-A1CA-535256A3B0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90483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2D704-4B78-4484-8958-BCBC0477A43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65161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8D2F8-34DD-49C6-BAA0-04A18CDA5CC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0404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 defTabSz="473075">
              <a:defRPr sz="700">
                <a:ea typeface="+mn-ea"/>
              </a:defRPr>
            </a:lvl1pPr>
          </a:lstStyle>
          <a:p>
            <a:fld id="{00A512A9-E4E7-4F4A-83AF-A4BDCFEEF7ED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00" tIns="10800" rIns="3600" bIns="3600" anchor="ctr"/>
            <a:lstStyle/>
            <a:p>
              <a:pPr algn="ctr"/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3600" rIns="3600" bIns="3600"/>
            <a:lstStyle/>
            <a:p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14400" rIns="3600" bIns="3600"/>
            <a:lstStyle/>
            <a:p>
              <a:pPr algn="just"/>
              <a:r>
                <a:rPr lang="en-US" altLang="ja-JP" sz="1000" dirty="0">
                  <a:solidFill>
                    <a:srgbClr val="FFFFFF"/>
                  </a:solidFill>
                  <a:latin typeface="Arial Black" panose="020B0A04020102020204" pitchFamily="34" charset="0"/>
                  <a:ea typeface="ＭＳ 明朝" panose="02020609040205080304" pitchFamily="17" charset="-128"/>
                </a:rPr>
                <a:t>07</a:t>
              </a:r>
              <a:endParaRPr lang="en-US" altLang="ja-JP" sz="1800" dirty="0">
                <a:ea typeface="ＭＳ Ｐゴシック" panose="020B0600070205080204" pitchFamily="50" charset="-128"/>
              </a:endParaRPr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01   </a:t>
            </a:r>
            <a:r>
              <a:rPr lang="ja-JP" altLang="en-US"/>
              <a:t>マスタ タイトルの書式設定</a:t>
            </a:r>
          </a:p>
        </p:txBody>
      </p:sp>
      <p:sp>
        <p:nvSpPr>
          <p:cNvPr id="2" name="Text Box 49">
            <a:extLst>
              <a:ext uri="{FF2B5EF4-FFF2-40B4-BE49-F238E27FC236}">
                <a16:creationId xmlns:a16="http://schemas.microsoft.com/office/drawing/2014/main" id="{43010495-DD82-49D4-5739-973ABD77198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2007-2022 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1600" kern="1200">
          <a:solidFill>
            <a:srgbClr val="0000FF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9pPr>
    </p:titleStyle>
    <p:bodyStyle>
      <a:lvl1pPr marL="177800" indent="-177800" algn="l" defTabSz="473075" rtl="0" fontAlgn="base">
        <a:spcBef>
          <a:spcPct val="20000"/>
        </a:spcBef>
        <a:spcAft>
          <a:spcPct val="0"/>
        </a:spcAft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fontAlgn="base">
        <a:spcBef>
          <a:spcPct val="20000"/>
        </a:spcBef>
        <a:spcAft>
          <a:spcPct val="0"/>
        </a:spcAft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92138" indent="-119063" algn="l" defTabSz="473075" rtl="0" fontAlgn="base">
        <a:spcBef>
          <a:spcPct val="20000"/>
        </a:spcBef>
        <a:spcAft>
          <a:spcPct val="0"/>
        </a:spcAft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8675" indent="-119063" algn="l" defTabSz="473075" rtl="0" fontAlgn="base">
        <a:spcBef>
          <a:spcPct val="20000"/>
        </a:spcBef>
        <a:spcAft>
          <a:spcPct val="0"/>
        </a:spcAft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52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1200" dirty="0"/>
              <a:t>コンピュータと情報システム </a:t>
            </a:r>
            <a:r>
              <a:rPr lang="en-US" altLang="ja-JP" sz="1200" dirty="0"/>
              <a:t>[</a:t>
            </a:r>
            <a:r>
              <a:rPr lang="ja-JP" altLang="en-US" sz="1200" dirty="0"/>
              <a:t>第</a:t>
            </a:r>
            <a:r>
              <a:rPr lang="en-US" altLang="ja-JP" sz="1200" dirty="0"/>
              <a:t>3</a:t>
            </a:r>
            <a:r>
              <a:rPr lang="ja-JP" altLang="en-US" sz="1200" dirty="0"/>
              <a:t>版</a:t>
            </a:r>
            <a:r>
              <a:rPr lang="en-US" altLang="ja-JP" sz="1200" dirty="0"/>
              <a:t>]</a:t>
            </a:r>
            <a:br>
              <a:rPr lang="ja-JP" altLang="en-US" sz="1200" dirty="0"/>
            </a:br>
            <a:r>
              <a:rPr lang="en-US" altLang="ja-JP" sz="2000" dirty="0"/>
              <a:t>07</a:t>
            </a:r>
            <a:r>
              <a:rPr lang="ja-JP" altLang="en-US" dirty="0"/>
              <a:t>章　コンピュータと情報システム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z="1400">
                <a:solidFill>
                  <a:srgbClr val="4D4D4D"/>
                </a:solidFill>
              </a:rPr>
              <a:t>大阪経済大学</a:t>
            </a:r>
          </a:p>
          <a:p>
            <a:r>
              <a:rPr lang="en-US" altLang="ja-JP" sz="1000">
                <a:solidFill>
                  <a:srgbClr val="4D4D4D"/>
                </a:solidFill>
              </a:rPr>
              <a:t>N.Kusanagi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09   </a:t>
            </a:r>
            <a:r>
              <a:rPr lang="ja-JP" altLang="en-US" dirty="0"/>
              <a:t>データ整理・分析の手法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A14866C-02A0-83A0-B13B-8ECB38853F22}"/>
              </a:ext>
            </a:extLst>
          </p:cNvPr>
          <p:cNvGrpSpPr/>
          <p:nvPr/>
        </p:nvGrpSpPr>
        <p:grpSpPr>
          <a:xfrm>
            <a:off x="467767" y="936129"/>
            <a:ext cx="3888432" cy="1728000"/>
            <a:chOff x="467767" y="936129"/>
            <a:chExt cx="3888432" cy="1728000"/>
          </a:xfrm>
        </p:grpSpPr>
        <p:sp>
          <p:nvSpPr>
            <p:cNvPr id="7" name="角丸四角形 6"/>
            <p:cNvSpPr/>
            <p:nvPr/>
          </p:nvSpPr>
          <p:spPr bwMode="auto">
            <a:xfrm>
              <a:off x="467767" y="1007945"/>
              <a:ext cx="1584000" cy="1584176"/>
            </a:xfrm>
            <a:prstGeom prst="roundRect">
              <a:avLst>
                <a:gd name="adj" fmla="val 7553"/>
              </a:avLst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36000" tIns="36000" rIns="180000" bIns="36000" anchor="ctr"/>
            <a:lstStyle/>
            <a:p>
              <a:pPr algn="ctr" defTabSz="473075">
                <a:lnSpc>
                  <a:spcPct val="120000"/>
                </a:lnSpc>
              </a:pPr>
              <a:r>
                <a:rPr lang="ja-JP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定量的</a:t>
              </a:r>
              <a:endParaRPr lang="en-US" altLang="ja-JP" sz="12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  <a:p>
              <a:pPr algn="ctr" defTabSz="473075">
                <a:lnSpc>
                  <a:spcPct val="120000"/>
                </a:lnSpc>
              </a:pPr>
              <a:r>
                <a:rPr lang="ja-JP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データ</a:t>
              </a:r>
            </a:p>
          </p:txBody>
        </p:sp>
        <p:sp>
          <p:nvSpPr>
            <p:cNvPr id="5" name="正方形/長方形 4"/>
            <p:cNvSpPr/>
            <p:nvPr/>
          </p:nvSpPr>
          <p:spPr bwMode="auto">
            <a:xfrm>
              <a:off x="1691903" y="1980053"/>
              <a:ext cx="1296144" cy="21602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000" b="0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  <a:ea typeface="HGPｺﾞｼｯｸE" panose="020B0900000000000000" pitchFamily="50" charset="-128"/>
                </a:rPr>
                <a:t>OR</a:t>
              </a:r>
              <a:endPara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  <a:ea typeface="HGPｺﾞｼｯｸE" panose="020B0900000000000000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1691903" y="2268085"/>
              <a:ext cx="1296144" cy="21602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000" b="0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  <a:ea typeface="HGPｺﾞｼｯｸE" panose="020B0900000000000000" pitchFamily="50" charset="-128"/>
                </a:rPr>
                <a:t>統計的手法</a:t>
              </a:r>
            </a:p>
          </p:txBody>
        </p:sp>
        <p:sp>
          <p:nvSpPr>
            <p:cNvPr id="4" name="Oval 65"/>
            <p:cNvSpPr>
              <a:spLocks noChangeArrowheads="1"/>
            </p:cNvSpPr>
            <p:nvPr/>
          </p:nvSpPr>
          <p:spPr bwMode="auto">
            <a:xfrm>
              <a:off x="2628199" y="936129"/>
              <a:ext cx="1728000" cy="17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180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定性的</a:t>
              </a:r>
              <a:endParaRPr lang="en-US" altLang="ja-JP" sz="12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  <a:p>
              <a:pPr algn="ctr">
                <a:lnSpc>
                  <a:spcPct val="120000"/>
                </a:lnSpc>
              </a:pPr>
              <a:r>
                <a:rPr lang="ja-JP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データ</a:t>
              </a:r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1691903" y="1101671"/>
              <a:ext cx="1296144" cy="612068"/>
              <a:chOff x="1691903" y="2794051"/>
              <a:chExt cx="1296144" cy="612068"/>
            </a:xfrm>
          </p:grpSpPr>
          <p:sp>
            <p:nvSpPr>
              <p:cNvPr id="8" name="正方形/長方形 7"/>
              <p:cNvSpPr/>
              <p:nvPr/>
            </p:nvSpPr>
            <p:spPr bwMode="auto">
              <a:xfrm>
                <a:off x="2051767" y="2808337"/>
                <a:ext cx="936280" cy="216024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000" b="0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9" name="正方形/長方形 8"/>
              <p:cNvSpPr/>
              <p:nvPr/>
            </p:nvSpPr>
            <p:spPr bwMode="auto">
              <a:xfrm>
                <a:off x="2051767" y="3096369"/>
                <a:ext cx="936280" cy="216024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000" b="0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2" name="正方形/長方形 11"/>
              <p:cNvSpPr/>
              <p:nvPr/>
            </p:nvSpPr>
            <p:spPr bwMode="auto">
              <a:xfrm>
                <a:off x="1691903" y="2808337"/>
                <a:ext cx="1296144" cy="216024"/>
              </a:xfrm>
              <a:prstGeom prst="rect">
                <a:avLst/>
              </a:prstGeom>
              <a:noFill/>
              <a:ln w="2857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1000" b="0" i="0" u="none" strike="noStrike" cap="none" normalizeH="0" baseline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HGPｺﾞｼｯｸE" panose="020B0900000000000000" pitchFamily="50" charset="-128"/>
                  </a:rPr>
                  <a:t>KJ</a:t>
                </a:r>
                <a:r>
                  <a:rPr kumimoji="1" lang="ja-JP" altLang="en-US" sz="1000" b="0" i="0" u="none" strike="noStrike" cap="none" normalizeH="0" baseline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HGPｺﾞｼｯｸE" panose="020B0900000000000000" pitchFamily="50" charset="-128"/>
                  </a:rPr>
                  <a:t>法</a:t>
                </a:r>
              </a:p>
            </p:txBody>
          </p:sp>
          <p:sp>
            <p:nvSpPr>
              <p:cNvPr id="13" name="正方形/長方形 12"/>
              <p:cNvSpPr/>
              <p:nvPr/>
            </p:nvSpPr>
            <p:spPr bwMode="auto">
              <a:xfrm>
                <a:off x="1691903" y="3096369"/>
                <a:ext cx="1296144" cy="216024"/>
              </a:xfrm>
              <a:prstGeom prst="rect">
                <a:avLst/>
              </a:prstGeom>
              <a:noFill/>
              <a:ln w="2857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1000" b="0" i="0" u="none" strike="noStrike" cap="none" normalizeH="0" baseline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lt"/>
                    <a:ea typeface="HGPｺﾞｼｯｸE" panose="020B0900000000000000" pitchFamily="50" charset="-128"/>
                  </a:rPr>
                  <a:t>決定表</a:t>
                </a:r>
              </a:p>
            </p:txBody>
          </p:sp>
          <p:cxnSp>
            <p:nvCxnSpPr>
              <p:cNvPr id="14" name="直線コネクタ 13"/>
              <p:cNvCxnSpPr/>
              <p:nvPr/>
            </p:nvCxnSpPr>
            <p:spPr bwMode="auto">
              <a:xfrm>
                <a:off x="2051943" y="2794051"/>
                <a:ext cx="0" cy="612068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</p:spPr>
          </p:cxnSp>
        </p:grpSp>
        <p:sp>
          <p:nvSpPr>
            <p:cNvPr id="10" name="正方形/長方形 9"/>
            <p:cNvSpPr/>
            <p:nvPr/>
          </p:nvSpPr>
          <p:spPr bwMode="auto">
            <a:xfrm>
              <a:off x="1691903" y="1692021"/>
              <a:ext cx="1296144" cy="21602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000" b="0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  <a:ea typeface="HGPｺﾞｼｯｸE" panose="020B0900000000000000" pitchFamily="50" charset="-128"/>
                </a:rPr>
                <a:t>QC</a:t>
              </a:r>
              <a:endPara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  <a:ea typeface="HGPｺﾞｼｯｸE" panose="020B09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1106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CB1A58-5AEA-3553-596F-B4809E8F6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10</a:t>
            </a:r>
            <a:r>
              <a:rPr lang="en-US" altLang="ja-JP" dirty="0"/>
              <a:t>   BI</a:t>
            </a:r>
            <a:r>
              <a:rPr lang="ja-JP" altLang="en-US" dirty="0"/>
              <a:t>ツール</a:t>
            </a:r>
            <a:endParaRPr kumimoji="1" lang="ja-JP" altLang="en-US" dirty="0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B17F711-7CFA-3345-A46E-D90DD2D461B4}"/>
              </a:ext>
            </a:extLst>
          </p:cNvPr>
          <p:cNvGrpSpPr/>
          <p:nvPr/>
        </p:nvGrpSpPr>
        <p:grpSpPr>
          <a:xfrm>
            <a:off x="539775" y="936129"/>
            <a:ext cx="3695214" cy="1983093"/>
            <a:chOff x="539775" y="936129"/>
            <a:chExt cx="3695214" cy="1983093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254A334E-7C7A-15DD-60BC-636A40EB5CEE}"/>
                </a:ext>
              </a:extLst>
            </p:cNvPr>
            <p:cNvSpPr/>
            <p:nvPr/>
          </p:nvSpPr>
          <p:spPr bwMode="auto">
            <a:xfrm>
              <a:off x="1548063" y="936129"/>
              <a:ext cx="1584000" cy="1728000"/>
            </a:xfrm>
            <a:prstGeom prst="roundRect">
              <a:avLst>
                <a:gd name="adj" fmla="val 8730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>
                <a:lnSpc>
                  <a:spcPct val="110000"/>
                </a:lnSpc>
              </a:pPr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2" name="AutoShape 4">
              <a:extLst>
                <a:ext uri="{FF2B5EF4-FFF2-40B4-BE49-F238E27FC236}">
                  <a16:creationId xmlns:a16="http://schemas.microsoft.com/office/drawing/2014/main" id="{F0461350-E4FE-5DF2-9CE9-D416BB06AAF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259879" y="1656233"/>
              <a:ext cx="216000" cy="288000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C0C0C0"/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>
                <a:solidFill>
                  <a:srgbClr val="4D4D4D"/>
                </a:solidFill>
              </a:endParaRPr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B623E0D8-64CD-BF47-C014-2E63D7876960}"/>
                </a:ext>
              </a:extLst>
            </p:cNvPr>
            <p:cNvSpPr/>
            <p:nvPr/>
          </p:nvSpPr>
          <p:spPr bwMode="auto">
            <a:xfrm>
              <a:off x="539775" y="1260285"/>
              <a:ext cx="648000" cy="108000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9050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>
                <a:lnSpc>
                  <a:spcPct val="11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既存の</a:t>
              </a:r>
              <a:b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データソース</a:t>
              </a:r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567AF2E5-C2F3-0B91-011B-2D4B1F4A8010}"/>
                </a:ext>
              </a:extLst>
            </p:cNvPr>
            <p:cNvSpPr/>
            <p:nvPr/>
          </p:nvSpPr>
          <p:spPr bwMode="auto">
            <a:xfrm>
              <a:off x="3492167" y="1260165"/>
              <a:ext cx="648000" cy="108000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9050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defTabSz="473075">
                <a:lnSpc>
                  <a:spcPct val="20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新たな発見</a:t>
              </a:r>
              <a:endParaRPr lang="en-US" altLang="ja-JP" sz="8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  <a:p>
              <a:pPr defTabSz="473075">
                <a:lnSpc>
                  <a:spcPct val="20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高度な判断</a:t>
              </a:r>
              <a:endParaRPr lang="en-US" altLang="ja-JP" sz="8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  <a:p>
              <a:pPr defTabSz="473075">
                <a:lnSpc>
                  <a:spcPct val="20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意思決定</a:t>
              </a:r>
            </a:p>
          </p:txBody>
        </p:sp>
        <p:sp>
          <p:nvSpPr>
            <p:cNvPr id="15" name="AutoShape 4">
              <a:extLst>
                <a:ext uri="{FF2B5EF4-FFF2-40B4-BE49-F238E27FC236}">
                  <a16:creationId xmlns:a16="http://schemas.microsoft.com/office/drawing/2014/main" id="{63DCE872-1B12-7841-C348-F46AB2F8DAC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204095" y="1656209"/>
              <a:ext cx="216000" cy="288000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C0C0C0"/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>
                <a:solidFill>
                  <a:srgbClr val="4D4D4D"/>
                </a:solidFill>
              </a:endParaRPr>
            </a:p>
          </p:txBody>
        </p:sp>
        <p:sp>
          <p:nvSpPr>
            <p:cNvPr id="16" name="Rectangle 36">
              <a:extLst>
                <a:ext uri="{FF2B5EF4-FFF2-40B4-BE49-F238E27FC236}">
                  <a16:creationId xmlns:a16="http://schemas.microsoft.com/office/drawing/2014/main" id="{0EB77EC6-D38C-FFED-E2A1-2C96C86BFB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937" y="2689758"/>
              <a:ext cx="550398" cy="226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データ群</a:t>
              </a:r>
            </a:p>
          </p:txBody>
        </p:sp>
        <p:sp>
          <p:nvSpPr>
            <p:cNvPr id="17" name="Rectangle 36">
              <a:extLst>
                <a:ext uri="{FF2B5EF4-FFF2-40B4-BE49-F238E27FC236}">
                  <a16:creationId xmlns:a16="http://schemas.microsoft.com/office/drawing/2014/main" id="{F135CC6C-9AED-7033-8862-1472DBD97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9375" y="2692631"/>
              <a:ext cx="587268" cy="226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BI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ツール</a:t>
              </a:r>
            </a:p>
          </p:txBody>
        </p:sp>
        <p:sp>
          <p:nvSpPr>
            <p:cNvPr id="18" name="Rectangle 36">
              <a:extLst>
                <a:ext uri="{FF2B5EF4-FFF2-40B4-BE49-F238E27FC236}">
                  <a16:creationId xmlns:a16="http://schemas.microsoft.com/office/drawing/2014/main" id="{02FF1B5D-3AC5-6D79-68BF-91C5F67EDB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0095" y="2689758"/>
              <a:ext cx="814894" cy="226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価値ある情報</a:t>
              </a:r>
            </a:p>
          </p:txBody>
        </p:sp>
        <p:sp>
          <p:nvSpPr>
            <p:cNvPr id="31" name="二等辺三角形 30">
              <a:extLst>
                <a:ext uri="{FF2B5EF4-FFF2-40B4-BE49-F238E27FC236}">
                  <a16:creationId xmlns:a16="http://schemas.microsoft.com/office/drawing/2014/main" id="{F323BD5E-6131-09BC-FEA1-2076B2339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9694" y="2041091"/>
              <a:ext cx="2880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>
                <a:solidFill>
                  <a:srgbClr val="4D4D4D"/>
                </a:solidFill>
              </a:endParaRP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CE0C5C1B-C04F-15AF-DC93-E13B3D9C0791}"/>
                </a:ext>
              </a:extLst>
            </p:cNvPr>
            <p:cNvSpPr/>
            <p:nvPr/>
          </p:nvSpPr>
          <p:spPr bwMode="auto">
            <a:xfrm>
              <a:off x="1907927" y="2232305"/>
              <a:ext cx="864000" cy="28800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9050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データ準備</a:t>
              </a:r>
            </a:p>
          </p:txBody>
        </p:sp>
        <p:sp>
          <p:nvSpPr>
            <p:cNvPr id="8" name="二等辺三角形 7">
              <a:extLst>
                <a:ext uri="{FF2B5EF4-FFF2-40B4-BE49-F238E27FC236}">
                  <a16:creationId xmlns:a16="http://schemas.microsoft.com/office/drawing/2014/main" id="{8FF4880D-29A6-47BC-F17E-EB08A3D9A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9790" y="1476189"/>
              <a:ext cx="2880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>
                <a:solidFill>
                  <a:srgbClr val="4D4D4D"/>
                </a:solidFill>
              </a:endParaRPr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DC9881CB-78D7-AA15-6171-BFFA360D3564}"/>
                </a:ext>
              </a:extLst>
            </p:cNvPr>
            <p:cNvSpPr/>
            <p:nvPr/>
          </p:nvSpPr>
          <p:spPr bwMode="auto">
            <a:xfrm>
              <a:off x="1908023" y="1667403"/>
              <a:ext cx="864000" cy="28800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9050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分析</a:t>
              </a:r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02C9E6BC-7615-2CB4-2897-4F02ECADC543}"/>
                </a:ext>
              </a:extLst>
            </p:cNvPr>
            <p:cNvSpPr/>
            <p:nvPr/>
          </p:nvSpPr>
          <p:spPr bwMode="auto">
            <a:xfrm>
              <a:off x="1907927" y="1116149"/>
              <a:ext cx="864000" cy="28800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9050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可視化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4689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01</a:t>
            </a:r>
            <a:r>
              <a:rPr lang="en-US" altLang="ja-JP"/>
              <a:t>   </a:t>
            </a:r>
            <a:r>
              <a:rPr lang="ja-JP" altLang="en-US"/>
              <a:t>情報システムとは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9E4AEE4-374D-B9E3-257D-0C0F56CA4393}"/>
              </a:ext>
            </a:extLst>
          </p:cNvPr>
          <p:cNvGrpSpPr/>
          <p:nvPr/>
        </p:nvGrpSpPr>
        <p:grpSpPr>
          <a:xfrm>
            <a:off x="827088" y="937506"/>
            <a:ext cx="2952750" cy="2194632"/>
            <a:chOff x="827088" y="937506"/>
            <a:chExt cx="2952750" cy="2194632"/>
          </a:xfrm>
        </p:grpSpPr>
        <p:sp>
          <p:nvSpPr>
            <p:cNvPr id="32121" name="AutoShape 377"/>
            <p:cNvSpPr>
              <a:spLocks noChangeArrowheads="1"/>
            </p:cNvSpPr>
            <p:nvPr/>
          </p:nvSpPr>
          <p:spPr bwMode="auto">
            <a:xfrm>
              <a:off x="863600" y="937506"/>
              <a:ext cx="792163" cy="1296987"/>
            </a:xfrm>
            <a:prstGeom prst="roundRect">
              <a:avLst>
                <a:gd name="adj" fmla="val 11604"/>
              </a:avLst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2100" name="Oval 356"/>
            <p:cNvSpPr>
              <a:spLocks noChangeArrowheads="1"/>
            </p:cNvSpPr>
            <p:nvPr/>
          </p:nvSpPr>
          <p:spPr bwMode="auto">
            <a:xfrm>
              <a:off x="936625" y="1513768"/>
              <a:ext cx="647700" cy="6477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72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ハードウェア</a:t>
              </a:r>
            </a:p>
          </p:txBody>
        </p:sp>
        <p:sp>
          <p:nvSpPr>
            <p:cNvPr id="32101" name="Oval 357"/>
            <p:cNvSpPr>
              <a:spLocks noChangeArrowheads="1"/>
            </p:cNvSpPr>
            <p:nvPr/>
          </p:nvSpPr>
          <p:spPr bwMode="auto">
            <a:xfrm>
              <a:off x="936625" y="1008943"/>
              <a:ext cx="647700" cy="6477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72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基本</a:t>
              </a:r>
            </a:p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ソフトウェア</a:t>
              </a:r>
            </a:p>
          </p:txBody>
        </p:sp>
        <p:sp>
          <p:nvSpPr>
            <p:cNvPr id="32102" name="Oval 358"/>
            <p:cNvSpPr>
              <a:spLocks noChangeArrowheads="1"/>
            </p:cNvSpPr>
            <p:nvPr/>
          </p:nvSpPr>
          <p:spPr bwMode="auto">
            <a:xfrm>
              <a:off x="1835919" y="1440185"/>
              <a:ext cx="1008000" cy="1008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chemeClr val="bg1"/>
                  </a:solidFill>
                  <a:ea typeface="HGPｺﾞｼｯｸE" panose="020B0900000000000000" pitchFamily="50" charset="-128"/>
                </a:rPr>
                <a:t>適用業務</a:t>
              </a:r>
            </a:p>
          </p:txBody>
        </p:sp>
        <p:sp>
          <p:nvSpPr>
            <p:cNvPr id="32104" name="Oval 360"/>
            <p:cNvSpPr>
              <a:spLocks noChangeArrowheads="1"/>
            </p:cNvSpPr>
            <p:nvPr/>
          </p:nvSpPr>
          <p:spPr bwMode="auto">
            <a:xfrm>
              <a:off x="3132138" y="1476375"/>
              <a:ext cx="576262" cy="57626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オペレータ</a:t>
              </a:r>
            </a:p>
          </p:txBody>
        </p:sp>
        <p:sp>
          <p:nvSpPr>
            <p:cNvPr id="32105" name="Oval 361"/>
            <p:cNvSpPr>
              <a:spLocks noChangeArrowheads="1"/>
            </p:cNvSpPr>
            <p:nvPr/>
          </p:nvSpPr>
          <p:spPr bwMode="auto">
            <a:xfrm>
              <a:off x="3132138" y="1979613"/>
              <a:ext cx="576262" cy="5762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管理者</a:t>
              </a:r>
            </a:p>
          </p:txBody>
        </p:sp>
        <p:sp>
          <p:nvSpPr>
            <p:cNvPr id="32106" name="Oval 362"/>
            <p:cNvSpPr>
              <a:spLocks noChangeArrowheads="1"/>
            </p:cNvSpPr>
            <p:nvPr/>
          </p:nvSpPr>
          <p:spPr bwMode="auto">
            <a:xfrm>
              <a:off x="3132138" y="971550"/>
              <a:ext cx="576262" cy="5762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エンド</a:t>
              </a:r>
            </a:p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ユーザー</a:t>
              </a:r>
            </a:p>
          </p:txBody>
        </p:sp>
        <p:sp>
          <p:nvSpPr>
            <p:cNvPr id="32119" name="Freeform 375"/>
            <p:cNvSpPr>
              <a:spLocks/>
            </p:cNvSpPr>
            <p:nvPr/>
          </p:nvSpPr>
          <p:spPr bwMode="auto">
            <a:xfrm flipV="1">
              <a:off x="900113" y="2482850"/>
              <a:ext cx="1835150" cy="107950"/>
            </a:xfrm>
            <a:custGeom>
              <a:avLst/>
              <a:gdLst>
                <a:gd name="T0" fmla="*/ 0 w 1814"/>
                <a:gd name="T1" fmla="*/ 136 h 136"/>
                <a:gd name="T2" fmla="*/ 0 w 1814"/>
                <a:gd name="T3" fmla="*/ 0 h 136"/>
                <a:gd name="T4" fmla="*/ 1814 w 1814"/>
                <a:gd name="T5" fmla="*/ 0 h 136"/>
                <a:gd name="T6" fmla="*/ 1814 w 1814"/>
                <a:gd name="T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4" h="136">
                  <a:moveTo>
                    <a:pt x="0" y="136"/>
                  </a:moveTo>
                  <a:lnTo>
                    <a:pt x="0" y="0"/>
                  </a:lnTo>
                  <a:lnTo>
                    <a:pt x="1814" y="0"/>
                  </a:lnTo>
                  <a:lnTo>
                    <a:pt x="1814" y="136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2122" name="Rectangle 378"/>
            <p:cNvSpPr>
              <a:spLocks noChangeArrowheads="1"/>
            </p:cNvSpPr>
            <p:nvPr/>
          </p:nvSpPr>
          <p:spPr bwMode="auto">
            <a:xfrm>
              <a:off x="827088" y="2232906"/>
              <a:ext cx="863600" cy="179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コンピュータ システム</a:t>
              </a:r>
            </a:p>
          </p:txBody>
        </p:sp>
        <p:sp>
          <p:nvSpPr>
            <p:cNvPr id="32125" name="Freeform 381"/>
            <p:cNvSpPr>
              <a:spLocks/>
            </p:cNvSpPr>
            <p:nvPr/>
          </p:nvSpPr>
          <p:spPr bwMode="auto">
            <a:xfrm flipV="1">
              <a:off x="900113" y="2843213"/>
              <a:ext cx="2879725" cy="107950"/>
            </a:xfrm>
            <a:custGeom>
              <a:avLst/>
              <a:gdLst>
                <a:gd name="T0" fmla="*/ 0 w 1814"/>
                <a:gd name="T1" fmla="*/ 136 h 136"/>
                <a:gd name="T2" fmla="*/ 0 w 1814"/>
                <a:gd name="T3" fmla="*/ 0 h 136"/>
                <a:gd name="T4" fmla="*/ 1814 w 1814"/>
                <a:gd name="T5" fmla="*/ 0 h 136"/>
                <a:gd name="T6" fmla="*/ 1814 w 1814"/>
                <a:gd name="T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4" h="136">
                  <a:moveTo>
                    <a:pt x="0" y="136"/>
                  </a:moveTo>
                  <a:lnTo>
                    <a:pt x="0" y="0"/>
                  </a:lnTo>
                  <a:lnTo>
                    <a:pt x="1814" y="0"/>
                  </a:lnTo>
                  <a:lnTo>
                    <a:pt x="1814" y="136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2126" name="Rectangle 382"/>
            <p:cNvSpPr>
              <a:spLocks noChangeArrowheads="1"/>
            </p:cNvSpPr>
            <p:nvPr/>
          </p:nvSpPr>
          <p:spPr bwMode="auto">
            <a:xfrm>
              <a:off x="1260475" y="2627313"/>
              <a:ext cx="1079500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情報処理システム</a:t>
              </a:r>
            </a:p>
          </p:txBody>
        </p:sp>
        <p:sp>
          <p:nvSpPr>
            <p:cNvPr id="32127" name="Rectangle 383"/>
            <p:cNvSpPr>
              <a:spLocks noChangeArrowheads="1"/>
            </p:cNvSpPr>
            <p:nvPr/>
          </p:nvSpPr>
          <p:spPr bwMode="auto">
            <a:xfrm>
              <a:off x="1908175" y="2987675"/>
              <a:ext cx="863600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情報システム</a:t>
              </a:r>
            </a:p>
          </p:txBody>
        </p:sp>
        <p:sp>
          <p:nvSpPr>
            <p:cNvPr id="32129" name="Oval 385"/>
            <p:cNvSpPr>
              <a:spLocks noChangeArrowheads="1"/>
            </p:cNvSpPr>
            <p:nvPr/>
          </p:nvSpPr>
          <p:spPr bwMode="auto">
            <a:xfrm>
              <a:off x="936625" y="1513768"/>
              <a:ext cx="647700" cy="647700"/>
            </a:xfrm>
            <a:prstGeom prst="ellipse">
              <a:avLst/>
            </a:prstGeom>
            <a:noFill/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8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2130" name="Oval 386"/>
            <p:cNvSpPr>
              <a:spLocks noChangeArrowheads="1"/>
            </p:cNvSpPr>
            <p:nvPr/>
          </p:nvSpPr>
          <p:spPr bwMode="auto">
            <a:xfrm>
              <a:off x="3132138" y="1476375"/>
              <a:ext cx="576262" cy="576263"/>
            </a:xfrm>
            <a:prstGeom prst="ellipse">
              <a:avLst/>
            </a:prstGeom>
            <a:noFill/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8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2103" name="Oval 359"/>
            <p:cNvSpPr>
              <a:spLocks noChangeArrowheads="1"/>
            </p:cNvSpPr>
            <p:nvPr/>
          </p:nvSpPr>
          <p:spPr bwMode="auto">
            <a:xfrm>
              <a:off x="2016011" y="1008209"/>
              <a:ext cx="648000" cy="648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72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応用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ソフトウェア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</a:t>
            </a:r>
            <a:r>
              <a:rPr lang="ja-JP" altLang="en-US"/>
              <a:t>企業情報システムの役割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8D7CDAF-DC49-0B70-674A-D111BFB6024B}"/>
              </a:ext>
            </a:extLst>
          </p:cNvPr>
          <p:cNvGrpSpPr/>
          <p:nvPr/>
        </p:nvGrpSpPr>
        <p:grpSpPr>
          <a:xfrm>
            <a:off x="396255" y="711394"/>
            <a:ext cx="3779924" cy="2312967"/>
            <a:chOff x="396255" y="711394"/>
            <a:chExt cx="3779924" cy="2312967"/>
          </a:xfrm>
        </p:grpSpPr>
        <p:sp>
          <p:nvSpPr>
            <p:cNvPr id="48" name="Oval 48"/>
            <p:cNvSpPr>
              <a:spLocks noChangeArrowheads="1"/>
            </p:cNvSpPr>
            <p:nvPr/>
          </p:nvSpPr>
          <p:spPr bwMode="auto">
            <a:xfrm>
              <a:off x="396255" y="2016517"/>
              <a:ext cx="863600" cy="431800"/>
            </a:xfrm>
            <a:prstGeom prst="ellipse">
              <a:avLst/>
            </a:prstGeom>
            <a:solidFill>
              <a:schemeClr val="bg1"/>
            </a:solidFill>
            <a:ln w="28575" cap="flat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36000" tIns="36000" rIns="36000" bIns="3600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ja-JP" altLang="en-US" dirty="0">
                  <a:solidFill>
                    <a:srgbClr val="4D4D4D"/>
                  </a:solidFill>
                </a:rPr>
                <a:t>データ処理</a:t>
              </a:r>
            </a:p>
          </p:txBody>
        </p:sp>
        <p:sp>
          <p:nvSpPr>
            <p:cNvPr id="51" name="Oval 51"/>
            <p:cNvSpPr>
              <a:spLocks noChangeArrowheads="1"/>
            </p:cNvSpPr>
            <p:nvPr/>
          </p:nvSpPr>
          <p:spPr bwMode="auto">
            <a:xfrm>
              <a:off x="1113891" y="1686119"/>
              <a:ext cx="865188" cy="430213"/>
            </a:xfrm>
            <a:prstGeom prst="ellipse">
              <a:avLst/>
            </a:prstGeom>
            <a:solidFill>
              <a:schemeClr val="bg1"/>
            </a:solidFill>
            <a:ln w="28575" cap="flat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36000" tIns="36000" rIns="36000" bIns="36000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ja-JP" altLang="en-US" dirty="0">
                  <a:solidFill>
                    <a:srgbClr val="4D4D4D"/>
                  </a:solidFill>
                </a:rPr>
                <a:t>経営情報の提供</a:t>
              </a:r>
            </a:p>
          </p:txBody>
        </p:sp>
        <p:sp>
          <p:nvSpPr>
            <p:cNvPr id="59" name="Oval 59"/>
            <p:cNvSpPr>
              <a:spLocks noChangeArrowheads="1"/>
            </p:cNvSpPr>
            <p:nvPr/>
          </p:nvSpPr>
          <p:spPr bwMode="auto">
            <a:xfrm>
              <a:off x="2555341" y="1035244"/>
              <a:ext cx="863600" cy="431800"/>
            </a:xfrm>
            <a:prstGeom prst="ellipse">
              <a:avLst/>
            </a:prstGeom>
            <a:solidFill>
              <a:schemeClr val="bg1"/>
            </a:solidFill>
            <a:ln w="28575" cap="flat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36000" tIns="36000" rIns="36000" bIns="36000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ja-JP" altLang="en-US" dirty="0">
                  <a:solidFill>
                    <a:srgbClr val="4D4D4D"/>
                  </a:solidFill>
                </a:rPr>
                <a:t>企業活動の中枢</a:t>
              </a:r>
            </a:p>
          </p:txBody>
        </p:sp>
        <p:grpSp>
          <p:nvGrpSpPr>
            <p:cNvPr id="43025" name="グループ化 43024"/>
            <p:cNvGrpSpPr/>
            <p:nvPr/>
          </p:nvGrpSpPr>
          <p:grpSpPr>
            <a:xfrm>
              <a:off x="1834827" y="1366857"/>
              <a:ext cx="865188" cy="433388"/>
              <a:chOff x="1834827" y="1366857"/>
              <a:chExt cx="865188" cy="433388"/>
            </a:xfrm>
          </p:grpSpPr>
          <p:sp>
            <p:nvSpPr>
              <p:cNvPr id="55" name="Oval 55"/>
              <p:cNvSpPr>
                <a:spLocks noChangeArrowheads="1"/>
              </p:cNvSpPr>
              <p:nvPr/>
            </p:nvSpPr>
            <p:spPr bwMode="auto">
              <a:xfrm>
                <a:off x="1834827" y="1366857"/>
                <a:ext cx="865188" cy="433388"/>
              </a:xfrm>
              <a:prstGeom prst="ellipse">
                <a:avLst/>
              </a:prstGeom>
              <a:solidFill>
                <a:schemeClr val="bg1"/>
              </a:solidFill>
              <a:ln w="28575" cap="flat">
                <a:solidFill>
                  <a:srgbClr val="4D4D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0" tIns="0" rIns="0" bIns="36000" numCol="1" anchor="ctr" anchorCtr="1" compatLnSpc="1">
                <a:prstTxWarp prst="textNoShape">
                  <a:avLst/>
                </a:prstTxWarp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3023" name="テキスト ボックス 43022"/>
              <p:cNvSpPr txBox="1"/>
              <p:nvPr/>
            </p:nvSpPr>
            <p:spPr>
              <a:xfrm>
                <a:off x="1871923" y="1415234"/>
                <a:ext cx="78960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pPr algn="ctr"/>
                <a:r>
                  <a:rPr lang="ja-JP" altLang="en-US" dirty="0">
                    <a:solidFill>
                      <a:srgbClr val="4D4D4D"/>
                    </a:solidFill>
                  </a:rPr>
                  <a:t>経営の</a:t>
                </a:r>
                <a:br>
                  <a:rPr lang="en-US" altLang="ja-JP" dirty="0">
                    <a:solidFill>
                      <a:srgbClr val="4D4D4D"/>
                    </a:solidFill>
                  </a:rPr>
                </a:br>
                <a:r>
                  <a:rPr lang="ja-JP" altLang="en-US" dirty="0">
                    <a:solidFill>
                      <a:srgbClr val="4D4D4D"/>
                    </a:solidFill>
                  </a:rPr>
                  <a:t>意思決定支援</a:t>
                </a:r>
                <a:endParaRPr kumimoji="1" lang="ja-JP" altLang="en-US" dirty="0">
                  <a:solidFill>
                    <a:srgbClr val="4D4D4D"/>
                  </a:solidFill>
                </a:endParaRPr>
              </a:p>
            </p:txBody>
          </p:sp>
        </p:grpSp>
        <p:grpSp>
          <p:nvGrpSpPr>
            <p:cNvPr id="43024" name="グループ化 43023"/>
            <p:cNvGrpSpPr/>
            <p:nvPr/>
          </p:nvGrpSpPr>
          <p:grpSpPr>
            <a:xfrm>
              <a:off x="3276079" y="711394"/>
              <a:ext cx="865188" cy="433388"/>
              <a:chOff x="3276079" y="711394"/>
              <a:chExt cx="865188" cy="433388"/>
            </a:xfrm>
          </p:grpSpPr>
          <p:sp>
            <p:nvSpPr>
              <p:cNvPr id="43013" name="Oval 68"/>
              <p:cNvSpPr>
                <a:spLocks noChangeArrowheads="1"/>
              </p:cNvSpPr>
              <p:nvPr/>
            </p:nvSpPr>
            <p:spPr bwMode="auto">
              <a:xfrm>
                <a:off x="3276079" y="711394"/>
                <a:ext cx="865188" cy="433388"/>
              </a:xfrm>
              <a:prstGeom prst="ellipse">
                <a:avLst/>
              </a:prstGeom>
              <a:solidFill>
                <a:schemeClr val="bg1"/>
              </a:solidFill>
              <a:ln w="28575" cap="flat">
                <a:solidFill>
                  <a:srgbClr val="4D4D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0" tIns="0" rIns="0" bIns="36000" numCol="1" anchor="ctr" anchorCtr="1" compatLnSpc="1">
                <a:prstTxWarp prst="textNoShape">
                  <a:avLst/>
                </a:prstTxWarp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テキスト ボックス 91"/>
              <p:cNvSpPr txBox="1"/>
              <p:nvPr/>
            </p:nvSpPr>
            <p:spPr>
              <a:xfrm>
                <a:off x="3312083" y="803166"/>
                <a:ext cx="78960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pPr algn="ctr"/>
                <a:r>
                  <a:rPr kumimoji="1" lang="ja-JP" altLang="en-US" dirty="0">
                    <a:solidFill>
                      <a:srgbClr val="4D4D4D"/>
                    </a:solidFill>
                  </a:rPr>
                  <a:t>社会活動全体</a:t>
                </a:r>
                <a:br>
                  <a:rPr kumimoji="1" lang="en-US" altLang="ja-JP" dirty="0">
                    <a:solidFill>
                      <a:srgbClr val="4D4D4D"/>
                    </a:solidFill>
                  </a:rPr>
                </a:br>
                <a:r>
                  <a:rPr kumimoji="1" lang="ja-JP" altLang="en-US" dirty="0" err="1">
                    <a:solidFill>
                      <a:srgbClr val="4D4D4D"/>
                    </a:solidFill>
                  </a:rPr>
                  <a:t>への</a:t>
                </a:r>
                <a:r>
                  <a:rPr kumimoji="1" lang="ja-JP" altLang="en-US" dirty="0">
                    <a:solidFill>
                      <a:srgbClr val="4D4D4D"/>
                    </a:solidFill>
                  </a:rPr>
                  <a:t>波及</a:t>
                </a:r>
              </a:p>
            </p:txBody>
          </p:sp>
        </p:grpSp>
        <p:sp>
          <p:nvSpPr>
            <p:cNvPr id="93" name="テキスト ボックス 92"/>
            <p:cNvSpPr txBox="1"/>
            <p:nvPr/>
          </p:nvSpPr>
          <p:spPr>
            <a:xfrm>
              <a:off x="1511883" y="1070293"/>
              <a:ext cx="78960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pPr algn="ctr"/>
              <a:r>
                <a:rPr lang="ja-JP" altLang="en-US" sz="1000" dirty="0">
                  <a:solidFill>
                    <a:srgbClr val="4D4D4D"/>
                  </a:solidFill>
                </a:rPr>
                <a:t>役割の変遷</a:t>
              </a:r>
              <a:endParaRPr kumimoji="1" lang="ja-JP" altLang="en-US" sz="1000" dirty="0">
                <a:solidFill>
                  <a:srgbClr val="4D4D4D"/>
                </a:solidFill>
              </a:endParaRPr>
            </a:p>
          </p:txBody>
        </p:sp>
        <p:grpSp>
          <p:nvGrpSpPr>
            <p:cNvPr id="43028" name="グループ化 43027"/>
            <p:cNvGrpSpPr/>
            <p:nvPr/>
          </p:nvGrpSpPr>
          <p:grpSpPr>
            <a:xfrm>
              <a:off x="576179" y="2772353"/>
              <a:ext cx="3600000" cy="252008"/>
              <a:chOff x="576179" y="2772353"/>
              <a:chExt cx="3600000" cy="252008"/>
            </a:xfrm>
          </p:grpSpPr>
          <p:sp>
            <p:nvSpPr>
              <p:cNvPr id="90" name="Line 11"/>
              <p:cNvSpPr>
                <a:spLocks noChangeShapeType="1"/>
              </p:cNvSpPr>
              <p:nvPr/>
            </p:nvSpPr>
            <p:spPr bwMode="auto">
              <a:xfrm rot="5400000" flipV="1">
                <a:off x="2376179" y="972353"/>
                <a:ext cx="0" cy="3600000"/>
              </a:xfrm>
              <a:prstGeom prst="line">
                <a:avLst/>
              </a:prstGeom>
              <a:noFill/>
              <a:ln w="38100">
                <a:solidFill>
                  <a:srgbClr val="969696"/>
                </a:solidFill>
                <a:round/>
                <a:headEnd type="none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6" name="Rectangle 33"/>
              <p:cNvSpPr>
                <a:spLocks noChangeArrowheads="1"/>
              </p:cNvSpPr>
              <p:nvPr/>
            </p:nvSpPr>
            <p:spPr bwMode="auto">
              <a:xfrm>
                <a:off x="647787" y="2844361"/>
                <a:ext cx="503238" cy="18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b="1" dirty="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1960</a:t>
                </a:r>
                <a:r>
                  <a:rPr lang="ja-JP" altLang="en-US" dirty="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年代</a:t>
                </a:r>
              </a:p>
            </p:txBody>
          </p:sp>
          <p:sp>
            <p:nvSpPr>
              <p:cNvPr id="97" name="Rectangle 33"/>
              <p:cNvSpPr>
                <a:spLocks noChangeArrowheads="1"/>
              </p:cNvSpPr>
              <p:nvPr/>
            </p:nvSpPr>
            <p:spPr bwMode="auto">
              <a:xfrm>
                <a:off x="3276897" y="2844361"/>
                <a:ext cx="503238" cy="18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b="1" dirty="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2000</a:t>
                </a:r>
                <a:r>
                  <a:rPr lang="ja-JP" altLang="en-US" dirty="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年代</a:t>
                </a:r>
              </a:p>
            </p:txBody>
          </p:sp>
        </p:grpSp>
        <p:grpSp>
          <p:nvGrpSpPr>
            <p:cNvPr id="43027" name="グループ化 43026"/>
            <p:cNvGrpSpPr/>
            <p:nvPr/>
          </p:nvGrpSpPr>
          <p:grpSpPr>
            <a:xfrm>
              <a:off x="683823" y="2340305"/>
              <a:ext cx="3204324" cy="324036"/>
              <a:chOff x="683823" y="2340305"/>
              <a:chExt cx="3204324" cy="324036"/>
            </a:xfrm>
          </p:grpSpPr>
          <p:sp>
            <p:nvSpPr>
              <p:cNvPr id="94" name="テキスト ボックス 93"/>
              <p:cNvSpPr txBox="1"/>
              <p:nvPr/>
            </p:nvSpPr>
            <p:spPr>
              <a:xfrm>
                <a:off x="1727907" y="2340305"/>
                <a:ext cx="1080121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pPr algn="ctr"/>
                <a:r>
                  <a:rPr lang="ja-JP" altLang="en-US" sz="1000" dirty="0">
                    <a:solidFill>
                      <a:schemeClr val="bg1">
                        <a:lumMod val="50000"/>
                      </a:schemeClr>
                    </a:solidFill>
                  </a:rPr>
                  <a:t>代表的なシステム</a:t>
                </a:r>
                <a:endParaRPr kumimoji="1" lang="ja-JP" altLang="en-US" sz="10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9" name="Rectangle 33"/>
              <p:cNvSpPr>
                <a:spLocks noChangeArrowheads="1"/>
              </p:cNvSpPr>
              <p:nvPr/>
            </p:nvSpPr>
            <p:spPr bwMode="auto">
              <a:xfrm>
                <a:off x="683823" y="2556341"/>
                <a:ext cx="288000" cy="108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b="1" dirty="0">
                    <a:solidFill>
                      <a:schemeClr val="bg1">
                        <a:lumMod val="50000"/>
                      </a:schemeClr>
                    </a:solidFill>
                    <a:ea typeface="HGPｺﾞｼｯｸE" panose="020B0900000000000000" pitchFamily="50" charset="-128"/>
                  </a:rPr>
                  <a:t>EDP</a:t>
                </a:r>
                <a:endParaRPr lang="ja-JP" altLang="en-US" sz="700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00" name="Rectangle 33"/>
              <p:cNvSpPr>
                <a:spLocks noChangeArrowheads="1"/>
              </p:cNvSpPr>
              <p:nvPr/>
            </p:nvSpPr>
            <p:spPr bwMode="auto">
              <a:xfrm>
                <a:off x="1403903" y="2556329"/>
                <a:ext cx="288000" cy="108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b="1" dirty="0">
                    <a:solidFill>
                      <a:schemeClr val="bg1">
                        <a:lumMod val="50000"/>
                      </a:schemeClr>
                    </a:solidFill>
                    <a:ea typeface="HGPｺﾞｼｯｸE" panose="020B0900000000000000" pitchFamily="50" charset="-128"/>
                  </a:rPr>
                  <a:t>MIS</a:t>
                </a:r>
                <a:endParaRPr lang="ja-JP" altLang="en-US" sz="700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01" name="Rectangle 33"/>
              <p:cNvSpPr>
                <a:spLocks noChangeArrowheads="1"/>
              </p:cNvSpPr>
              <p:nvPr/>
            </p:nvSpPr>
            <p:spPr bwMode="auto">
              <a:xfrm>
                <a:off x="2123951" y="2556341"/>
                <a:ext cx="288000" cy="108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b="1" dirty="0">
                    <a:solidFill>
                      <a:schemeClr val="bg1">
                        <a:lumMod val="50000"/>
                      </a:schemeClr>
                    </a:solidFill>
                    <a:ea typeface="HGPｺﾞｼｯｸE" panose="020B0900000000000000" pitchFamily="50" charset="-128"/>
                  </a:rPr>
                  <a:t>DSS</a:t>
                </a:r>
                <a:endParaRPr lang="ja-JP" altLang="en-US" sz="700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02" name="Rectangle 33"/>
              <p:cNvSpPr>
                <a:spLocks noChangeArrowheads="1"/>
              </p:cNvSpPr>
              <p:nvPr/>
            </p:nvSpPr>
            <p:spPr bwMode="auto">
              <a:xfrm>
                <a:off x="2841115" y="2556329"/>
                <a:ext cx="288000" cy="108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b="1" dirty="0">
                    <a:solidFill>
                      <a:schemeClr val="bg1">
                        <a:lumMod val="50000"/>
                      </a:schemeClr>
                    </a:solidFill>
                    <a:ea typeface="HGPｺﾞｼｯｸE" panose="020B0900000000000000" pitchFamily="50" charset="-128"/>
                  </a:rPr>
                  <a:t>SIS / BPR</a:t>
                </a:r>
                <a:endParaRPr lang="ja-JP" altLang="en-US" sz="700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03" name="Rectangle 33"/>
              <p:cNvSpPr>
                <a:spLocks noChangeArrowheads="1"/>
              </p:cNvSpPr>
              <p:nvPr/>
            </p:nvSpPr>
            <p:spPr bwMode="auto">
              <a:xfrm>
                <a:off x="3600147" y="2556341"/>
                <a:ext cx="288000" cy="108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700" b="1" dirty="0">
                    <a:solidFill>
                      <a:schemeClr val="bg1">
                        <a:lumMod val="50000"/>
                      </a:schemeClr>
                    </a:solidFill>
                    <a:ea typeface="HGPｺﾞｼｯｸE" panose="020B0900000000000000" pitchFamily="50" charset="-128"/>
                  </a:rPr>
                  <a:t>（</a:t>
                </a:r>
                <a:r>
                  <a:rPr lang="en-US" altLang="ja-JP" sz="700" b="1" dirty="0">
                    <a:solidFill>
                      <a:schemeClr val="bg1">
                        <a:lumMod val="50000"/>
                      </a:schemeClr>
                    </a:solidFill>
                    <a:ea typeface="HGPｺﾞｼｯｸE" panose="020B0900000000000000" pitchFamily="50" charset="-128"/>
                  </a:rPr>
                  <a:t>ICT</a:t>
                </a:r>
                <a:r>
                  <a:rPr lang="ja-JP" altLang="en-US" sz="700" dirty="0">
                    <a:solidFill>
                      <a:schemeClr val="bg1">
                        <a:lumMod val="50000"/>
                      </a:schemeClr>
                    </a:solidFill>
                    <a:ea typeface="HGPｺﾞｼｯｸE" panose="020B0900000000000000" pitchFamily="50" charset="-128"/>
                  </a:rPr>
                  <a:t>の進化</a:t>
                </a:r>
                <a:r>
                  <a:rPr lang="ja-JP" altLang="en-US" sz="700" b="1" dirty="0">
                    <a:solidFill>
                      <a:schemeClr val="bg1">
                        <a:lumMod val="50000"/>
                      </a:schemeClr>
                    </a:solidFill>
                    <a:ea typeface="HGPｺﾞｼｯｸE" panose="020B0900000000000000" pitchFamily="50" charset="-128"/>
                  </a:rPr>
                  <a:t>）</a:t>
                </a:r>
                <a:endParaRPr lang="ja-JP" altLang="en-US" sz="700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endParaRP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</a:t>
            </a:r>
            <a:r>
              <a:rPr lang="ja-JP" altLang="en-US"/>
              <a:t>企業の業務と情報システム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EF52E8D-9C04-9002-CCD3-9FABFDC051CA}"/>
              </a:ext>
            </a:extLst>
          </p:cNvPr>
          <p:cNvGrpSpPr/>
          <p:nvPr/>
        </p:nvGrpSpPr>
        <p:grpSpPr>
          <a:xfrm>
            <a:off x="647700" y="863600"/>
            <a:ext cx="3384550" cy="2160588"/>
            <a:chOff x="647700" y="863600"/>
            <a:chExt cx="3384550" cy="2160588"/>
          </a:xfrm>
        </p:grpSpPr>
        <p:sp>
          <p:nvSpPr>
            <p:cNvPr id="50179" name="AutoShape 3"/>
            <p:cNvSpPr>
              <a:spLocks noChangeArrowheads="1"/>
            </p:cNvSpPr>
            <p:nvPr/>
          </p:nvSpPr>
          <p:spPr bwMode="auto">
            <a:xfrm>
              <a:off x="647700" y="863600"/>
              <a:ext cx="1079500" cy="2159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lIns="36000" tIns="0" rIns="36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chemeClr val="bg1"/>
                  </a:solidFill>
                  <a:ea typeface="HGPｺﾞｼｯｸE" panose="020B0900000000000000" pitchFamily="50" charset="-128"/>
                </a:rPr>
                <a:t>経営陣</a:t>
              </a:r>
            </a:p>
          </p:txBody>
        </p:sp>
        <p:sp>
          <p:nvSpPr>
            <p:cNvPr id="50180" name="AutoShape 4"/>
            <p:cNvSpPr>
              <a:spLocks noChangeArrowheads="1"/>
            </p:cNvSpPr>
            <p:nvPr/>
          </p:nvSpPr>
          <p:spPr bwMode="auto">
            <a:xfrm>
              <a:off x="1798638" y="863600"/>
              <a:ext cx="1079500" cy="2159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lIns="36000" tIns="0" rIns="36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chemeClr val="bg1"/>
                  </a:solidFill>
                  <a:ea typeface="HGPｺﾞｼｯｸE" panose="020B0900000000000000" pitchFamily="50" charset="-128"/>
                </a:rPr>
                <a:t>スタッフ部門</a:t>
              </a:r>
            </a:p>
          </p:txBody>
        </p:sp>
        <p:sp>
          <p:nvSpPr>
            <p:cNvPr id="50181" name="AutoShape 5"/>
            <p:cNvSpPr>
              <a:spLocks noChangeArrowheads="1"/>
            </p:cNvSpPr>
            <p:nvPr/>
          </p:nvSpPr>
          <p:spPr bwMode="auto">
            <a:xfrm>
              <a:off x="2952750" y="863600"/>
              <a:ext cx="1079500" cy="2159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lIns="36000" tIns="0" rIns="36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chemeClr val="bg1"/>
                  </a:solidFill>
                  <a:ea typeface="HGPｺﾞｼｯｸE" panose="020B0900000000000000" pitchFamily="50" charset="-128"/>
                </a:rPr>
                <a:t>ライン部門</a:t>
              </a:r>
            </a:p>
          </p:txBody>
        </p:sp>
        <p:sp>
          <p:nvSpPr>
            <p:cNvPr id="50182" name="Rectangle 6"/>
            <p:cNvSpPr>
              <a:spLocks noChangeArrowheads="1"/>
            </p:cNvSpPr>
            <p:nvPr/>
          </p:nvSpPr>
          <p:spPr bwMode="auto">
            <a:xfrm>
              <a:off x="3203575" y="1295400"/>
              <a:ext cx="792163" cy="36036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エンジニアリング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</a:t>
              </a:r>
            </a:p>
          </p:txBody>
        </p:sp>
        <p:sp>
          <p:nvSpPr>
            <p:cNvPr id="50183" name="Rectangle 7"/>
            <p:cNvSpPr>
              <a:spLocks noChangeArrowheads="1"/>
            </p:cNvSpPr>
            <p:nvPr/>
          </p:nvSpPr>
          <p:spPr bwMode="auto">
            <a:xfrm>
              <a:off x="3203575" y="1728788"/>
              <a:ext cx="792163" cy="36036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流通・取引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</a:t>
              </a:r>
            </a:p>
          </p:txBody>
        </p:sp>
        <p:sp>
          <p:nvSpPr>
            <p:cNvPr id="50184" name="Rectangle 8"/>
            <p:cNvSpPr>
              <a:spLocks noChangeArrowheads="1"/>
            </p:cNvSpPr>
            <p:nvPr/>
          </p:nvSpPr>
          <p:spPr bwMode="auto">
            <a:xfrm>
              <a:off x="1547813" y="1295400"/>
              <a:ext cx="1584325" cy="79216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基幹業務システム</a:t>
              </a:r>
            </a:p>
          </p:txBody>
        </p:sp>
        <p:sp>
          <p:nvSpPr>
            <p:cNvPr id="50185" name="Rectangle 9"/>
            <p:cNvSpPr>
              <a:spLocks noChangeArrowheads="1"/>
            </p:cNvSpPr>
            <p:nvPr/>
          </p:nvSpPr>
          <p:spPr bwMode="auto">
            <a:xfrm>
              <a:off x="682625" y="1295400"/>
              <a:ext cx="792163" cy="11525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経営情報</a:t>
              </a:r>
              <a:b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</a:t>
              </a:r>
            </a:p>
            <a:p>
              <a:pPr algn="ctr"/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役員情報</a:t>
              </a:r>
            </a:p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</a:t>
              </a:r>
            </a:p>
          </p:txBody>
        </p:sp>
        <p:sp>
          <p:nvSpPr>
            <p:cNvPr id="50186" name="Rectangle 10"/>
            <p:cNvSpPr>
              <a:spLocks noChangeArrowheads="1"/>
            </p:cNvSpPr>
            <p:nvPr/>
          </p:nvSpPr>
          <p:spPr bwMode="auto">
            <a:xfrm>
              <a:off x="1547813" y="2160588"/>
              <a:ext cx="2447925" cy="28733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オフィスシステム</a:t>
              </a:r>
            </a:p>
          </p:txBody>
        </p:sp>
        <p:sp>
          <p:nvSpPr>
            <p:cNvPr id="50187" name="Line 11"/>
            <p:cNvSpPr>
              <a:spLocks noChangeShapeType="1"/>
            </p:cNvSpPr>
            <p:nvPr/>
          </p:nvSpPr>
          <p:spPr bwMode="auto">
            <a:xfrm rot="5400000" flipV="1">
              <a:off x="2914651" y="1584325"/>
              <a:ext cx="0" cy="223202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188" name="Line 12"/>
            <p:cNvSpPr>
              <a:spLocks noChangeShapeType="1"/>
            </p:cNvSpPr>
            <p:nvPr/>
          </p:nvSpPr>
          <p:spPr bwMode="auto">
            <a:xfrm rot="5400000" flipV="1">
              <a:off x="1187450" y="2160588"/>
              <a:ext cx="0" cy="10795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189" name="Rectangle 13"/>
            <p:cNvSpPr>
              <a:spLocks noChangeArrowheads="1"/>
            </p:cNvSpPr>
            <p:nvPr/>
          </p:nvSpPr>
          <p:spPr bwMode="auto">
            <a:xfrm>
              <a:off x="2374900" y="2808288"/>
              <a:ext cx="10795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業務処理系システム</a:t>
              </a:r>
            </a:p>
          </p:txBody>
        </p:sp>
        <p:sp>
          <p:nvSpPr>
            <p:cNvPr id="50190" name="Rectangle 14"/>
            <p:cNvSpPr>
              <a:spLocks noChangeArrowheads="1"/>
            </p:cNvSpPr>
            <p:nvPr/>
          </p:nvSpPr>
          <p:spPr bwMode="auto">
            <a:xfrm>
              <a:off x="647700" y="2808288"/>
              <a:ext cx="10795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経営戦略系システム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04   </a:t>
            </a:r>
            <a:r>
              <a:rPr lang="ja-JP" altLang="en-US" dirty="0"/>
              <a:t>業務改善のプロセス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9EF4E74-ABC7-4753-192F-42A73543E890}"/>
              </a:ext>
            </a:extLst>
          </p:cNvPr>
          <p:cNvGrpSpPr/>
          <p:nvPr/>
        </p:nvGrpSpPr>
        <p:grpSpPr>
          <a:xfrm>
            <a:off x="424587" y="900189"/>
            <a:ext cx="3823536" cy="1800072"/>
            <a:chOff x="424587" y="900189"/>
            <a:chExt cx="3823536" cy="1800072"/>
          </a:xfrm>
        </p:grpSpPr>
        <p:sp>
          <p:nvSpPr>
            <p:cNvPr id="17" name="Oval 65"/>
            <p:cNvSpPr>
              <a:spLocks noChangeArrowheads="1"/>
            </p:cNvSpPr>
            <p:nvPr/>
          </p:nvSpPr>
          <p:spPr bwMode="auto">
            <a:xfrm>
              <a:off x="2844031" y="1296281"/>
              <a:ext cx="1008000" cy="1008000"/>
            </a:xfrm>
            <a:prstGeom prst="ellipse">
              <a:avLst/>
            </a:prstGeom>
            <a:solidFill>
              <a:schemeClr val="bg1"/>
            </a:solidFill>
            <a:ln w="28575" cap="sq">
              <a:solidFill>
                <a:schemeClr val="tx1">
                  <a:lumMod val="65000"/>
                  <a:lumOff val="35000"/>
                </a:schemeClr>
              </a:solidFill>
              <a:prstDash val="sysDot"/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継続的</a:t>
              </a:r>
              <a:endPara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  <a:p>
              <a:pPr algn="ctr"/>
              <a:r>
                <a:rPr lang="ja-JP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改善</a:t>
              </a:r>
            </a:p>
          </p:txBody>
        </p:sp>
        <p:sp>
          <p:nvSpPr>
            <p:cNvPr id="11" name="Oval 65"/>
            <p:cNvSpPr>
              <a:spLocks noChangeArrowheads="1"/>
            </p:cNvSpPr>
            <p:nvPr/>
          </p:nvSpPr>
          <p:spPr bwMode="auto">
            <a:xfrm>
              <a:off x="424587" y="1476261"/>
              <a:ext cx="648000" cy="648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</p:spPr>
          <p:txBody>
            <a:bodyPr wrap="none" lIns="36000" tIns="36000" rIns="36000" bIns="72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業務の</a:t>
              </a:r>
              <a:br>
                <a:rPr lang="en-US" altLang="ja-JP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</a:br>
              <a:r>
                <a:rPr lang="ja-JP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モデル化</a:t>
              </a:r>
            </a:p>
          </p:txBody>
        </p:sp>
        <p:sp>
          <p:nvSpPr>
            <p:cNvPr id="12" name="Oval 65"/>
            <p:cNvSpPr>
              <a:spLocks noChangeArrowheads="1"/>
            </p:cNvSpPr>
            <p:nvPr/>
          </p:nvSpPr>
          <p:spPr bwMode="auto">
            <a:xfrm>
              <a:off x="1439875" y="1476189"/>
              <a:ext cx="648000" cy="648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現状分析</a:t>
              </a:r>
            </a:p>
          </p:txBody>
        </p:sp>
        <p:sp>
          <p:nvSpPr>
            <p:cNvPr id="13" name="Oval 65"/>
            <p:cNvSpPr>
              <a:spLocks noChangeArrowheads="1"/>
            </p:cNvSpPr>
            <p:nvPr/>
          </p:nvSpPr>
          <p:spPr bwMode="auto">
            <a:xfrm>
              <a:off x="2448051" y="1512193"/>
              <a:ext cx="576000" cy="57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Plan</a:t>
              </a:r>
              <a:endPara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4" name="Oval 65"/>
            <p:cNvSpPr>
              <a:spLocks noChangeArrowheads="1"/>
            </p:cNvSpPr>
            <p:nvPr/>
          </p:nvSpPr>
          <p:spPr bwMode="auto">
            <a:xfrm>
              <a:off x="3060055" y="900189"/>
              <a:ext cx="576000" cy="57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Do</a:t>
              </a:r>
              <a:endPara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5" name="Oval 65"/>
            <p:cNvSpPr>
              <a:spLocks noChangeArrowheads="1"/>
            </p:cNvSpPr>
            <p:nvPr/>
          </p:nvSpPr>
          <p:spPr bwMode="auto">
            <a:xfrm>
              <a:off x="3672123" y="1512257"/>
              <a:ext cx="576000" cy="57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Check</a:t>
              </a:r>
              <a:endPara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6" name="Oval 65"/>
            <p:cNvSpPr>
              <a:spLocks noChangeArrowheads="1"/>
            </p:cNvSpPr>
            <p:nvPr/>
          </p:nvSpPr>
          <p:spPr bwMode="auto">
            <a:xfrm>
              <a:off x="3060119" y="2124261"/>
              <a:ext cx="576000" cy="57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Action</a:t>
              </a:r>
              <a:endPara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9" name="Line 11"/>
            <p:cNvSpPr>
              <a:spLocks noChangeShapeType="1"/>
            </p:cNvSpPr>
            <p:nvPr/>
          </p:nvSpPr>
          <p:spPr bwMode="auto">
            <a:xfrm rot="5400000" flipV="1">
              <a:off x="1259839" y="1656224"/>
              <a:ext cx="0" cy="2880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 rot="5400000" flipV="1">
              <a:off x="2267983" y="1656224"/>
              <a:ext cx="0" cy="2880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0173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05   </a:t>
            </a:r>
            <a:r>
              <a:rPr lang="ja-JP" altLang="en-US" dirty="0"/>
              <a:t>業務のモデル化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3624DD2-00AC-3893-7D5B-BE40EEA4BF92}"/>
              </a:ext>
            </a:extLst>
          </p:cNvPr>
          <p:cNvGrpSpPr/>
          <p:nvPr/>
        </p:nvGrpSpPr>
        <p:grpSpPr>
          <a:xfrm>
            <a:off x="402677" y="1030337"/>
            <a:ext cx="3809386" cy="1705992"/>
            <a:chOff x="402677" y="1030337"/>
            <a:chExt cx="3809386" cy="1705992"/>
          </a:xfrm>
        </p:grpSpPr>
        <p:sp>
          <p:nvSpPr>
            <p:cNvPr id="4" name="Oval 65"/>
            <p:cNvSpPr>
              <a:spLocks noChangeArrowheads="1"/>
            </p:cNvSpPr>
            <p:nvPr/>
          </p:nvSpPr>
          <p:spPr bwMode="auto">
            <a:xfrm>
              <a:off x="3132063" y="1080265"/>
              <a:ext cx="1080000" cy="108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業務モデル</a:t>
              </a:r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402677" y="1030337"/>
              <a:ext cx="1210299" cy="1187063"/>
              <a:chOff x="402677" y="1030337"/>
              <a:chExt cx="1210299" cy="1187063"/>
            </a:xfrm>
          </p:grpSpPr>
          <p:sp>
            <p:nvSpPr>
              <p:cNvPr id="2" name="雲形吹き出し 1"/>
              <p:cNvSpPr/>
              <p:nvPr/>
            </p:nvSpPr>
            <p:spPr bwMode="auto">
              <a:xfrm rot="1927034">
                <a:off x="402677" y="1030337"/>
                <a:ext cx="1210299" cy="1187063"/>
              </a:xfrm>
              <a:prstGeom prst="cloudCallout">
                <a:avLst>
                  <a:gd name="adj1" fmla="val 9143"/>
                  <a:gd name="adj2" fmla="val -6001"/>
                </a:avLst>
              </a:prstGeom>
              <a:solidFill>
                <a:schemeClr val="bg1">
                  <a:lumMod val="50000"/>
                </a:schemeClr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5" name="テキスト ボックス 4"/>
              <p:cNvSpPr txBox="1"/>
              <p:nvPr/>
            </p:nvSpPr>
            <p:spPr>
              <a:xfrm>
                <a:off x="575779" y="1476189"/>
                <a:ext cx="886781" cy="261610"/>
              </a:xfrm>
              <a:prstGeom prst="rect">
                <a:avLst/>
              </a:prstGeom>
              <a:noFill/>
            </p:spPr>
            <p:txBody>
              <a:bodyPr wrap="none" rtlCol="0" anchor="ctr" anchorCtr="1">
                <a:spAutoFit/>
              </a:bodyPr>
              <a:lstStyle/>
              <a:p>
                <a:r>
                  <a:rPr kumimoji="1" lang="ja-JP" altLang="en-US" sz="1100" dirty="0">
                    <a:solidFill>
                      <a:schemeClr val="bg1"/>
                    </a:solidFill>
                  </a:rPr>
                  <a:t>現在の業務</a:t>
                </a:r>
              </a:p>
            </p:txBody>
          </p:sp>
        </p:grpSp>
        <p:sp>
          <p:nvSpPr>
            <p:cNvPr id="7" name="テキスト ボックス 6"/>
            <p:cNvSpPr txBox="1"/>
            <p:nvPr/>
          </p:nvSpPr>
          <p:spPr>
            <a:xfrm>
              <a:off x="1763911" y="1157960"/>
              <a:ext cx="1192955" cy="246221"/>
            </a:xfrm>
            <a:prstGeom prst="rect">
              <a:avLst/>
            </a:prstGeom>
            <a:noFill/>
          </p:spPr>
          <p:txBody>
            <a:bodyPr wrap="none" rtlCol="0" anchor="ctr" anchorCtr="1">
              <a:spAutoFit/>
            </a:bodyPr>
            <a:lstStyle/>
            <a:p>
              <a:r>
                <a:rPr kumimoji="1" lang="ja-JP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業務の流れを整理</a:t>
              </a: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1727907" y="1803060"/>
              <a:ext cx="1309974" cy="933269"/>
            </a:xfrm>
            <a:prstGeom prst="rect">
              <a:avLst/>
            </a:prstGeom>
            <a:noFill/>
          </p:spPr>
          <p:txBody>
            <a:bodyPr wrap="none" rtlCol="0" anchor="ctr" anchorCtr="1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kumimoji="1" lang="ja-JP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・モノとカネの流れ</a:t>
              </a:r>
              <a:endParaRPr kumimoji="1" lang="en-US" altLang="ja-JP" sz="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kumimoji="1" lang="ja-JP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・仕事の種類と担当者</a:t>
              </a:r>
              <a:endParaRPr kumimoji="1" lang="en-US" altLang="ja-JP" sz="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lang="ja-JP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・データの発生場所と時期</a:t>
              </a:r>
              <a:endParaRPr lang="en-US" altLang="ja-JP" sz="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lang="ja-JP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・部門間の連携</a:t>
              </a:r>
              <a:endParaRPr lang="en-US" altLang="ja-JP" sz="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lang="ja-JP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・取引先や顧客との関係</a:t>
              </a:r>
              <a:endParaRPr kumimoji="1" lang="ja-JP" altLang="en-US" sz="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" name="下矢印 8"/>
            <p:cNvSpPr/>
            <p:nvPr/>
          </p:nvSpPr>
          <p:spPr bwMode="auto">
            <a:xfrm rot="16200000">
              <a:off x="2232055" y="972224"/>
              <a:ext cx="360000" cy="1296000"/>
            </a:xfrm>
            <a:prstGeom prst="downArrow">
              <a:avLst>
                <a:gd name="adj1" fmla="val 41323"/>
                <a:gd name="adj2" fmla="val 42554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184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06</a:t>
            </a:r>
            <a:r>
              <a:rPr lang="en-US" altLang="ja-JP" dirty="0"/>
              <a:t>   RPA</a:t>
            </a:r>
            <a:endParaRPr lang="ja-JP" altLang="en-US" dirty="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E2EFC59-038E-3337-8988-14285ED65289}"/>
              </a:ext>
            </a:extLst>
          </p:cNvPr>
          <p:cNvGrpSpPr/>
          <p:nvPr/>
        </p:nvGrpSpPr>
        <p:grpSpPr>
          <a:xfrm>
            <a:off x="470584" y="936129"/>
            <a:ext cx="3489459" cy="1692188"/>
            <a:chOff x="470584" y="936129"/>
            <a:chExt cx="3489459" cy="1692188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0755C0D-B887-B69C-5F5D-D6B29CC99381}"/>
                </a:ext>
              </a:extLst>
            </p:cNvPr>
            <p:cNvSpPr/>
            <p:nvPr/>
          </p:nvSpPr>
          <p:spPr bwMode="auto">
            <a:xfrm>
              <a:off x="1161112" y="1409613"/>
              <a:ext cx="1584000" cy="738000"/>
            </a:xfrm>
            <a:custGeom>
              <a:avLst/>
              <a:gdLst>
                <a:gd name="connsiteX0" fmla="*/ 7144 w 1619250"/>
                <a:gd name="connsiteY0" fmla="*/ 7143 h 752475"/>
                <a:gd name="connsiteX1" fmla="*/ 0 w 1619250"/>
                <a:gd name="connsiteY1" fmla="*/ 750093 h 752475"/>
                <a:gd name="connsiteX2" fmla="*/ 1619250 w 1619250"/>
                <a:gd name="connsiteY2" fmla="*/ 752475 h 752475"/>
                <a:gd name="connsiteX3" fmla="*/ 507206 w 1619250"/>
                <a:gd name="connsiteY3" fmla="*/ 0 h 752475"/>
                <a:gd name="connsiteX4" fmla="*/ 7144 w 1619250"/>
                <a:gd name="connsiteY4" fmla="*/ 7143 h 752475"/>
                <a:gd name="connsiteX0" fmla="*/ 7144 w 1619250"/>
                <a:gd name="connsiteY0" fmla="*/ 2380 h 747712"/>
                <a:gd name="connsiteX1" fmla="*/ 0 w 1619250"/>
                <a:gd name="connsiteY1" fmla="*/ 745330 h 747712"/>
                <a:gd name="connsiteX2" fmla="*/ 1619250 w 1619250"/>
                <a:gd name="connsiteY2" fmla="*/ 747712 h 747712"/>
                <a:gd name="connsiteX3" fmla="*/ 526256 w 1619250"/>
                <a:gd name="connsiteY3" fmla="*/ 0 h 747712"/>
                <a:gd name="connsiteX4" fmla="*/ 7144 w 1619250"/>
                <a:gd name="connsiteY4" fmla="*/ 2380 h 747712"/>
                <a:gd name="connsiteX0" fmla="*/ 368 w 1612474"/>
                <a:gd name="connsiteY0" fmla="*/ 2380 h 750276"/>
                <a:gd name="connsiteX1" fmla="*/ 5678 w 1612474"/>
                <a:gd name="connsiteY1" fmla="*/ 750276 h 750276"/>
                <a:gd name="connsiteX2" fmla="*/ 1612474 w 1612474"/>
                <a:gd name="connsiteY2" fmla="*/ 747712 h 750276"/>
                <a:gd name="connsiteX3" fmla="*/ 519480 w 1612474"/>
                <a:gd name="connsiteY3" fmla="*/ 0 h 750276"/>
                <a:gd name="connsiteX4" fmla="*/ 368 w 1612474"/>
                <a:gd name="connsiteY4" fmla="*/ 2380 h 750276"/>
                <a:gd name="connsiteX0" fmla="*/ 652 w 1607777"/>
                <a:gd name="connsiteY0" fmla="*/ 0 h 750368"/>
                <a:gd name="connsiteX1" fmla="*/ 981 w 1607777"/>
                <a:gd name="connsiteY1" fmla="*/ 750368 h 750368"/>
                <a:gd name="connsiteX2" fmla="*/ 1607777 w 1607777"/>
                <a:gd name="connsiteY2" fmla="*/ 747804 h 750368"/>
                <a:gd name="connsiteX3" fmla="*/ 514783 w 1607777"/>
                <a:gd name="connsiteY3" fmla="*/ 92 h 750368"/>
                <a:gd name="connsiteX4" fmla="*/ 652 w 1607777"/>
                <a:gd name="connsiteY4" fmla="*/ 0 h 750368"/>
                <a:gd name="connsiteX0" fmla="*/ 652 w 1607777"/>
                <a:gd name="connsiteY0" fmla="*/ 0 h 750368"/>
                <a:gd name="connsiteX1" fmla="*/ 981 w 1607777"/>
                <a:gd name="connsiteY1" fmla="*/ 750368 h 750368"/>
                <a:gd name="connsiteX2" fmla="*/ 1607777 w 1607777"/>
                <a:gd name="connsiteY2" fmla="*/ 747804 h 750368"/>
                <a:gd name="connsiteX3" fmla="*/ 488196 w 1607777"/>
                <a:gd name="connsiteY3" fmla="*/ 92 h 750368"/>
                <a:gd name="connsiteX4" fmla="*/ 652 w 1607777"/>
                <a:gd name="connsiteY4" fmla="*/ 0 h 750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7777" h="750368">
                  <a:moveTo>
                    <a:pt x="652" y="0"/>
                  </a:moveTo>
                  <a:cubicBezTo>
                    <a:pt x="-1729" y="247650"/>
                    <a:pt x="3362" y="502718"/>
                    <a:pt x="981" y="750368"/>
                  </a:cubicBezTo>
                  <a:lnTo>
                    <a:pt x="1607777" y="747804"/>
                  </a:lnTo>
                  <a:lnTo>
                    <a:pt x="488196" y="92"/>
                  </a:lnTo>
                  <a:lnTo>
                    <a:pt x="652" y="0"/>
                  </a:lnTo>
                  <a:close/>
                </a:path>
              </a:pathLst>
            </a:custGeom>
            <a:solidFill>
              <a:schemeClr val="bg1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4" name="Rectangle 36">
              <a:extLst>
                <a:ext uri="{FF2B5EF4-FFF2-40B4-BE49-F238E27FC236}">
                  <a16:creationId xmlns:a16="http://schemas.microsoft.com/office/drawing/2014/main" id="{3951C032-13EB-DFB6-B0B9-B204F3B67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584" y="2278326"/>
              <a:ext cx="534368" cy="257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200" dirty="0">
                  <a:solidFill>
                    <a:srgbClr val="777777"/>
                  </a:solidFill>
                  <a:latin typeface="+mj-lt"/>
                </a:rPr>
                <a:t>導入前</a:t>
              </a:r>
            </a:p>
          </p:txBody>
        </p:sp>
        <p:sp>
          <p:nvSpPr>
            <p:cNvPr id="5" name="矢印: 山形 4">
              <a:extLst>
                <a:ext uri="{FF2B5EF4-FFF2-40B4-BE49-F238E27FC236}">
                  <a16:creationId xmlns:a16="http://schemas.microsoft.com/office/drawing/2014/main" id="{F3A94139-DADC-970D-0969-E2D4D2513D23}"/>
                </a:ext>
              </a:extLst>
            </p:cNvPr>
            <p:cNvSpPr/>
            <p:nvPr/>
          </p:nvSpPr>
          <p:spPr bwMode="auto">
            <a:xfrm>
              <a:off x="2051943" y="2196317"/>
              <a:ext cx="972000" cy="432000"/>
            </a:xfrm>
            <a:prstGeom prst="chevron">
              <a:avLst/>
            </a:pr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108000" tIns="36000" rIns="36000" bIns="36000" anchor="ctr"/>
            <a:lstStyle/>
            <a:p>
              <a:pPr algn="ctr" defTabSz="473075"/>
              <a:r>
                <a:rPr lang="ja-JP" altLang="en-US" sz="1000" dirty="0">
                  <a:solidFill>
                    <a:srgbClr val="777777"/>
                  </a:solidFill>
                  <a:latin typeface="Arial Black" panose="020B0A04020102020204" pitchFamily="34" charset="0"/>
                </a:rPr>
                <a:t>加工・分析</a:t>
              </a:r>
            </a:p>
          </p:txBody>
        </p:sp>
        <p:sp>
          <p:nvSpPr>
            <p:cNvPr id="6" name="矢印: 五方向 5">
              <a:extLst>
                <a:ext uri="{FF2B5EF4-FFF2-40B4-BE49-F238E27FC236}">
                  <a16:creationId xmlns:a16="http://schemas.microsoft.com/office/drawing/2014/main" id="{FD5963A9-490E-7997-B6A9-D339BCFD11A8}"/>
                </a:ext>
              </a:extLst>
            </p:cNvPr>
            <p:cNvSpPr/>
            <p:nvPr/>
          </p:nvSpPr>
          <p:spPr bwMode="auto">
            <a:xfrm>
              <a:off x="1151963" y="2196285"/>
              <a:ext cx="972000" cy="432000"/>
            </a:xfrm>
            <a:prstGeom prst="homePlate">
              <a:avLst/>
            </a:pr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pPr algn="ctr" defTabSz="473075"/>
              <a:r>
                <a:rPr lang="ja-JP" altLang="en-US" sz="1000" dirty="0">
                  <a:solidFill>
                    <a:srgbClr val="777777"/>
                  </a:solidFill>
                  <a:latin typeface="Arial Black" panose="020B0A04020102020204" pitchFamily="34" charset="0"/>
                </a:rPr>
                <a:t>データ入力</a:t>
              </a:r>
              <a:endParaRPr lang="ja-JP" altLang="en-US" dirty="0">
                <a:solidFill>
                  <a:srgbClr val="777777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1" name="矢印: 山形 20">
              <a:extLst>
                <a:ext uri="{FF2B5EF4-FFF2-40B4-BE49-F238E27FC236}">
                  <a16:creationId xmlns:a16="http://schemas.microsoft.com/office/drawing/2014/main" id="{CF88FF28-48BC-D23B-182A-EACFD8675079}"/>
                </a:ext>
              </a:extLst>
            </p:cNvPr>
            <p:cNvSpPr/>
            <p:nvPr/>
          </p:nvSpPr>
          <p:spPr bwMode="auto">
            <a:xfrm>
              <a:off x="2952043" y="2196285"/>
              <a:ext cx="1008000" cy="432000"/>
            </a:xfrm>
            <a:prstGeom prst="chevron">
              <a:avLst/>
            </a:pr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108000" tIns="36000" rIns="36000" bIns="36000" anchor="ctr"/>
            <a:lstStyle/>
            <a:p>
              <a:pPr algn="ctr" defTabSz="473075"/>
              <a:r>
                <a:rPr lang="ja-JP" altLang="en-US" sz="1000" dirty="0">
                  <a:solidFill>
                    <a:srgbClr val="777777"/>
                  </a:solidFill>
                  <a:latin typeface="Arial Black" panose="020B0A04020102020204" pitchFamily="34" charset="0"/>
                </a:rPr>
                <a:t>人間の判断</a:t>
              </a:r>
            </a:p>
          </p:txBody>
        </p:sp>
        <p:sp>
          <p:nvSpPr>
            <p:cNvPr id="22" name="矢印: 山形 21">
              <a:extLst>
                <a:ext uri="{FF2B5EF4-FFF2-40B4-BE49-F238E27FC236}">
                  <a16:creationId xmlns:a16="http://schemas.microsoft.com/office/drawing/2014/main" id="{727BF120-4C34-FA4B-7A11-951F6FADB33C}"/>
                </a:ext>
              </a:extLst>
            </p:cNvPr>
            <p:cNvSpPr/>
            <p:nvPr/>
          </p:nvSpPr>
          <p:spPr bwMode="auto">
            <a:xfrm>
              <a:off x="1367867" y="936161"/>
              <a:ext cx="468000" cy="432000"/>
            </a:xfrm>
            <a:prstGeom prst="chevron">
              <a:avLst>
                <a:gd name="adj" fmla="val 49266"/>
              </a:avLst>
            </a:prstGeom>
            <a:solidFill>
              <a:srgbClr val="969696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pPr algn="ctr" defTabSz="473075"/>
              <a:endParaRPr lang="ja-JP" altLang="en-US" sz="10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3" name="矢印: 五方向 22">
              <a:extLst>
                <a:ext uri="{FF2B5EF4-FFF2-40B4-BE49-F238E27FC236}">
                  <a16:creationId xmlns:a16="http://schemas.microsoft.com/office/drawing/2014/main" id="{F5F0B94F-7CA7-9EBA-C5F3-2C9049B33BFF}"/>
                </a:ext>
              </a:extLst>
            </p:cNvPr>
            <p:cNvSpPr/>
            <p:nvPr/>
          </p:nvSpPr>
          <p:spPr bwMode="auto">
            <a:xfrm>
              <a:off x="1151963" y="936129"/>
              <a:ext cx="360000" cy="432000"/>
            </a:xfrm>
            <a:prstGeom prst="homePlate">
              <a:avLst>
                <a:gd name="adj" fmla="val 59701"/>
              </a:avLst>
            </a:prstGeom>
            <a:solidFill>
              <a:srgbClr val="969696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pPr algn="ctr" defTabSz="473075"/>
              <a:endParaRPr lang="ja-JP" altLang="en-US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5" name="矢印: 山形 24">
              <a:extLst>
                <a:ext uri="{FF2B5EF4-FFF2-40B4-BE49-F238E27FC236}">
                  <a16:creationId xmlns:a16="http://schemas.microsoft.com/office/drawing/2014/main" id="{52CC7BF3-6434-A4CA-ACA6-B4772B7F8C7D}"/>
                </a:ext>
              </a:extLst>
            </p:cNvPr>
            <p:cNvSpPr/>
            <p:nvPr/>
          </p:nvSpPr>
          <p:spPr bwMode="auto">
            <a:xfrm>
              <a:off x="1727907" y="936129"/>
              <a:ext cx="2232000" cy="432000"/>
            </a:xfrm>
            <a:prstGeom prst="chevron">
              <a:avLst>
                <a:gd name="adj" fmla="val 50000"/>
              </a:avLst>
            </a:prstGeom>
            <a:solidFill>
              <a:srgbClr val="969696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pPr algn="ctr" defTabSz="473075"/>
              <a:r>
                <a:rPr lang="ja-JP" altLang="en-US" sz="10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高度な分析と判断</a:t>
              </a:r>
            </a:p>
          </p:txBody>
        </p:sp>
        <p:sp>
          <p:nvSpPr>
            <p:cNvPr id="26" name="Rectangle 36">
              <a:extLst>
                <a:ext uri="{FF2B5EF4-FFF2-40B4-BE49-F238E27FC236}">
                  <a16:creationId xmlns:a16="http://schemas.microsoft.com/office/drawing/2014/main" id="{F5031044-93FF-F354-0303-80BD46999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584" y="1028753"/>
              <a:ext cx="534368" cy="257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200" dirty="0">
                  <a:solidFill>
                    <a:srgbClr val="4D4D4D"/>
                  </a:solidFill>
                  <a:latin typeface="+mj-lt"/>
                </a:rPr>
                <a:t>導入後</a:t>
              </a:r>
            </a:p>
          </p:txBody>
        </p: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59F6D000-0285-65BF-39AF-368E48940F8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55899" y="1404257"/>
              <a:ext cx="1116124" cy="756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prstDash val="sysDot"/>
              <a:round/>
              <a:headEnd/>
              <a:tailEnd/>
            </a:ln>
            <a:effectLst/>
          </p:spPr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C0D089B8-FBB5-BFC0-AFD4-C04DB52F7229}"/>
                </a:ext>
              </a:extLst>
            </p:cNvPr>
            <p:cNvCxnSpPr/>
            <p:nvPr/>
          </p:nvCxnSpPr>
          <p:spPr bwMode="auto">
            <a:xfrm>
              <a:off x="1152043" y="1399495"/>
              <a:ext cx="0" cy="756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prstDash val="sysDot"/>
              <a:round/>
              <a:headEnd/>
              <a:tailEnd/>
            </a:ln>
            <a:effectLst/>
          </p:spPr>
        </p:cxnSp>
        <p:sp>
          <p:nvSpPr>
            <p:cNvPr id="30" name="Rectangle 36">
              <a:extLst>
                <a:ext uri="{FF2B5EF4-FFF2-40B4-BE49-F238E27FC236}">
                  <a16:creationId xmlns:a16="http://schemas.microsoft.com/office/drawing/2014/main" id="{81F8852F-F315-CD43-17E6-2976636BCC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2111" y="1676824"/>
              <a:ext cx="393506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sz="1400" dirty="0">
                  <a:solidFill>
                    <a:srgbClr val="4D4D4D"/>
                  </a:solidFill>
                  <a:latin typeface="+mj-lt"/>
                </a:rPr>
                <a:t>RPA</a:t>
              </a:r>
              <a:endParaRPr lang="ja-JP" altLang="en-US" sz="14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3" name="矢印: 上 2">
              <a:extLst>
                <a:ext uri="{FF2B5EF4-FFF2-40B4-BE49-F238E27FC236}">
                  <a16:creationId xmlns:a16="http://schemas.microsoft.com/office/drawing/2014/main" id="{9A7F5734-AC8C-28B6-8CB8-0FF545040391}"/>
                </a:ext>
              </a:extLst>
            </p:cNvPr>
            <p:cNvSpPr/>
            <p:nvPr/>
          </p:nvSpPr>
          <p:spPr bwMode="auto">
            <a:xfrm>
              <a:off x="539819" y="1368273"/>
              <a:ext cx="396000" cy="828000"/>
            </a:xfrm>
            <a:prstGeom prst="upArrow">
              <a:avLst/>
            </a:prstGeom>
            <a:gradFill flip="none" rotWithShape="1">
              <a:gsLst>
                <a:gs pos="0">
                  <a:srgbClr val="969696"/>
                </a:gs>
                <a:gs pos="48000">
                  <a:srgbClr val="969696"/>
                </a:gs>
                <a:gs pos="100000">
                  <a:srgbClr val="F0F0FF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65260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07   </a:t>
            </a:r>
            <a:r>
              <a:rPr lang="ja-JP" altLang="en-US" dirty="0"/>
              <a:t>戦略立案のための手法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5F6E506-950C-CC10-0119-67DBD5D6CCE4}"/>
              </a:ext>
            </a:extLst>
          </p:cNvPr>
          <p:cNvGrpSpPr/>
          <p:nvPr/>
        </p:nvGrpSpPr>
        <p:grpSpPr>
          <a:xfrm>
            <a:off x="431763" y="828117"/>
            <a:ext cx="3816424" cy="2088232"/>
            <a:chOff x="431763" y="828117"/>
            <a:chExt cx="3816424" cy="2088232"/>
          </a:xfrm>
        </p:grpSpPr>
        <p:sp>
          <p:nvSpPr>
            <p:cNvPr id="4" name="Oval 65"/>
            <p:cNvSpPr>
              <a:spLocks noChangeArrowheads="1"/>
            </p:cNvSpPr>
            <p:nvPr/>
          </p:nvSpPr>
          <p:spPr bwMode="auto">
            <a:xfrm>
              <a:off x="1224099" y="900285"/>
              <a:ext cx="2232000" cy="144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5" name="Oval 65"/>
            <p:cNvSpPr>
              <a:spLocks noChangeArrowheads="1"/>
            </p:cNvSpPr>
            <p:nvPr/>
          </p:nvSpPr>
          <p:spPr bwMode="auto">
            <a:xfrm>
              <a:off x="1619895" y="1224161"/>
              <a:ext cx="1440000" cy="79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6" name="Rectangle 10"/>
            <p:cNvSpPr>
              <a:spLocks noChangeArrowheads="1"/>
            </p:cNvSpPr>
            <p:nvPr/>
          </p:nvSpPr>
          <p:spPr bwMode="auto">
            <a:xfrm>
              <a:off x="2015939" y="828117"/>
              <a:ext cx="648000" cy="180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50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外部要因</a:t>
              </a: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2015939" y="1152173"/>
              <a:ext cx="648000" cy="180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50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内部要因</a:t>
              </a: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31763" y="828137"/>
              <a:ext cx="648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経営資源</a:t>
              </a:r>
              <a:endParaRPr lang="en-US" altLang="ja-JP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  <a:p>
              <a:pPr algn="ctr"/>
              <a:r>
                <a:rPr lang="ja-JP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の分析</a:t>
              </a:r>
            </a:p>
          </p:txBody>
        </p:sp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3600187" y="828137"/>
              <a:ext cx="648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事業戦略</a:t>
              </a:r>
              <a:endParaRPr lang="en-US" altLang="ja-JP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  <a:p>
              <a:pPr algn="ctr"/>
              <a:r>
                <a:rPr lang="ja-JP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の分析</a:t>
              </a: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1223851" y="1512213"/>
              <a:ext cx="396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市場</a:t>
              </a: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060127" y="1512193"/>
              <a:ext cx="396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顧客</a:t>
              </a: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2123951" y="2088277"/>
              <a:ext cx="431976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競合</a:t>
              </a:r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1907999" y="1404201"/>
              <a:ext cx="431976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財務</a:t>
              </a:r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2340047" y="1404201"/>
              <a:ext cx="431976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人材</a:t>
              </a:r>
            </a:p>
          </p:txBody>
        </p:sp>
        <p:sp>
          <p:nvSpPr>
            <p:cNvPr id="16" name="Rectangle 10"/>
            <p:cNvSpPr>
              <a:spLocks noChangeArrowheads="1"/>
            </p:cNvSpPr>
            <p:nvPr/>
          </p:nvSpPr>
          <p:spPr bwMode="auto">
            <a:xfrm>
              <a:off x="2124023" y="1692233"/>
              <a:ext cx="431976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業務プロセス</a:t>
              </a:r>
            </a:p>
          </p:txBody>
        </p:sp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2016011" y="2736349"/>
              <a:ext cx="648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経営環境の分析</a:t>
              </a:r>
            </a:p>
          </p:txBody>
        </p:sp>
        <p:sp>
          <p:nvSpPr>
            <p:cNvPr id="2" name="左右矢印 1"/>
            <p:cNvSpPr/>
            <p:nvPr/>
          </p:nvSpPr>
          <p:spPr bwMode="auto">
            <a:xfrm rot="5400000">
              <a:off x="2231959" y="2412297"/>
              <a:ext cx="216000" cy="288000"/>
            </a:xfrm>
            <a:prstGeom prst="leftRightArrow">
              <a:avLst>
                <a:gd name="adj1" fmla="val 50000"/>
                <a:gd name="adj2" fmla="val 33870"/>
              </a:avLst>
            </a:prstGeom>
            <a:solidFill>
              <a:schemeClr val="bg1">
                <a:lumMod val="50000"/>
              </a:schemeClr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0" name="左右矢印 19"/>
            <p:cNvSpPr/>
            <p:nvPr/>
          </p:nvSpPr>
          <p:spPr bwMode="auto">
            <a:xfrm rot="8400000">
              <a:off x="3343374" y="935857"/>
              <a:ext cx="216000" cy="288000"/>
            </a:xfrm>
            <a:prstGeom prst="leftRightArrow">
              <a:avLst>
                <a:gd name="adj1" fmla="val 50000"/>
                <a:gd name="adj2" fmla="val 33870"/>
              </a:avLst>
            </a:prstGeom>
            <a:solidFill>
              <a:schemeClr val="bg1">
                <a:lumMod val="50000"/>
              </a:schemeClr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1" name="左右矢印 20"/>
            <p:cNvSpPr/>
            <p:nvPr/>
          </p:nvSpPr>
          <p:spPr bwMode="auto">
            <a:xfrm rot="13200000" flipH="1">
              <a:off x="1120576" y="935857"/>
              <a:ext cx="216000" cy="288000"/>
            </a:xfrm>
            <a:prstGeom prst="leftRightArrow">
              <a:avLst>
                <a:gd name="adj1" fmla="val 50000"/>
                <a:gd name="adj2" fmla="val 33870"/>
              </a:avLst>
            </a:prstGeom>
            <a:solidFill>
              <a:schemeClr val="bg1">
                <a:lumMod val="50000"/>
              </a:schemeClr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6451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08   </a:t>
            </a:r>
            <a:r>
              <a:rPr lang="ja-JP" altLang="en-US" dirty="0"/>
              <a:t>データ収集の手法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D0C6632-DBD1-5358-0F89-A5037BB22E69}"/>
              </a:ext>
            </a:extLst>
          </p:cNvPr>
          <p:cNvGrpSpPr/>
          <p:nvPr/>
        </p:nvGrpSpPr>
        <p:grpSpPr>
          <a:xfrm>
            <a:off x="467767" y="936129"/>
            <a:ext cx="3888432" cy="1728000"/>
            <a:chOff x="467767" y="936129"/>
            <a:chExt cx="3888432" cy="1728000"/>
          </a:xfrm>
        </p:grpSpPr>
        <p:sp>
          <p:nvSpPr>
            <p:cNvPr id="4" name="Oval 65"/>
            <p:cNvSpPr>
              <a:spLocks noChangeArrowheads="1"/>
            </p:cNvSpPr>
            <p:nvPr/>
          </p:nvSpPr>
          <p:spPr bwMode="auto">
            <a:xfrm>
              <a:off x="2628199" y="936129"/>
              <a:ext cx="1728000" cy="17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180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定性的</a:t>
              </a:r>
              <a:endParaRPr lang="en-US" altLang="ja-JP" sz="12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  <a:p>
              <a:pPr algn="ctr">
                <a:lnSpc>
                  <a:spcPct val="120000"/>
                </a:lnSpc>
              </a:pPr>
              <a:r>
                <a:rPr lang="ja-JP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データ</a:t>
              </a:r>
            </a:p>
          </p:txBody>
        </p:sp>
        <p:sp>
          <p:nvSpPr>
            <p:cNvPr id="10" name="正方形/長方形 9"/>
            <p:cNvSpPr/>
            <p:nvPr/>
          </p:nvSpPr>
          <p:spPr bwMode="auto">
            <a:xfrm>
              <a:off x="1691903" y="1980053"/>
              <a:ext cx="1296144" cy="21602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000" b="0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rPr>
                <a:t>面接調査</a:t>
              </a: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1691903" y="2268085"/>
              <a:ext cx="1296144" cy="21602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000" b="0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rPr>
                <a:t>会議形式</a:t>
              </a:r>
            </a:p>
          </p:txBody>
        </p:sp>
        <p:sp>
          <p:nvSpPr>
            <p:cNvPr id="5" name="角丸四角形 4"/>
            <p:cNvSpPr/>
            <p:nvPr/>
          </p:nvSpPr>
          <p:spPr bwMode="auto">
            <a:xfrm>
              <a:off x="467767" y="1007945"/>
              <a:ext cx="1584000" cy="1584176"/>
            </a:xfrm>
            <a:prstGeom prst="roundRect">
              <a:avLst>
                <a:gd name="adj" fmla="val 7553"/>
              </a:avLst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36000" tIns="36000" rIns="180000" bIns="36000" anchor="ctr"/>
            <a:lstStyle/>
            <a:p>
              <a:pPr algn="ctr" defTabSz="473075">
                <a:lnSpc>
                  <a:spcPct val="120000"/>
                </a:lnSpc>
              </a:pPr>
              <a:r>
                <a:rPr lang="ja-JP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定量的</a:t>
              </a:r>
              <a:endParaRPr lang="en-US" altLang="ja-JP" sz="12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  <a:p>
              <a:pPr algn="ctr" defTabSz="473075">
                <a:lnSpc>
                  <a:spcPct val="120000"/>
                </a:lnSpc>
              </a:pPr>
              <a:r>
                <a:rPr lang="ja-JP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データ</a:t>
              </a: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1691903" y="1115957"/>
              <a:ext cx="1296144" cy="21602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000" b="0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rPr>
                <a:t>資料調査</a:t>
              </a: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1691903" y="1403989"/>
              <a:ext cx="1296144" cy="21602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000" b="0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rPr>
                <a:t>アンケート調査</a:t>
              </a:r>
            </a:p>
          </p:txBody>
        </p:sp>
        <p:sp>
          <p:nvSpPr>
            <p:cNvPr id="9" name="正方形/長方形 8"/>
            <p:cNvSpPr/>
            <p:nvPr/>
          </p:nvSpPr>
          <p:spPr bwMode="auto">
            <a:xfrm>
              <a:off x="1691903" y="1692021"/>
              <a:ext cx="1296144" cy="21602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000" b="0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rPr>
                <a:t>直接観察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616974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4880</TotalTime>
  <Words>340</Words>
  <Application>Microsoft Office PowerPoint</Application>
  <PresentationFormat>ユーザー設定</PresentationFormat>
  <Paragraphs>131</Paragraphs>
  <Slides>11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HGPｺﾞｼｯｸE</vt:lpstr>
      <vt:lpstr>Arial</vt:lpstr>
      <vt:lpstr>Arial Black</vt:lpstr>
      <vt:lpstr>Tahoma</vt:lpstr>
      <vt:lpstr>Wingdings</vt:lpstr>
      <vt:lpstr>標準デザイン</vt:lpstr>
      <vt:lpstr>コンピュータと情報システム [第3版] 07章　コンピュータと情報システム</vt:lpstr>
      <vt:lpstr>01   情報システムとは</vt:lpstr>
      <vt:lpstr>02   企業情報システムの役割</vt:lpstr>
      <vt:lpstr>02   企業の業務と情報システム</vt:lpstr>
      <vt:lpstr>04   業務改善のプロセス</vt:lpstr>
      <vt:lpstr>05   業務のモデル化</vt:lpstr>
      <vt:lpstr>06   RPA</vt:lpstr>
      <vt:lpstr>07   戦略立案のための手法</vt:lpstr>
      <vt:lpstr>08   データ収集の手法</vt:lpstr>
      <vt:lpstr>09   データ整理・分析の手法</vt:lpstr>
      <vt:lpstr>10   BIツール</vt:lpstr>
    </vt:vector>
  </TitlesOfParts>
  <Company>OUE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ma97011</dc:creator>
  <cp:lastModifiedBy>草薙 信照</cp:lastModifiedBy>
  <cp:revision>210</cp:revision>
  <dcterms:created xsi:type="dcterms:W3CDTF">2006-08-22T06:54:28Z</dcterms:created>
  <dcterms:modified xsi:type="dcterms:W3CDTF">2022-11-07T04:05:29Z</dcterms:modified>
</cp:coreProperties>
</file>