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72" r:id="rId3"/>
    <p:sldId id="271" r:id="rId4"/>
    <p:sldId id="259" r:id="rId5"/>
    <p:sldId id="261" r:id="rId6"/>
    <p:sldId id="262" r:id="rId7"/>
    <p:sldId id="265" r:id="rId8"/>
    <p:sldId id="263" r:id="rId9"/>
  </p:sldIdLst>
  <p:sldSz cx="4679950" cy="3600450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70" d="100"/>
          <a:sy n="170" d="100"/>
        </p:scale>
        <p:origin x="138" y="360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C7CFF3AA-8B38-49A9-8D88-3B4EB7664B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6996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33B04-FB9E-43C7-81FE-5C2DFC4D765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757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9320A-93BC-4EFA-B762-CCC25DC285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073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67A97-6D83-4F39-9148-871B05C7DDD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682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DE3C9-BD72-49F1-BB2F-06FB343E02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478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B3F18-11DF-4A95-B44C-396C18F230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626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C91B8-E8CF-4B4D-BE83-758B38817A9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679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72290-196A-4341-A5F7-04440A75D1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38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13754-BFB2-41D0-BFD0-01EEAE56DF6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01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03F4F-9C6C-4518-9593-6BB92B63B0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176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81121-3077-4171-A2E4-72EE5AD9C3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035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EBF5DBB1-65E6-4CE1-8DE7-264D0426A392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04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/>
              <a:t>3</a:t>
            </a:r>
            <a:r>
              <a:rPr lang="ja-JP" altLang="en-US" sz="120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04</a:t>
            </a:r>
            <a:r>
              <a:rPr lang="ja-JP" altLang="en-US" dirty="0"/>
              <a:t>章　データ形式とマルチメディア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01</a:t>
            </a:r>
            <a:r>
              <a:rPr lang="en-US" altLang="ja-JP" dirty="0"/>
              <a:t>   </a:t>
            </a:r>
            <a:r>
              <a:rPr lang="ja-JP" altLang="en-US" dirty="0"/>
              <a:t>テキスト ファイルとバイナリ ファイル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B40586-3213-B4CD-D6AD-597C0321412A}"/>
              </a:ext>
            </a:extLst>
          </p:cNvPr>
          <p:cNvGrpSpPr/>
          <p:nvPr/>
        </p:nvGrpSpPr>
        <p:grpSpPr>
          <a:xfrm>
            <a:off x="719795" y="900125"/>
            <a:ext cx="3276364" cy="2232248"/>
            <a:chOff x="719795" y="900125"/>
            <a:chExt cx="3276364" cy="2232248"/>
          </a:xfrm>
        </p:grpSpPr>
        <p:sp>
          <p:nvSpPr>
            <p:cNvPr id="31748" name="Rectangle 4"/>
            <p:cNvSpPr>
              <a:spLocks noChangeArrowheads="1"/>
            </p:cNvSpPr>
            <p:nvPr/>
          </p:nvSpPr>
          <p:spPr bwMode="auto">
            <a:xfrm>
              <a:off x="827745" y="2593714"/>
              <a:ext cx="8636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テキスト ファイル</a:t>
              </a:r>
            </a:p>
          </p:txBody>
        </p:sp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2738859" y="2592400"/>
              <a:ext cx="8636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バイナリ ファイル</a:t>
              </a:r>
            </a:p>
          </p:txBody>
        </p:sp>
        <p:sp>
          <p:nvSpPr>
            <p:cNvPr id="31761" name="Oval 17"/>
            <p:cNvSpPr>
              <a:spLocks noChangeArrowheads="1"/>
            </p:cNvSpPr>
            <p:nvPr/>
          </p:nvSpPr>
          <p:spPr bwMode="auto">
            <a:xfrm>
              <a:off x="756308" y="1260488"/>
              <a:ext cx="1008062" cy="10080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1762" name="Rectangle 18"/>
            <p:cNvSpPr>
              <a:spLocks noChangeArrowheads="1"/>
            </p:cNvSpPr>
            <p:nvPr/>
          </p:nvSpPr>
          <p:spPr bwMode="auto">
            <a:xfrm>
              <a:off x="935695" y="1404950"/>
              <a:ext cx="6477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31763" name="Rectangle 19"/>
            <p:cNvSpPr>
              <a:spLocks noChangeArrowheads="1"/>
            </p:cNvSpPr>
            <p:nvPr/>
          </p:nvSpPr>
          <p:spPr bwMode="auto">
            <a:xfrm>
              <a:off x="935695" y="1800238"/>
              <a:ext cx="647700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</a:t>
              </a:r>
            </a:p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（ソース）</a:t>
              </a:r>
            </a:p>
          </p:txBody>
        </p:sp>
        <p:sp>
          <p:nvSpPr>
            <p:cNvPr id="31764" name="Oval 20"/>
            <p:cNvSpPr>
              <a:spLocks noChangeArrowheads="1"/>
            </p:cNvSpPr>
            <p:nvPr/>
          </p:nvSpPr>
          <p:spPr bwMode="auto">
            <a:xfrm>
              <a:off x="2340396" y="900125"/>
              <a:ext cx="1655763" cy="16557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1765" name="Rectangle 21"/>
            <p:cNvSpPr>
              <a:spLocks noChangeArrowheads="1"/>
            </p:cNvSpPr>
            <p:nvPr/>
          </p:nvSpPr>
          <p:spPr bwMode="auto">
            <a:xfrm>
              <a:off x="2665834" y="1189050"/>
              <a:ext cx="1008062" cy="430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アプリケーションの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種類に依存する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専用データ</a:t>
              </a:r>
            </a:p>
          </p:txBody>
        </p:sp>
        <p:sp>
          <p:nvSpPr>
            <p:cNvPr id="31766" name="Rectangle 22"/>
            <p:cNvSpPr>
              <a:spLocks noChangeArrowheads="1"/>
            </p:cNvSpPr>
            <p:nvPr/>
          </p:nvSpPr>
          <p:spPr bwMode="auto">
            <a:xfrm>
              <a:off x="2665834" y="1835163"/>
              <a:ext cx="1009650" cy="433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コンピュータや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の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種類に依存する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実行モジュール</a:t>
              </a:r>
            </a:p>
          </p:txBody>
        </p:sp>
        <p:sp>
          <p:nvSpPr>
            <p:cNvPr id="31767" name="Line 23"/>
            <p:cNvSpPr>
              <a:spLocks noChangeShapeType="1"/>
            </p:cNvSpPr>
            <p:nvPr/>
          </p:nvSpPr>
          <p:spPr bwMode="auto">
            <a:xfrm rot="-5400000">
              <a:off x="2057144" y="931200"/>
              <a:ext cx="134941" cy="1082439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8" name="Line 24"/>
            <p:cNvSpPr>
              <a:spLocks noChangeShapeType="1"/>
            </p:cNvSpPr>
            <p:nvPr/>
          </p:nvSpPr>
          <p:spPr bwMode="auto">
            <a:xfrm rot="5400000" flipV="1">
              <a:off x="2065285" y="1451704"/>
              <a:ext cx="118661" cy="10824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9" name="Rectangle 25"/>
            <p:cNvSpPr>
              <a:spLocks noChangeArrowheads="1"/>
            </p:cNvSpPr>
            <p:nvPr/>
          </p:nvSpPr>
          <p:spPr bwMode="auto">
            <a:xfrm>
              <a:off x="1727907" y="2016138"/>
              <a:ext cx="720725" cy="325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機械語</a:t>
              </a:r>
            </a:p>
            <a:p>
              <a:pPr algn="ctr"/>
              <a:r>
                <a:rPr lang="ja-JP" altLang="en-US" sz="800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への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翻訳</a:t>
              </a:r>
            </a:p>
          </p:txBody>
        </p:sp>
        <p:sp>
          <p:nvSpPr>
            <p:cNvPr id="31770" name="Rectangle 26"/>
            <p:cNvSpPr>
              <a:spLocks noChangeArrowheads="1"/>
            </p:cNvSpPr>
            <p:nvPr/>
          </p:nvSpPr>
          <p:spPr bwMode="auto">
            <a:xfrm>
              <a:off x="1727907" y="1046175"/>
              <a:ext cx="720725" cy="395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制御コードや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固有情報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を付加</a:t>
              </a:r>
            </a:p>
          </p:txBody>
        </p:sp>
        <p:sp>
          <p:nvSpPr>
            <p:cNvPr id="31771" name="Rectangle 27"/>
            <p:cNvSpPr>
              <a:spLocks noChangeArrowheads="1"/>
            </p:cNvSpPr>
            <p:nvPr/>
          </p:nvSpPr>
          <p:spPr bwMode="auto">
            <a:xfrm>
              <a:off x="719795" y="2846127"/>
              <a:ext cx="1079500" cy="286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文字コードだけで構成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■機種に依存しない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文字コード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7A7EA7-E119-D9C0-03A1-3BA5C3BD49A0}"/>
              </a:ext>
            </a:extLst>
          </p:cNvPr>
          <p:cNvGrpSpPr/>
          <p:nvPr/>
        </p:nvGrpSpPr>
        <p:grpSpPr>
          <a:xfrm>
            <a:off x="900113" y="1079500"/>
            <a:ext cx="2879725" cy="1946275"/>
            <a:chOff x="900113" y="1079500"/>
            <a:chExt cx="2879725" cy="1946275"/>
          </a:xfrm>
        </p:grpSpPr>
        <p:sp>
          <p:nvSpPr>
            <p:cNvPr id="30739" name="Rectangle 19"/>
            <p:cNvSpPr>
              <a:spLocks noChangeArrowheads="1"/>
            </p:cNvSpPr>
            <p:nvPr/>
          </p:nvSpPr>
          <p:spPr bwMode="auto">
            <a:xfrm>
              <a:off x="900113" y="1079500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30740" name="Rectangle 20"/>
            <p:cNvSpPr>
              <a:spLocks noChangeArrowheads="1"/>
            </p:cNvSpPr>
            <p:nvPr/>
          </p:nvSpPr>
          <p:spPr bwMode="auto">
            <a:xfrm>
              <a:off x="1081088" y="1079500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30741" name="Rectangle 21"/>
            <p:cNvSpPr>
              <a:spLocks noChangeArrowheads="1"/>
            </p:cNvSpPr>
            <p:nvPr/>
          </p:nvSpPr>
          <p:spPr bwMode="auto">
            <a:xfrm>
              <a:off x="1260475" y="1079500"/>
              <a:ext cx="179388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c</a:t>
              </a:r>
            </a:p>
          </p:txBody>
        </p:sp>
        <p:sp>
          <p:nvSpPr>
            <p:cNvPr id="30742" name="Rectangle 22"/>
            <p:cNvSpPr>
              <a:spLocks noChangeArrowheads="1"/>
            </p:cNvSpPr>
            <p:nvPr/>
          </p:nvSpPr>
          <p:spPr bwMode="auto">
            <a:xfrm>
              <a:off x="900113" y="1476375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30743" name="Rectangle 23"/>
            <p:cNvSpPr>
              <a:spLocks noChangeArrowheads="1"/>
            </p:cNvSpPr>
            <p:nvPr/>
          </p:nvSpPr>
          <p:spPr bwMode="auto">
            <a:xfrm>
              <a:off x="1081088" y="1476375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</a:t>
              </a:r>
            </a:p>
          </p:txBody>
        </p:sp>
        <p:sp>
          <p:nvSpPr>
            <p:cNvPr id="30744" name="Rectangle 24"/>
            <p:cNvSpPr>
              <a:spLocks noChangeArrowheads="1"/>
            </p:cNvSpPr>
            <p:nvPr/>
          </p:nvSpPr>
          <p:spPr bwMode="auto">
            <a:xfrm>
              <a:off x="1260475" y="1476375"/>
              <a:ext cx="179388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3</a:t>
              </a:r>
            </a:p>
          </p:txBody>
        </p:sp>
        <p:sp>
          <p:nvSpPr>
            <p:cNvPr id="30751" name="Rectangle 31"/>
            <p:cNvSpPr>
              <a:spLocks noChangeArrowheads="1"/>
            </p:cNvSpPr>
            <p:nvPr/>
          </p:nvSpPr>
          <p:spPr bwMode="auto">
            <a:xfrm>
              <a:off x="2339975" y="1079500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あ</a:t>
              </a:r>
            </a:p>
          </p:txBody>
        </p:sp>
        <p:sp>
          <p:nvSpPr>
            <p:cNvPr id="30752" name="Rectangle 32"/>
            <p:cNvSpPr>
              <a:spLocks noChangeArrowheads="1"/>
            </p:cNvSpPr>
            <p:nvPr/>
          </p:nvSpPr>
          <p:spPr bwMode="auto">
            <a:xfrm>
              <a:off x="2700338" y="1079500"/>
              <a:ext cx="360362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い</a:t>
              </a:r>
            </a:p>
          </p:txBody>
        </p:sp>
        <p:sp>
          <p:nvSpPr>
            <p:cNvPr id="30753" name="Rectangle 33"/>
            <p:cNvSpPr>
              <a:spLocks noChangeArrowheads="1"/>
            </p:cNvSpPr>
            <p:nvPr/>
          </p:nvSpPr>
          <p:spPr bwMode="auto">
            <a:xfrm>
              <a:off x="3060700" y="1079500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う</a:t>
              </a:r>
            </a:p>
          </p:txBody>
        </p:sp>
        <p:sp>
          <p:nvSpPr>
            <p:cNvPr id="30755" name="Rectangle 35"/>
            <p:cNvSpPr>
              <a:spLocks noChangeArrowheads="1"/>
            </p:cNvSpPr>
            <p:nvPr/>
          </p:nvSpPr>
          <p:spPr bwMode="auto">
            <a:xfrm>
              <a:off x="2339975" y="1476375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文</a:t>
              </a:r>
            </a:p>
          </p:txBody>
        </p:sp>
        <p:sp>
          <p:nvSpPr>
            <p:cNvPr id="30756" name="Rectangle 36"/>
            <p:cNvSpPr>
              <a:spLocks noChangeArrowheads="1"/>
            </p:cNvSpPr>
            <p:nvPr/>
          </p:nvSpPr>
          <p:spPr bwMode="auto">
            <a:xfrm>
              <a:off x="2700338" y="1476375"/>
              <a:ext cx="360362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字</a:t>
              </a:r>
            </a:p>
          </p:txBody>
        </p:sp>
        <p:sp>
          <p:nvSpPr>
            <p:cNvPr id="30757" name="Rectangle 37"/>
            <p:cNvSpPr>
              <a:spLocks noChangeArrowheads="1"/>
            </p:cNvSpPr>
            <p:nvPr/>
          </p:nvSpPr>
          <p:spPr bwMode="auto">
            <a:xfrm>
              <a:off x="3060700" y="1476375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コ</a:t>
              </a:r>
            </a:p>
          </p:txBody>
        </p:sp>
        <p:sp>
          <p:nvSpPr>
            <p:cNvPr id="30758" name="Rectangle 38"/>
            <p:cNvSpPr>
              <a:spLocks noChangeArrowheads="1"/>
            </p:cNvSpPr>
            <p:nvPr/>
          </p:nvSpPr>
          <p:spPr bwMode="auto">
            <a:xfrm>
              <a:off x="1439863" y="1079500"/>
              <a:ext cx="32385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59" name="Rectangle 39"/>
            <p:cNvSpPr>
              <a:spLocks noChangeArrowheads="1"/>
            </p:cNvSpPr>
            <p:nvPr/>
          </p:nvSpPr>
          <p:spPr bwMode="auto">
            <a:xfrm>
              <a:off x="1439863" y="1476375"/>
              <a:ext cx="32385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60" name="Rectangle 40"/>
            <p:cNvSpPr>
              <a:spLocks noChangeArrowheads="1"/>
            </p:cNvSpPr>
            <p:nvPr/>
          </p:nvSpPr>
          <p:spPr bwMode="auto">
            <a:xfrm>
              <a:off x="3419475" y="1079500"/>
              <a:ext cx="360363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61" name="Rectangle 41"/>
            <p:cNvSpPr>
              <a:spLocks noChangeArrowheads="1"/>
            </p:cNvSpPr>
            <p:nvPr/>
          </p:nvSpPr>
          <p:spPr bwMode="auto">
            <a:xfrm>
              <a:off x="3419475" y="1476375"/>
              <a:ext cx="360363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63" name="Line 43"/>
            <p:cNvSpPr>
              <a:spLocks noChangeShapeType="1"/>
            </p:cNvSpPr>
            <p:nvPr/>
          </p:nvSpPr>
          <p:spPr bwMode="auto">
            <a:xfrm>
              <a:off x="2519363" y="1079500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4" name="Line 44"/>
            <p:cNvSpPr>
              <a:spLocks noChangeShapeType="1"/>
            </p:cNvSpPr>
            <p:nvPr/>
          </p:nvSpPr>
          <p:spPr bwMode="auto">
            <a:xfrm>
              <a:off x="2879725" y="1079500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5" name="Line 45"/>
            <p:cNvSpPr>
              <a:spLocks noChangeShapeType="1"/>
            </p:cNvSpPr>
            <p:nvPr/>
          </p:nvSpPr>
          <p:spPr bwMode="auto">
            <a:xfrm>
              <a:off x="3240088" y="1079500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6" name="Line 46"/>
            <p:cNvSpPr>
              <a:spLocks noChangeShapeType="1"/>
            </p:cNvSpPr>
            <p:nvPr/>
          </p:nvSpPr>
          <p:spPr bwMode="auto">
            <a:xfrm>
              <a:off x="2519363" y="1474788"/>
              <a:ext cx="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7" name="Line 47"/>
            <p:cNvSpPr>
              <a:spLocks noChangeShapeType="1"/>
            </p:cNvSpPr>
            <p:nvPr/>
          </p:nvSpPr>
          <p:spPr bwMode="auto">
            <a:xfrm>
              <a:off x="2879725" y="1474788"/>
              <a:ext cx="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8" name="Line 48"/>
            <p:cNvSpPr>
              <a:spLocks noChangeShapeType="1"/>
            </p:cNvSpPr>
            <p:nvPr/>
          </p:nvSpPr>
          <p:spPr bwMode="auto">
            <a:xfrm>
              <a:off x="3240088" y="1474788"/>
              <a:ext cx="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9" name="Rectangle 49"/>
            <p:cNvSpPr>
              <a:spLocks noChangeArrowheads="1"/>
            </p:cNvSpPr>
            <p:nvPr/>
          </p:nvSpPr>
          <p:spPr bwMode="auto">
            <a:xfrm>
              <a:off x="900113" y="2376488"/>
              <a:ext cx="863600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バイトコード</a:t>
              </a:r>
            </a:p>
          </p:txBody>
        </p:sp>
        <p:sp>
          <p:nvSpPr>
            <p:cNvPr id="30770" name="Rectangle 50"/>
            <p:cNvSpPr>
              <a:spLocks noChangeArrowheads="1"/>
            </p:cNvSpPr>
            <p:nvPr/>
          </p:nvSpPr>
          <p:spPr bwMode="auto">
            <a:xfrm>
              <a:off x="2376488" y="2376488"/>
              <a:ext cx="863600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バイトコード</a:t>
              </a:r>
            </a:p>
          </p:txBody>
        </p:sp>
        <p:sp>
          <p:nvSpPr>
            <p:cNvPr id="30771" name="Rectangle 51"/>
            <p:cNvSpPr>
              <a:spLocks noChangeArrowheads="1"/>
            </p:cNvSpPr>
            <p:nvPr/>
          </p:nvSpPr>
          <p:spPr bwMode="auto">
            <a:xfrm>
              <a:off x="935038" y="2592388"/>
              <a:ext cx="1079500" cy="433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最大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256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■英・数・記号のみ</a:t>
              </a:r>
            </a:p>
          </p:txBody>
        </p:sp>
        <p:sp>
          <p:nvSpPr>
            <p:cNvPr id="30772" name="Rectangle 52"/>
            <p:cNvSpPr>
              <a:spLocks noChangeArrowheads="1"/>
            </p:cNvSpPr>
            <p:nvPr/>
          </p:nvSpPr>
          <p:spPr bwMode="auto">
            <a:xfrm>
              <a:off x="2409825" y="2592388"/>
              <a:ext cx="1079500" cy="433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最大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65536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■かな・カナ・漢字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■全角の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英・数・記号 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など</a:t>
              </a:r>
            </a:p>
          </p:txBody>
        </p:sp>
        <p:sp>
          <p:nvSpPr>
            <p:cNvPr id="30773" name="Rectangle 53"/>
            <p:cNvSpPr>
              <a:spLocks noChangeArrowheads="1"/>
            </p:cNvSpPr>
            <p:nvPr/>
          </p:nvSpPr>
          <p:spPr bwMode="auto">
            <a:xfrm>
              <a:off x="900113" y="1871663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:</a:t>
              </a:r>
            </a:p>
          </p:txBody>
        </p:sp>
        <p:sp>
          <p:nvSpPr>
            <p:cNvPr id="30774" name="Rectangle 54"/>
            <p:cNvSpPr>
              <a:spLocks noChangeArrowheads="1"/>
            </p:cNvSpPr>
            <p:nvPr/>
          </p:nvSpPr>
          <p:spPr bwMode="auto">
            <a:xfrm>
              <a:off x="1081088" y="1871663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+</a:t>
              </a:r>
            </a:p>
          </p:txBody>
        </p:sp>
        <p:sp>
          <p:nvSpPr>
            <p:cNvPr id="30775" name="Rectangle 55"/>
            <p:cNvSpPr>
              <a:spLocks noChangeArrowheads="1"/>
            </p:cNvSpPr>
            <p:nvPr/>
          </p:nvSpPr>
          <p:spPr bwMode="auto">
            <a:xfrm>
              <a:off x="1260475" y="1871663"/>
              <a:ext cx="179388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@</a:t>
              </a:r>
            </a:p>
          </p:txBody>
        </p:sp>
        <p:sp>
          <p:nvSpPr>
            <p:cNvPr id="30776" name="Rectangle 56"/>
            <p:cNvSpPr>
              <a:spLocks noChangeArrowheads="1"/>
            </p:cNvSpPr>
            <p:nvPr/>
          </p:nvSpPr>
          <p:spPr bwMode="auto">
            <a:xfrm>
              <a:off x="2339975" y="1871663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Ａ</a:t>
              </a:r>
            </a:p>
          </p:txBody>
        </p:sp>
        <p:sp>
          <p:nvSpPr>
            <p:cNvPr id="30777" name="Rectangle 57"/>
            <p:cNvSpPr>
              <a:spLocks noChangeArrowheads="1"/>
            </p:cNvSpPr>
            <p:nvPr/>
          </p:nvSpPr>
          <p:spPr bwMode="auto">
            <a:xfrm>
              <a:off x="2700338" y="1871663"/>
              <a:ext cx="360362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２</a:t>
              </a:r>
            </a:p>
          </p:txBody>
        </p:sp>
        <p:sp>
          <p:nvSpPr>
            <p:cNvPr id="30778" name="Rectangle 58"/>
            <p:cNvSpPr>
              <a:spLocks noChangeArrowheads="1"/>
            </p:cNvSpPr>
            <p:nvPr/>
          </p:nvSpPr>
          <p:spPr bwMode="auto">
            <a:xfrm>
              <a:off x="3060700" y="1871663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＋</a:t>
              </a:r>
            </a:p>
          </p:txBody>
        </p:sp>
        <p:sp>
          <p:nvSpPr>
            <p:cNvPr id="30779" name="Rectangle 59"/>
            <p:cNvSpPr>
              <a:spLocks noChangeArrowheads="1"/>
            </p:cNvSpPr>
            <p:nvPr/>
          </p:nvSpPr>
          <p:spPr bwMode="auto">
            <a:xfrm>
              <a:off x="1439863" y="1871663"/>
              <a:ext cx="32385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80" name="Rectangle 60"/>
            <p:cNvSpPr>
              <a:spLocks noChangeArrowheads="1"/>
            </p:cNvSpPr>
            <p:nvPr/>
          </p:nvSpPr>
          <p:spPr bwMode="auto">
            <a:xfrm>
              <a:off x="3419475" y="1871663"/>
              <a:ext cx="360363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81" name="Line 61"/>
            <p:cNvSpPr>
              <a:spLocks noChangeShapeType="1"/>
            </p:cNvSpPr>
            <p:nvPr/>
          </p:nvSpPr>
          <p:spPr bwMode="auto">
            <a:xfrm>
              <a:off x="2519363" y="1870075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82" name="Line 62"/>
            <p:cNvSpPr>
              <a:spLocks noChangeShapeType="1"/>
            </p:cNvSpPr>
            <p:nvPr/>
          </p:nvSpPr>
          <p:spPr bwMode="auto">
            <a:xfrm>
              <a:off x="2879725" y="1870075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83" name="Line 63"/>
            <p:cNvSpPr>
              <a:spLocks noChangeShapeType="1"/>
            </p:cNvSpPr>
            <p:nvPr/>
          </p:nvSpPr>
          <p:spPr bwMode="auto">
            <a:xfrm>
              <a:off x="3240088" y="1870075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データの圧縮と解凍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AB3BE38-8B04-1BD9-A721-C6570A0242A9}"/>
              </a:ext>
            </a:extLst>
          </p:cNvPr>
          <p:cNvGrpSpPr/>
          <p:nvPr/>
        </p:nvGrpSpPr>
        <p:grpSpPr>
          <a:xfrm>
            <a:off x="1258888" y="1079500"/>
            <a:ext cx="2160587" cy="1801813"/>
            <a:chOff x="1258888" y="1079500"/>
            <a:chExt cx="2160587" cy="1801813"/>
          </a:xfrm>
        </p:grpSpPr>
        <p:sp>
          <p:nvSpPr>
            <p:cNvPr id="13357" name="Rectangle 45"/>
            <p:cNvSpPr>
              <a:spLocks noChangeArrowheads="1"/>
            </p:cNvSpPr>
            <p:nvPr/>
          </p:nvSpPr>
          <p:spPr bwMode="auto">
            <a:xfrm>
              <a:off x="1258888" y="1079500"/>
              <a:ext cx="2160587" cy="863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AAAAAAAABBBBBBBB</a:t>
              </a:r>
            </a:p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CCCDDDDDEEEEEEEE</a:t>
              </a:r>
            </a:p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FFFFGGGG</a:t>
              </a:r>
              <a:r>
                <a:rPr lang="ja-JP" altLang="en-US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････････</a:t>
              </a:r>
            </a:p>
          </p:txBody>
        </p:sp>
        <p:sp>
          <p:nvSpPr>
            <p:cNvPr id="13359" name="Rectangle 47"/>
            <p:cNvSpPr>
              <a:spLocks noChangeArrowheads="1"/>
            </p:cNvSpPr>
            <p:nvPr/>
          </p:nvSpPr>
          <p:spPr bwMode="auto">
            <a:xfrm>
              <a:off x="1260475" y="2520950"/>
              <a:ext cx="2159000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A8B8C3D5E8F4G4</a:t>
              </a:r>
              <a:r>
                <a:rPr lang="ja-JP" altLang="en-US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･･</a:t>
              </a:r>
            </a:p>
          </p:txBody>
        </p:sp>
        <p:sp>
          <p:nvSpPr>
            <p:cNvPr id="13360" name="Line 48"/>
            <p:cNvSpPr>
              <a:spLocks noChangeShapeType="1"/>
            </p:cNvSpPr>
            <p:nvPr/>
          </p:nvSpPr>
          <p:spPr bwMode="auto">
            <a:xfrm rot="5400000" flipV="1">
              <a:off x="1908175" y="2232025"/>
              <a:ext cx="4318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1" name="Line 49"/>
            <p:cNvSpPr>
              <a:spLocks noChangeShapeType="1"/>
            </p:cNvSpPr>
            <p:nvPr/>
          </p:nvSpPr>
          <p:spPr bwMode="auto">
            <a:xfrm rot="-5400000">
              <a:off x="2339975" y="2232025"/>
              <a:ext cx="4318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2" name="Rectangle 50"/>
            <p:cNvSpPr>
              <a:spLocks noChangeArrowheads="1"/>
            </p:cNvSpPr>
            <p:nvPr/>
          </p:nvSpPr>
          <p:spPr bwMode="auto">
            <a:xfrm>
              <a:off x="1619250" y="2124075"/>
              <a:ext cx="3603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圧縮</a:t>
              </a:r>
            </a:p>
          </p:txBody>
        </p:sp>
        <p:sp>
          <p:nvSpPr>
            <p:cNvPr id="13363" name="Rectangle 51"/>
            <p:cNvSpPr>
              <a:spLocks noChangeArrowheads="1"/>
            </p:cNvSpPr>
            <p:nvPr/>
          </p:nvSpPr>
          <p:spPr bwMode="auto">
            <a:xfrm>
              <a:off x="2700338" y="2124075"/>
              <a:ext cx="360362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解凍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文字のデータ量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F9E91F3-16D8-FBCB-CB26-7943D1DA5145}"/>
              </a:ext>
            </a:extLst>
          </p:cNvPr>
          <p:cNvGrpSpPr/>
          <p:nvPr/>
        </p:nvGrpSpPr>
        <p:grpSpPr>
          <a:xfrm>
            <a:off x="684213" y="756332"/>
            <a:ext cx="3492500" cy="2232025"/>
            <a:chOff x="684213" y="756332"/>
            <a:chExt cx="3492500" cy="2232025"/>
          </a:xfrm>
        </p:grpSpPr>
        <p:sp>
          <p:nvSpPr>
            <p:cNvPr id="15441" name="Rectangle 81"/>
            <p:cNvSpPr>
              <a:spLocks noChangeArrowheads="1"/>
            </p:cNvSpPr>
            <p:nvPr/>
          </p:nvSpPr>
          <p:spPr bwMode="auto">
            <a:xfrm>
              <a:off x="1152525" y="972232"/>
              <a:ext cx="3022600" cy="431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04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4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Rome wasn't built in a day. </a:t>
              </a:r>
            </a:p>
          </p:txBody>
        </p:sp>
        <p:sp>
          <p:nvSpPr>
            <p:cNvPr id="15442" name="Rectangle 82"/>
            <p:cNvSpPr>
              <a:spLocks noChangeArrowheads="1"/>
            </p:cNvSpPr>
            <p:nvPr/>
          </p:nvSpPr>
          <p:spPr bwMode="auto">
            <a:xfrm>
              <a:off x="1154113" y="2196194"/>
              <a:ext cx="3022600" cy="431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04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4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ローマは一日にして成らず。 </a:t>
              </a:r>
            </a:p>
          </p:txBody>
        </p:sp>
        <p:sp>
          <p:nvSpPr>
            <p:cNvPr id="15443" name="Oval 83"/>
            <p:cNvSpPr>
              <a:spLocks noChangeArrowheads="1"/>
            </p:cNvSpPr>
            <p:nvPr/>
          </p:nvSpPr>
          <p:spPr bwMode="auto">
            <a:xfrm>
              <a:off x="684213" y="756332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</p:txBody>
        </p:sp>
        <p:sp>
          <p:nvSpPr>
            <p:cNvPr id="15444" name="Oval 84"/>
            <p:cNvSpPr>
              <a:spLocks noChangeArrowheads="1"/>
            </p:cNvSpPr>
            <p:nvPr/>
          </p:nvSpPr>
          <p:spPr bwMode="auto">
            <a:xfrm>
              <a:off x="684213" y="1980294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</p:txBody>
        </p:sp>
        <p:sp>
          <p:nvSpPr>
            <p:cNvPr id="15446" name="Rectangle 86"/>
            <p:cNvSpPr>
              <a:spLocks noChangeArrowheads="1"/>
            </p:cNvSpPr>
            <p:nvPr/>
          </p:nvSpPr>
          <p:spPr bwMode="auto">
            <a:xfrm>
              <a:off x="1908175" y="1477057"/>
              <a:ext cx="2232025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×27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字＝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27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216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 </a:t>
              </a:r>
            </a:p>
          </p:txBody>
        </p:sp>
        <p:sp>
          <p:nvSpPr>
            <p:cNvPr id="15447" name="Rectangle 87"/>
            <p:cNvSpPr>
              <a:spLocks noChangeArrowheads="1"/>
            </p:cNvSpPr>
            <p:nvPr/>
          </p:nvSpPr>
          <p:spPr bwMode="auto">
            <a:xfrm>
              <a:off x="1908175" y="2701019"/>
              <a:ext cx="2232025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×13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字＝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208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 </a:t>
              </a:r>
            </a:p>
          </p:txBody>
        </p:sp>
        <p:sp>
          <p:nvSpPr>
            <p:cNvPr id="15448" name="Line 88"/>
            <p:cNvSpPr>
              <a:spLocks noChangeShapeType="1"/>
            </p:cNvSpPr>
            <p:nvPr/>
          </p:nvSpPr>
          <p:spPr bwMode="auto">
            <a:xfrm rot="5400000" flipV="1">
              <a:off x="1763713" y="1475469"/>
              <a:ext cx="0" cy="2889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9" name="Line 89"/>
            <p:cNvSpPr>
              <a:spLocks noChangeShapeType="1"/>
            </p:cNvSpPr>
            <p:nvPr/>
          </p:nvSpPr>
          <p:spPr bwMode="auto">
            <a:xfrm rot="5400000" flipV="1">
              <a:off x="1763713" y="2699431"/>
              <a:ext cx="0" cy="2889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</a:t>
            </a:r>
            <a:r>
              <a:rPr lang="ja-JP" altLang="en-US"/>
              <a:t>画像のデータ量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60274F-69F5-7445-9E23-A9991D628017}"/>
              </a:ext>
            </a:extLst>
          </p:cNvPr>
          <p:cNvGrpSpPr/>
          <p:nvPr/>
        </p:nvGrpSpPr>
        <p:grpSpPr>
          <a:xfrm>
            <a:off x="900113" y="863600"/>
            <a:ext cx="2879725" cy="1873250"/>
            <a:chOff x="900113" y="863600"/>
            <a:chExt cx="2879725" cy="1873250"/>
          </a:xfrm>
        </p:grpSpPr>
        <p:sp>
          <p:nvSpPr>
            <p:cNvPr id="17537" name="Rectangle 129"/>
            <p:cNvSpPr>
              <a:spLocks noChangeArrowheads="1"/>
            </p:cNvSpPr>
            <p:nvPr/>
          </p:nvSpPr>
          <p:spPr bwMode="auto">
            <a:xfrm>
              <a:off x="1152525" y="1079500"/>
              <a:ext cx="1223963" cy="9366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7539" name="Rectangle 131"/>
            <p:cNvSpPr>
              <a:spLocks noChangeArrowheads="1"/>
            </p:cNvSpPr>
            <p:nvPr/>
          </p:nvSpPr>
          <p:spPr bwMode="auto">
            <a:xfrm>
              <a:off x="1187450" y="1116013"/>
              <a:ext cx="1150938" cy="86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7540" name="Line 132"/>
            <p:cNvSpPr>
              <a:spLocks noChangeShapeType="1"/>
            </p:cNvSpPr>
            <p:nvPr/>
          </p:nvSpPr>
          <p:spPr bwMode="auto">
            <a:xfrm flipV="1">
              <a:off x="2016125" y="1116013"/>
              <a:ext cx="0" cy="8636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1" name="Line 133"/>
            <p:cNvSpPr>
              <a:spLocks noChangeShapeType="1"/>
            </p:cNvSpPr>
            <p:nvPr/>
          </p:nvSpPr>
          <p:spPr bwMode="auto">
            <a:xfrm flipV="1">
              <a:off x="1187450" y="1547813"/>
              <a:ext cx="1152525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2" name="Rectangle 134"/>
            <p:cNvSpPr>
              <a:spLocks noChangeArrowheads="1"/>
            </p:cNvSpPr>
            <p:nvPr/>
          </p:nvSpPr>
          <p:spPr bwMode="auto">
            <a:xfrm>
              <a:off x="1368425" y="1370013"/>
              <a:ext cx="576263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1024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ドット</a:t>
              </a:r>
            </a:p>
          </p:txBody>
        </p:sp>
        <p:sp>
          <p:nvSpPr>
            <p:cNvPr id="17543" name="Rectangle 135"/>
            <p:cNvSpPr>
              <a:spLocks noChangeArrowheads="1"/>
            </p:cNvSpPr>
            <p:nvPr/>
          </p:nvSpPr>
          <p:spPr bwMode="auto">
            <a:xfrm>
              <a:off x="1511300" y="1692275"/>
              <a:ext cx="576263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768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ドット</a:t>
              </a:r>
            </a:p>
          </p:txBody>
        </p:sp>
        <p:sp>
          <p:nvSpPr>
            <p:cNvPr id="17545" name="Rectangle 137"/>
            <p:cNvSpPr>
              <a:spLocks noChangeArrowheads="1"/>
            </p:cNvSpPr>
            <p:nvPr/>
          </p:nvSpPr>
          <p:spPr bwMode="auto">
            <a:xfrm>
              <a:off x="1187450" y="863600"/>
              <a:ext cx="1150938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■XGA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ディスプレイの場合</a:t>
              </a:r>
            </a:p>
          </p:txBody>
        </p:sp>
        <p:sp>
          <p:nvSpPr>
            <p:cNvPr id="17538" name="Oval 130"/>
            <p:cNvSpPr>
              <a:spLocks noChangeArrowheads="1"/>
            </p:cNvSpPr>
            <p:nvPr/>
          </p:nvSpPr>
          <p:spPr bwMode="auto">
            <a:xfrm>
              <a:off x="1979613" y="1512888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7547" name="Rectangle 139"/>
            <p:cNvSpPr>
              <a:spLocks noChangeArrowheads="1"/>
            </p:cNvSpPr>
            <p:nvPr/>
          </p:nvSpPr>
          <p:spPr bwMode="auto">
            <a:xfrm>
              <a:off x="2916238" y="1547813"/>
              <a:ext cx="863600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各ドットは</a:t>
              </a:r>
              <a:r>
                <a:rPr lang="en-US" altLang="ja-JP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24</a:t>
              </a:r>
              <a:r>
                <a:rPr lang="ja-JP" altLang="en-US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ビットの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色情報を持つ</a:t>
              </a:r>
            </a:p>
          </p:txBody>
        </p:sp>
        <p:sp>
          <p:nvSpPr>
            <p:cNvPr id="17552" name="Rectangle 144"/>
            <p:cNvSpPr>
              <a:spLocks noChangeArrowheads="1"/>
            </p:cNvSpPr>
            <p:nvPr/>
          </p:nvSpPr>
          <p:spPr bwMode="auto">
            <a:xfrm>
              <a:off x="2916238" y="1908175"/>
              <a:ext cx="8636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</a:t>
              </a:r>
              <a:r>
                <a:rPr lang="en-US" altLang="ja-JP" baseline="50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24</a:t>
              </a:r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≒1677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万色</a:t>
              </a:r>
            </a:p>
          </p:txBody>
        </p:sp>
        <p:sp>
          <p:nvSpPr>
            <p:cNvPr id="17553" name="Rectangle 145"/>
            <p:cNvSpPr>
              <a:spLocks noChangeArrowheads="1"/>
            </p:cNvSpPr>
            <p:nvPr/>
          </p:nvSpPr>
          <p:spPr bwMode="auto">
            <a:xfrm>
              <a:off x="900113" y="2305050"/>
              <a:ext cx="14398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24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×1024×768</a:t>
              </a:r>
            </a:p>
          </p:txBody>
        </p:sp>
        <p:sp>
          <p:nvSpPr>
            <p:cNvPr id="17554" name="Rectangle 146"/>
            <p:cNvSpPr>
              <a:spLocks noChangeArrowheads="1"/>
            </p:cNvSpPr>
            <p:nvPr/>
          </p:nvSpPr>
          <p:spPr bwMode="auto">
            <a:xfrm>
              <a:off x="2339975" y="2305050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18,874,368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</a:p>
          </p:txBody>
        </p:sp>
        <p:sp>
          <p:nvSpPr>
            <p:cNvPr id="17555" name="Rectangle 147"/>
            <p:cNvSpPr>
              <a:spLocks noChangeArrowheads="1"/>
            </p:cNvSpPr>
            <p:nvPr/>
          </p:nvSpPr>
          <p:spPr bwMode="auto">
            <a:xfrm>
              <a:off x="2339975" y="2520950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 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2,359,296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</p:txBody>
        </p:sp>
        <p:sp>
          <p:nvSpPr>
            <p:cNvPr id="17558" name="Arc 150"/>
            <p:cNvSpPr>
              <a:spLocks/>
            </p:cNvSpPr>
            <p:nvPr/>
          </p:nvSpPr>
          <p:spPr bwMode="auto">
            <a:xfrm rot="-2989211">
              <a:off x="2235200" y="1120775"/>
              <a:ext cx="631825" cy="727075"/>
            </a:xfrm>
            <a:custGeom>
              <a:avLst/>
              <a:gdLst>
                <a:gd name="G0" fmla="+- 0 0 0"/>
                <a:gd name="G1" fmla="+- 21594 0 0"/>
                <a:gd name="G2" fmla="+- 21600 0 0"/>
                <a:gd name="T0" fmla="*/ 525 w 21600"/>
                <a:gd name="T1" fmla="*/ 0 h 31855"/>
                <a:gd name="T2" fmla="*/ 19007 w 21600"/>
                <a:gd name="T3" fmla="*/ 31855 h 31855"/>
                <a:gd name="T4" fmla="*/ 0 w 21600"/>
                <a:gd name="T5" fmla="*/ 21594 h 3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1855" fill="none" extrusionOk="0">
                  <a:moveTo>
                    <a:pt x="524" y="0"/>
                  </a:moveTo>
                  <a:cubicBezTo>
                    <a:pt x="12246" y="285"/>
                    <a:pt x="21600" y="9869"/>
                    <a:pt x="21600" y="21594"/>
                  </a:cubicBezTo>
                  <a:cubicBezTo>
                    <a:pt x="21600" y="25176"/>
                    <a:pt x="20708" y="28702"/>
                    <a:pt x="19007" y="31855"/>
                  </a:cubicBezTo>
                </a:path>
                <a:path w="21600" h="31855" stroke="0" extrusionOk="0">
                  <a:moveTo>
                    <a:pt x="524" y="0"/>
                  </a:moveTo>
                  <a:cubicBezTo>
                    <a:pt x="12246" y="285"/>
                    <a:pt x="21600" y="9869"/>
                    <a:pt x="21600" y="21594"/>
                  </a:cubicBezTo>
                  <a:cubicBezTo>
                    <a:pt x="21600" y="25176"/>
                    <a:pt x="20708" y="28702"/>
                    <a:pt x="19007" y="31855"/>
                  </a:cubicBezTo>
                  <a:lnTo>
                    <a:pt x="0" y="21594"/>
                  </a:lnTo>
                  <a:close/>
                </a:path>
              </a:pathLst>
            </a:custGeom>
            <a:noFill/>
            <a:ln w="9525">
              <a:solidFill>
                <a:srgbClr val="4D4D4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06</a:t>
            </a:r>
            <a:r>
              <a:rPr lang="en-US" altLang="ja-JP"/>
              <a:t>   </a:t>
            </a:r>
            <a:r>
              <a:rPr lang="ja-JP" altLang="en-US"/>
              <a:t>音声のデータ量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7F6C0E1-4F90-6F34-433C-0280B2F72D65}"/>
              </a:ext>
            </a:extLst>
          </p:cNvPr>
          <p:cNvGrpSpPr/>
          <p:nvPr/>
        </p:nvGrpSpPr>
        <p:grpSpPr>
          <a:xfrm>
            <a:off x="900113" y="863600"/>
            <a:ext cx="2879725" cy="2124075"/>
            <a:chOff x="900113" y="863600"/>
            <a:chExt cx="2879725" cy="2124075"/>
          </a:xfrm>
        </p:grpSpPr>
        <p:sp>
          <p:nvSpPr>
            <p:cNvPr id="20588" name="Rectangle 108"/>
            <p:cNvSpPr>
              <a:spLocks noChangeArrowheads="1"/>
            </p:cNvSpPr>
            <p:nvPr/>
          </p:nvSpPr>
          <p:spPr bwMode="auto">
            <a:xfrm>
              <a:off x="1619250" y="1079500"/>
              <a:ext cx="1150938" cy="863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89" name="Line 109"/>
            <p:cNvSpPr>
              <a:spLocks noChangeShapeType="1"/>
            </p:cNvSpPr>
            <p:nvPr/>
          </p:nvSpPr>
          <p:spPr bwMode="auto">
            <a:xfrm flipV="1">
              <a:off x="1403350" y="1079500"/>
              <a:ext cx="1588" cy="8636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0" name="Line 110"/>
            <p:cNvSpPr>
              <a:spLocks noChangeShapeType="1"/>
            </p:cNvSpPr>
            <p:nvPr/>
          </p:nvSpPr>
          <p:spPr bwMode="auto">
            <a:xfrm flipV="1">
              <a:off x="1619250" y="2124075"/>
              <a:ext cx="1152525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1" name="Rectangle 111"/>
            <p:cNvSpPr>
              <a:spLocks noChangeArrowheads="1"/>
            </p:cNvSpPr>
            <p:nvPr/>
          </p:nvSpPr>
          <p:spPr bwMode="auto">
            <a:xfrm>
              <a:off x="1619250" y="2232025"/>
              <a:ext cx="1152525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44100</a:t>
              </a:r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 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サンプル／秒</a:t>
              </a:r>
            </a:p>
          </p:txBody>
        </p:sp>
        <p:sp>
          <p:nvSpPr>
            <p:cNvPr id="20592" name="Rectangle 112"/>
            <p:cNvSpPr>
              <a:spLocks noChangeArrowheads="1"/>
            </p:cNvSpPr>
            <p:nvPr/>
          </p:nvSpPr>
          <p:spPr bwMode="auto">
            <a:xfrm>
              <a:off x="1008063" y="143986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16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ビット</a:t>
              </a:r>
            </a:p>
          </p:txBody>
        </p:sp>
        <p:sp>
          <p:nvSpPr>
            <p:cNvPr id="20593" name="Rectangle 113"/>
            <p:cNvSpPr>
              <a:spLocks noChangeArrowheads="1"/>
            </p:cNvSpPr>
            <p:nvPr/>
          </p:nvSpPr>
          <p:spPr bwMode="auto">
            <a:xfrm>
              <a:off x="1620838" y="863600"/>
              <a:ext cx="115093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音楽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CD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の場合</a:t>
              </a:r>
            </a:p>
          </p:txBody>
        </p:sp>
        <p:sp>
          <p:nvSpPr>
            <p:cNvPr id="20595" name="Freeform 115"/>
            <p:cNvSpPr>
              <a:spLocks/>
            </p:cNvSpPr>
            <p:nvPr/>
          </p:nvSpPr>
          <p:spPr bwMode="auto">
            <a:xfrm>
              <a:off x="1692275" y="1138238"/>
              <a:ext cx="1008063" cy="792162"/>
            </a:xfrm>
            <a:custGeom>
              <a:avLst/>
              <a:gdLst>
                <a:gd name="T0" fmla="*/ 0 w 794"/>
                <a:gd name="T1" fmla="*/ 575 h 624"/>
                <a:gd name="T2" fmla="*/ 68 w 794"/>
                <a:gd name="T3" fmla="*/ 54 h 624"/>
                <a:gd name="T4" fmla="*/ 182 w 794"/>
                <a:gd name="T5" fmla="*/ 530 h 624"/>
                <a:gd name="T6" fmla="*/ 250 w 794"/>
                <a:gd name="T7" fmla="*/ 167 h 624"/>
                <a:gd name="T8" fmla="*/ 386 w 794"/>
                <a:gd name="T9" fmla="*/ 598 h 624"/>
                <a:gd name="T10" fmla="*/ 454 w 794"/>
                <a:gd name="T11" fmla="*/ 8 h 624"/>
                <a:gd name="T12" fmla="*/ 544 w 794"/>
                <a:gd name="T13" fmla="*/ 553 h 624"/>
                <a:gd name="T14" fmla="*/ 613 w 794"/>
                <a:gd name="T15" fmla="*/ 99 h 624"/>
                <a:gd name="T16" fmla="*/ 726 w 794"/>
                <a:gd name="T17" fmla="*/ 530 h 624"/>
                <a:gd name="T18" fmla="*/ 794 w 794"/>
                <a:gd name="T19" fmla="*/ 28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624">
                  <a:moveTo>
                    <a:pt x="0" y="575"/>
                  </a:moveTo>
                  <a:cubicBezTo>
                    <a:pt x="19" y="318"/>
                    <a:pt x="38" y="61"/>
                    <a:pt x="68" y="54"/>
                  </a:cubicBezTo>
                  <a:cubicBezTo>
                    <a:pt x="98" y="47"/>
                    <a:pt x="152" y="511"/>
                    <a:pt x="182" y="530"/>
                  </a:cubicBezTo>
                  <a:cubicBezTo>
                    <a:pt x="212" y="549"/>
                    <a:pt x="216" y="156"/>
                    <a:pt x="250" y="167"/>
                  </a:cubicBezTo>
                  <a:cubicBezTo>
                    <a:pt x="284" y="178"/>
                    <a:pt x="352" y="624"/>
                    <a:pt x="386" y="598"/>
                  </a:cubicBezTo>
                  <a:cubicBezTo>
                    <a:pt x="420" y="572"/>
                    <a:pt x="428" y="16"/>
                    <a:pt x="454" y="8"/>
                  </a:cubicBezTo>
                  <a:cubicBezTo>
                    <a:pt x="480" y="0"/>
                    <a:pt x="518" y="538"/>
                    <a:pt x="544" y="553"/>
                  </a:cubicBezTo>
                  <a:cubicBezTo>
                    <a:pt x="570" y="568"/>
                    <a:pt x="583" y="103"/>
                    <a:pt x="613" y="99"/>
                  </a:cubicBezTo>
                  <a:cubicBezTo>
                    <a:pt x="643" y="95"/>
                    <a:pt x="696" y="500"/>
                    <a:pt x="726" y="530"/>
                  </a:cubicBezTo>
                  <a:cubicBezTo>
                    <a:pt x="756" y="560"/>
                    <a:pt x="775" y="420"/>
                    <a:pt x="794" y="281"/>
                  </a:cubicBezTo>
                </a:path>
              </a:pathLst>
            </a:custGeom>
            <a:noFill/>
            <a:ln w="28575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0596" name="Rectangle 116"/>
            <p:cNvSpPr>
              <a:spLocks noChangeArrowheads="1"/>
            </p:cNvSpPr>
            <p:nvPr/>
          </p:nvSpPr>
          <p:spPr bwMode="auto">
            <a:xfrm>
              <a:off x="2808288" y="1366838"/>
              <a:ext cx="863600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×</a:t>
              </a:r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</a:t>
              </a:r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 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チャンネル</a:t>
              </a:r>
            </a:p>
            <a:p>
              <a:pPr algn="ctr"/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(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左＋右</a:t>
              </a:r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)</a:t>
              </a:r>
            </a:p>
          </p:txBody>
        </p:sp>
        <p:sp>
          <p:nvSpPr>
            <p:cNvPr id="20597" name="Rectangle 117"/>
            <p:cNvSpPr>
              <a:spLocks noChangeArrowheads="1"/>
            </p:cNvSpPr>
            <p:nvPr/>
          </p:nvSpPr>
          <p:spPr bwMode="auto">
            <a:xfrm>
              <a:off x="900113" y="2555875"/>
              <a:ext cx="14398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×44100×2</a:t>
              </a:r>
            </a:p>
          </p:txBody>
        </p:sp>
        <p:sp>
          <p:nvSpPr>
            <p:cNvPr id="20598" name="Rectangle 118"/>
            <p:cNvSpPr>
              <a:spLocks noChangeArrowheads="1"/>
            </p:cNvSpPr>
            <p:nvPr/>
          </p:nvSpPr>
          <p:spPr bwMode="auto">
            <a:xfrm>
              <a:off x="2339975" y="2555875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1,411,200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ビット／秒</a:t>
              </a:r>
            </a:p>
          </p:txBody>
        </p:sp>
        <p:sp>
          <p:nvSpPr>
            <p:cNvPr id="20599" name="Rectangle 119"/>
            <p:cNvSpPr>
              <a:spLocks noChangeArrowheads="1"/>
            </p:cNvSpPr>
            <p:nvPr/>
          </p:nvSpPr>
          <p:spPr bwMode="auto">
            <a:xfrm>
              <a:off x="2339975" y="2771775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  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176,400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バイト／秒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07</a:t>
            </a:r>
            <a:r>
              <a:rPr lang="en-US" altLang="ja-JP"/>
              <a:t>   </a:t>
            </a:r>
            <a:r>
              <a:rPr lang="ja-JP" altLang="en-US"/>
              <a:t>動画のデータ量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3D0198D-4F37-0803-60F3-B0EE826E731F}"/>
              </a:ext>
            </a:extLst>
          </p:cNvPr>
          <p:cNvGrpSpPr/>
          <p:nvPr/>
        </p:nvGrpSpPr>
        <p:grpSpPr>
          <a:xfrm>
            <a:off x="755650" y="792163"/>
            <a:ext cx="3313113" cy="2195512"/>
            <a:chOff x="755650" y="792163"/>
            <a:chExt cx="3313113" cy="2195512"/>
          </a:xfrm>
        </p:grpSpPr>
        <p:sp>
          <p:nvSpPr>
            <p:cNvPr id="18618" name="Freeform 186"/>
            <p:cNvSpPr>
              <a:spLocks/>
            </p:cNvSpPr>
            <p:nvPr/>
          </p:nvSpPr>
          <p:spPr bwMode="auto">
            <a:xfrm flipV="1">
              <a:off x="1008063" y="1079500"/>
              <a:ext cx="576262" cy="863600"/>
            </a:xfrm>
            <a:custGeom>
              <a:avLst/>
              <a:gdLst>
                <a:gd name="T0" fmla="*/ 0 w 453"/>
                <a:gd name="T1" fmla="*/ 0 h 613"/>
                <a:gd name="T2" fmla="*/ 0 w 453"/>
                <a:gd name="T3" fmla="*/ 454 h 613"/>
                <a:gd name="T4" fmla="*/ 453 w 453"/>
                <a:gd name="T5" fmla="*/ 613 h 613"/>
                <a:gd name="T6" fmla="*/ 453 w 453"/>
                <a:gd name="T7" fmla="*/ 159 h 613"/>
                <a:gd name="T8" fmla="*/ 0 w 453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613">
                  <a:moveTo>
                    <a:pt x="0" y="0"/>
                  </a:moveTo>
                  <a:lnTo>
                    <a:pt x="0" y="454"/>
                  </a:lnTo>
                  <a:lnTo>
                    <a:pt x="453" y="613"/>
                  </a:lnTo>
                  <a:lnTo>
                    <a:pt x="453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619" name="Freeform 187"/>
            <p:cNvSpPr>
              <a:spLocks/>
            </p:cNvSpPr>
            <p:nvPr/>
          </p:nvSpPr>
          <p:spPr bwMode="auto">
            <a:xfrm flipV="1">
              <a:off x="1116013" y="1079500"/>
              <a:ext cx="576262" cy="863600"/>
            </a:xfrm>
            <a:custGeom>
              <a:avLst/>
              <a:gdLst>
                <a:gd name="T0" fmla="*/ 0 w 453"/>
                <a:gd name="T1" fmla="*/ 0 h 613"/>
                <a:gd name="T2" fmla="*/ 0 w 453"/>
                <a:gd name="T3" fmla="*/ 454 h 613"/>
                <a:gd name="T4" fmla="*/ 453 w 453"/>
                <a:gd name="T5" fmla="*/ 613 h 613"/>
                <a:gd name="T6" fmla="*/ 453 w 453"/>
                <a:gd name="T7" fmla="*/ 159 h 613"/>
                <a:gd name="T8" fmla="*/ 0 w 453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613">
                  <a:moveTo>
                    <a:pt x="0" y="0"/>
                  </a:moveTo>
                  <a:lnTo>
                    <a:pt x="0" y="454"/>
                  </a:lnTo>
                  <a:lnTo>
                    <a:pt x="453" y="613"/>
                  </a:lnTo>
                  <a:lnTo>
                    <a:pt x="453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620" name="Freeform 188"/>
            <p:cNvSpPr>
              <a:spLocks/>
            </p:cNvSpPr>
            <p:nvPr/>
          </p:nvSpPr>
          <p:spPr bwMode="auto">
            <a:xfrm flipV="1">
              <a:off x="1223963" y="1079500"/>
              <a:ext cx="576262" cy="863600"/>
            </a:xfrm>
            <a:custGeom>
              <a:avLst/>
              <a:gdLst>
                <a:gd name="T0" fmla="*/ 0 w 453"/>
                <a:gd name="T1" fmla="*/ 0 h 613"/>
                <a:gd name="T2" fmla="*/ 0 w 453"/>
                <a:gd name="T3" fmla="*/ 454 h 613"/>
                <a:gd name="T4" fmla="*/ 453 w 453"/>
                <a:gd name="T5" fmla="*/ 613 h 613"/>
                <a:gd name="T6" fmla="*/ 453 w 453"/>
                <a:gd name="T7" fmla="*/ 159 h 613"/>
                <a:gd name="T8" fmla="*/ 0 w 453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613">
                  <a:moveTo>
                    <a:pt x="0" y="0"/>
                  </a:moveTo>
                  <a:lnTo>
                    <a:pt x="0" y="454"/>
                  </a:lnTo>
                  <a:lnTo>
                    <a:pt x="453" y="613"/>
                  </a:lnTo>
                  <a:lnTo>
                    <a:pt x="453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621" name="Freeform 189"/>
            <p:cNvSpPr>
              <a:spLocks/>
            </p:cNvSpPr>
            <p:nvPr/>
          </p:nvSpPr>
          <p:spPr bwMode="auto">
            <a:xfrm flipV="1">
              <a:off x="1944688" y="1079500"/>
              <a:ext cx="576262" cy="863600"/>
            </a:xfrm>
            <a:custGeom>
              <a:avLst/>
              <a:gdLst>
                <a:gd name="T0" fmla="*/ 0 w 453"/>
                <a:gd name="T1" fmla="*/ 0 h 613"/>
                <a:gd name="T2" fmla="*/ 0 w 453"/>
                <a:gd name="T3" fmla="*/ 454 h 613"/>
                <a:gd name="T4" fmla="*/ 453 w 453"/>
                <a:gd name="T5" fmla="*/ 613 h 613"/>
                <a:gd name="T6" fmla="*/ 453 w 453"/>
                <a:gd name="T7" fmla="*/ 159 h 613"/>
                <a:gd name="T8" fmla="*/ 0 w 453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613">
                  <a:moveTo>
                    <a:pt x="0" y="0"/>
                  </a:moveTo>
                  <a:lnTo>
                    <a:pt x="0" y="454"/>
                  </a:lnTo>
                  <a:lnTo>
                    <a:pt x="453" y="613"/>
                  </a:lnTo>
                  <a:lnTo>
                    <a:pt x="453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624" name="Freeform 192"/>
            <p:cNvSpPr>
              <a:spLocks/>
            </p:cNvSpPr>
            <p:nvPr/>
          </p:nvSpPr>
          <p:spPr bwMode="auto">
            <a:xfrm flipV="1">
              <a:off x="2052638" y="1079500"/>
              <a:ext cx="576262" cy="863600"/>
            </a:xfrm>
            <a:custGeom>
              <a:avLst/>
              <a:gdLst>
                <a:gd name="T0" fmla="*/ 0 w 453"/>
                <a:gd name="T1" fmla="*/ 0 h 613"/>
                <a:gd name="T2" fmla="*/ 0 w 453"/>
                <a:gd name="T3" fmla="*/ 454 h 613"/>
                <a:gd name="T4" fmla="*/ 453 w 453"/>
                <a:gd name="T5" fmla="*/ 613 h 613"/>
                <a:gd name="T6" fmla="*/ 453 w 453"/>
                <a:gd name="T7" fmla="*/ 159 h 613"/>
                <a:gd name="T8" fmla="*/ 0 w 453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613">
                  <a:moveTo>
                    <a:pt x="0" y="0"/>
                  </a:moveTo>
                  <a:lnTo>
                    <a:pt x="0" y="454"/>
                  </a:lnTo>
                  <a:lnTo>
                    <a:pt x="453" y="613"/>
                  </a:lnTo>
                  <a:lnTo>
                    <a:pt x="453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625" name="Freeform 193"/>
            <p:cNvSpPr>
              <a:spLocks/>
            </p:cNvSpPr>
            <p:nvPr/>
          </p:nvSpPr>
          <p:spPr bwMode="auto">
            <a:xfrm flipV="1">
              <a:off x="2160588" y="1079500"/>
              <a:ext cx="576262" cy="863600"/>
            </a:xfrm>
            <a:custGeom>
              <a:avLst/>
              <a:gdLst>
                <a:gd name="T0" fmla="*/ 0 w 453"/>
                <a:gd name="T1" fmla="*/ 0 h 613"/>
                <a:gd name="T2" fmla="*/ 0 w 453"/>
                <a:gd name="T3" fmla="*/ 454 h 613"/>
                <a:gd name="T4" fmla="*/ 453 w 453"/>
                <a:gd name="T5" fmla="*/ 613 h 613"/>
                <a:gd name="T6" fmla="*/ 453 w 453"/>
                <a:gd name="T7" fmla="*/ 159 h 613"/>
                <a:gd name="T8" fmla="*/ 0 w 453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613">
                  <a:moveTo>
                    <a:pt x="0" y="0"/>
                  </a:moveTo>
                  <a:lnTo>
                    <a:pt x="0" y="454"/>
                  </a:lnTo>
                  <a:lnTo>
                    <a:pt x="453" y="613"/>
                  </a:lnTo>
                  <a:lnTo>
                    <a:pt x="453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626" name="Line 194"/>
            <p:cNvSpPr>
              <a:spLocks noChangeShapeType="1"/>
            </p:cNvSpPr>
            <p:nvPr/>
          </p:nvSpPr>
          <p:spPr bwMode="auto">
            <a:xfrm flipV="1">
              <a:off x="1008063" y="2122488"/>
              <a:ext cx="1152525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27" name="Rectangle 195"/>
            <p:cNvSpPr>
              <a:spLocks noChangeArrowheads="1"/>
            </p:cNvSpPr>
            <p:nvPr/>
          </p:nvSpPr>
          <p:spPr bwMode="auto">
            <a:xfrm>
              <a:off x="1008063" y="2195513"/>
              <a:ext cx="1152525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30</a:t>
              </a:r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 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フレーム／秒</a:t>
              </a:r>
            </a:p>
          </p:txBody>
        </p:sp>
        <p:sp>
          <p:nvSpPr>
            <p:cNvPr id="18628" name="Rectangle 196"/>
            <p:cNvSpPr>
              <a:spLocks noChangeArrowheads="1"/>
            </p:cNvSpPr>
            <p:nvPr/>
          </p:nvSpPr>
          <p:spPr bwMode="auto">
            <a:xfrm>
              <a:off x="1512888" y="1439863"/>
              <a:ext cx="466725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・・・・・・</a:t>
              </a:r>
            </a:p>
          </p:txBody>
        </p:sp>
        <p:sp>
          <p:nvSpPr>
            <p:cNvPr id="18629" name="Rectangle 197"/>
            <p:cNvSpPr>
              <a:spLocks noChangeArrowheads="1"/>
            </p:cNvSpPr>
            <p:nvPr/>
          </p:nvSpPr>
          <p:spPr bwMode="auto">
            <a:xfrm>
              <a:off x="2879725" y="2016125"/>
              <a:ext cx="8636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各フレームは</a:t>
              </a:r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720</a:t>
              </a:r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×</a:t>
              </a:r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480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ドット，</a:t>
              </a:r>
            </a:p>
            <a:p>
              <a:pPr algn="ctr"/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24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ビットの色情報を持つ</a:t>
              </a:r>
            </a:p>
          </p:txBody>
        </p:sp>
        <p:sp>
          <p:nvSpPr>
            <p:cNvPr id="18633" name="Rectangle 201"/>
            <p:cNvSpPr>
              <a:spLocks noChangeArrowheads="1"/>
            </p:cNvSpPr>
            <p:nvPr/>
          </p:nvSpPr>
          <p:spPr bwMode="auto">
            <a:xfrm>
              <a:off x="1476375" y="792163"/>
              <a:ext cx="115093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■DVD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映画の場合</a:t>
              </a:r>
            </a:p>
          </p:txBody>
        </p:sp>
        <p:sp>
          <p:nvSpPr>
            <p:cNvPr id="18634" name="Rectangle 202"/>
            <p:cNvSpPr>
              <a:spLocks noChangeArrowheads="1"/>
            </p:cNvSpPr>
            <p:nvPr/>
          </p:nvSpPr>
          <p:spPr bwMode="auto">
            <a:xfrm>
              <a:off x="755650" y="2555875"/>
              <a:ext cx="15843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24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×720×480×30</a:t>
              </a:r>
            </a:p>
          </p:txBody>
        </p:sp>
        <p:sp>
          <p:nvSpPr>
            <p:cNvPr id="18635" name="Rectangle 203"/>
            <p:cNvSpPr>
              <a:spLocks noChangeArrowheads="1"/>
            </p:cNvSpPr>
            <p:nvPr/>
          </p:nvSpPr>
          <p:spPr bwMode="auto">
            <a:xfrm>
              <a:off x="2339975" y="2555875"/>
              <a:ext cx="172878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248,832,000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ビット／秒</a:t>
              </a:r>
            </a:p>
          </p:txBody>
        </p:sp>
        <p:sp>
          <p:nvSpPr>
            <p:cNvPr id="18636" name="Rectangle 204"/>
            <p:cNvSpPr>
              <a:spLocks noChangeArrowheads="1"/>
            </p:cNvSpPr>
            <p:nvPr/>
          </p:nvSpPr>
          <p:spPr bwMode="auto">
            <a:xfrm>
              <a:off x="2339975" y="2771775"/>
              <a:ext cx="172878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 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31,104,000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バイト／秒</a:t>
              </a:r>
            </a:p>
          </p:txBody>
        </p:sp>
        <p:sp>
          <p:nvSpPr>
            <p:cNvPr id="18637" name="Arc 205"/>
            <p:cNvSpPr>
              <a:spLocks/>
            </p:cNvSpPr>
            <p:nvPr/>
          </p:nvSpPr>
          <p:spPr bwMode="auto">
            <a:xfrm>
              <a:off x="2519363" y="1511300"/>
              <a:ext cx="612775" cy="43338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4D4D4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2718</TotalTime>
  <Words>336</Words>
  <Application>Microsoft Office PowerPoint</Application>
  <PresentationFormat>ユーザー設定</PresentationFormat>
  <Paragraphs>97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HGPｺﾞｼｯｸE</vt:lpstr>
      <vt:lpstr>HGｺﾞｼｯｸE</vt:lpstr>
      <vt:lpstr>Arial</vt:lpstr>
      <vt:lpstr>Arial Black</vt:lpstr>
      <vt:lpstr>Tahoma</vt:lpstr>
      <vt:lpstr>Wingdings</vt:lpstr>
      <vt:lpstr>標準デザイン</vt:lpstr>
      <vt:lpstr>コンピュータと情報システム [第3版] 04章　データ形式とマルチメディア</vt:lpstr>
      <vt:lpstr>01   テキスト ファイルとバイナリ ファイル</vt:lpstr>
      <vt:lpstr>02   文字コード</vt:lpstr>
      <vt:lpstr>03   データの圧縮と解凍</vt:lpstr>
      <vt:lpstr>04   文字のデータ量</vt:lpstr>
      <vt:lpstr>05   画像のデータ量</vt:lpstr>
      <vt:lpstr>06   音声のデータ量</vt:lpstr>
      <vt:lpstr>07   動画のデータ量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111</cp:revision>
  <dcterms:created xsi:type="dcterms:W3CDTF">2006-08-22T06:54:28Z</dcterms:created>
  <dcterms:modified xsi:type="dcterms:W3CDTF">2022-11-07T03:56:25Z</dcterms:modified>
</cp:coreProperties>
</file>