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73" r:id="rId4"/>
    <p:sldId id="277" r:id="rId5"/>
    <p:sldId id="259" r:id="rId6"/>
    <p:sldId id="261" r:id="rId7"/>
    <p:sldId id="262" r:id="rId8"/>
    <p:sldId id="265" r:id="rId9"/>
    <p:sldId id="264" r:id="rId10"/>
    <p:sldId id="266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F3300"/>
    <a:srgbClr val="969696"/>
    <a:srgbClr val="DDDDDD"/>
    <a:srgbClr val="C0C0C0"/>
    <a:srgbClr val="777777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70" d="100"/>
          <a:sy n="170" d="100"/>
        </p:scale>
        <p:origin x="138" y="360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6AFBAC-D1FF-47BD-944E-DC714DBB58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2793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80819-7C8E-4F0D-915E-CD436E524C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3215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560DA-852A-4E24-BE3E-7BDA90F081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89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6CC4A-3AF5-4ECD-A322-84798933FB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659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132F0-3EC7-4EC7-B1EA-0C46FD94DD5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668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73C0E-2D9A-4355-91E1-DAFF2F9412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222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89A0E-3E4F-43D4-98E6-39F9C4FBCD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42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90FA1-FC8E-4FB6-A6CB-146095CDCD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222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5BDF1-8932-409D-906E-A671037EE6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072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2891-EAA1-4CC6-B4A5-700F68F423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321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63C79-5EDD-4003-BE0B-2B63ED3F1D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564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BD9BFDA4-F8E4-40A8-BCA8-B5E5553331D7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03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/>
              <a:t>3</a:t>
            </a:r>
            <a:r>
              <a:rPr lang="ja-JP" altLang="en-US" sz="120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03</a:t>
            </a:r>
            <a:r>
              <a:rPr lang="ja-JP" altLang="en-US" dirty="0"/>
              <a:t>章　ソフトウェア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 dirty="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 dirty="0" err="1">
                <a:solidFill>
                  <a:srgbClr val="4D4D4D"/>
                </a:solidFill>
              </a:rPr>
              <a:t>N.Kusanagi</a:t>
            </a:r>
            <a:endParaRPr lang="en-US" altLang="ja-JP" sz="10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/>
              <a:t>アプリケーション ソフトウェア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5B6EA4-287E-7F8B-68F3-220A13819270}"/>
              </a:ext>
            </a:extLst>
          </p:cNvPr>
          <p:cNvGrpSpPr/>
          <p:nvPr/>
        </p:nvGrpSpPr>
        <p:grpSpPr>
          <a:xfrm>
            <a:off x="828104" y="720105"/>
            <a:ext cx="3024039" cy="2126283"/>
            <a:chOff x="828104" y="720105"/>
            <a:chExt cx="3024039" cy="2126283"/>
          </a:xfrm>
        </p:grpSpPr>
        <p:sp>
          <p:nvSpPr>
            <p:cNvPr id="12" name="Line 43"/>
            <p:cNvSpPr>
              <a:spLocks noChangeShapeType="1"/>
            </p:cNvSpPr>
            <p:nvPr/>
          </p:nvSpPr>
          <p:spPr bwMode="auto">
            <a:xfrm rot="5400000" flipH="1" flipV="1">
              <a:off x="864048" y="1727980"/>
              <a:ext cx="2016000" cy="25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auto">
            <a:xfrm>
              <a:off x="2844527" y="140493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科学技術系</a:t>
              </a:r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auto">
            <a:xfrm>
              <a:off x="971823" y="140493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アミューズ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メント系</a:t>
              </a:r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auto">
            <a:xfrm>
              <a:off x="2376488" y="901700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業務系</a:t>
              </a:r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auto">
            <a:xfrm>
              <a:off x="2376488" y="1905000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オフィス系</a:t>
              </a:r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auto">
            <a:xfrm>
              <a:off x="1440371" y="908008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ユーティリ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ティ系</a:t>
              </a:r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auto">
            <a:xfrm>
              <a:off x="1439863" y="1909763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マルチ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メディア系</a:t>
              </a:r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rot="5400000" flipV="1">
              <a:off x="2339830" y="1692850"/>
              <a:ext cx="0" cy="20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3420343" y="2593975"/>
              <a:ext cx="4318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業務用</a:t>
              </a:r>
            </a:p>
          </p:txBody>
        </p:sp>
        <p:sp>
          <p:nvSpPr>
            <p:cNvPr id="21549" name="Rectangle 45"/>
            <p:cNvSpPr>
              <a:spLocks noChangeArrowheads="1"/>
            </p:cNvSpPr>
            <p:nvPr/>
          </p:nvSpPr>
          <p:spPr bwMode="auto">
            <a:xfrm>
              <a:off x="828104" y="2593975"/>
              <a:ext cx="4318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家庭用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ソフトウェアの種類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1645A2-FD65-CC30-03A5-BA1D1996FEE0}"/>
              </a:ext>
            </a:extLst>
          </p:cNvPr>
          <p:cNvGrpSpPr/>
          <p:nvPr/>
        </p:nvGrpSpPr>
        <p:grpSpPr>
          <a:xfrm>
            <a:off x="1331863" y="828675"/>
            <a:ext cx="2016000" cy="2232025"/>
            <a:chOff x="1331863" y="828675"/>
            <a:chExt cx="2016000" cy="2232025"/>
          </a:xfrm>
        </p:grpSpPr>
        <p:sp>
          <p:nvSpPr>
            <p:cNvPr id="3120" name="Oval 48"/>
            <p:cNvSpPr>
              <a:spLocks noChangeArrowheads="1"/>
            </p:cNvSpPr>
            <p:nvPr/>
          </p:nvSpPr>
          <p:spPr bwMode="auto">
            <a:xfrm>
              <a:off x="1908175" y="82867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chemeClr val="bg1">
                    <a:lumMod val="75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1" name="Oval 49"/>
            <p:cNvSpPr>
              <a:spLocks noChangeArrowheads="1"/>
            </p:cNvSpPr>
            <p:nvPr/>
          </p:nvSpPr>
          <p:spPr bwMode="auto">
            <a:xfrm>
              <a:off x="1908175" y="2197100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chemeClr val="bg1">
                    <a:lumMod val="75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2" name="Rectangle 50"/>
            <p:cNvSpPr>
              <a:spLocks noChangeArrowheads="1"/>
            </p:cNvSpPr>
            <p:nvPr/>
          </p:nvSpPr>
          <p:spPr bwMode="auto">
            <a:xfrm>
              <a:off x="1331863" y="1944688"/>
              <a:ext cx="2016000" cy="5397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3" name="Rectangle 51"/>
            <p:cNvSpPr>
              <a:spLocks noChangeArrowheads="1"/>
            </p:cNvSpPr>
            <p:nvPr/>
          </p:nvSpPr>
          <p:spPr bwMode="auto">
            <a:xfrm>
              <a:off x="1331863" y="1404938"/>
              <a:ext cx="2016000" cy="5397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4" name="Rectangle 52"/>
            <p:cNvSpPr>
              <a:spLocks noChangeArrowheads="1"/>
            </p:cNvSpPr>
            <p:nvPr/>
          </p:nvSpPr>
          <p:spPr bwMode="auto">
            <a:xfrm>
              <a:off x="1871923" y="1800225"/>
              <a:ext cx="936000" cy="2889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ミドルウェア</a:t>
              </a:r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1476375" y="2089150"/>
              <a:ext cx="17272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基本ソフトウェア</a:t>
              </a:r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1476375" y="1476375"/>
              <a:ext cx="17272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アプリケーション ソフトウェア</a:t>
              </a:r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1981200" y="1116013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利用者</a:t>
              </a:r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1979613" y="2555875"/>
              <a:ext cx="7191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OS</a:t>
            </a:r>
            <a:r>
              <a:rPr lang="ja-JP" altLang="en-US"/>
              <a:t>の機能と構造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485B87-94AF-D187-2D86-0063E870DE37}"/>
              </a:ext>
            </a:extLst>
          </p:cNvPr>
          <p:cNvGrpSpPr/>
          <p:nvPr/>
        </p:nvGrpSpPr>
        <p:grpSpPr>
          <a:xfrm>
            <a:off x="1151843" y="792113"/>
            <a:ext cx="2376264" cy="2016224"/>
            <a:chOff x="1151843" y="792113"/>
            <a:chExt cx="2376264" cy="2016224"/>
          </a:xfrm>
        </p:grpSpPr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1692047" y="1440265"/>
              <a:ext cx="1296000" cy="72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1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コンピュータ</a:t>
              </a:r>
              <a:endParaRPr lang="en-US" altLang="ja-JP" sz="1100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1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システム</a:t>
              </a:r>
              <a:endParaRPr lang="ja-JP" altLang="ja-JP" sz="1100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3" name="Oval 49"/>
            <p:cNvSpPr>
              <a:spLocks noChangeArrowheads="1"/>
            </p:cNvSpPr>
            <p:nvPr/>
          </p:nvSpPr>
          <p:spPr bwMode="auto">
            <a:xfrm>
              <a:off x="1152339" y="792113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タスク</a:t>
              </a:r>
              <a:endParaRPr lang="en-US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0" name="Oval 49"/>
            <p:cNvSpPr>
              <a:spLocks noChangeArrowheads="1"/>
            </p:cNvSpPr>
            <p:nvPr/>
          </p:nvSpPr>
          <p:spPr bwMode="auto">
            <a:xfrm>
              <a:off x="2664507" y="792113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  <a:endParaRPr lang="en-US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" name="Oval 49"/>
            <p:cNvSpPr>
              <a:spLocks noChangeArrowheads="1"/>
            </p:cNvSpPr>
            <p:nvPr/>
          </p:nvSpPr>
          <p:spPr bwMode="auto">
            <a:xfrm>
              <a:off x="1151843" y="1944737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デバイス</a:t>
              </a:r>
              <a:endParaRPr lang="en-US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" name="Oval 49"/>
            <p:cNvSpPr>
              <a:spLocks noChangeArrowheads="1"/>
            </p:cNvSpPr>
            <p:nvPr/>
          </p:nvSpPr>
          <p:spPr bwMode="auto">
            <a:xfrm>
              <a:off x="2664011" y="1944737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</a:t>
              </a:r>
              <a:endParaRPr lang="en-US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540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02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】OS</a:t>
            </a:r>
            <a:r>
              <a:rPr lang="ja-JP" altLang="en-US" dirty="0"/>
              <a:t>の構造</a:t>
            </a:r>
            <a:endParaRPr lang="ja-JP" altLang="en-US" dirty="0">
              <a:solidFill>
                <a:srgbClr val="FF33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400914D-8A2C-DFB4-6944-279B007CA0A9}"/>
              </a:ext>
            </a:extLst>
          </p:cNvPr>
          <p:cNvGrpSpPr/>
          <p:nvPr/>
        </p:nvGrpSpPr>
        <p:grpSpPr>
          <a:xfrm>
            <a:off x="719795" y="864121"/>
            <a:ext cx="3276364" cy="2160240"/>
            <a:chOff x="719795" y="864121"/>
            <a:chExt cx="3276364" cy="2160240"/>
          </a:xfrm>
        </p:grpSpPr>
        <p:sp>
          <p:nvSpPr>
            <p:cNvPr id="31758" name="Oval 14"/>
            <p:cNvSpPr>
              <a:spLocks noChangeArrowheads="1"/>
            </p:cNvSpPr>
            <p:nvPr/>
          </p:nvSpPr>
          <p:spPr bwMode="auto">
            <a:xfrm>
              <a:off x="1224099" y="1080305"/>
              <a:ext cx="2232000" cy="14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1512067" y="1296281"/>
              <a:ext cx="1656000" cy="100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2182752" y="2340285"/>
              <a:ext cx="314189" cy="1384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dirty="0">
                  <a:latin typeface="+mj-lt"/>
                </a:rPr>
                <a:t>Shell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723670" y="1872233"/>
              <a:ext cx="218008" cy="1384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dirty="0">
                  <a:latin typeface="+mj-lt"/>
                </a:rPr>
                <a:t>API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087947" y="1359909"/>
              <a:ext cx="532197" cy="22429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ja-JP" dirty="0">
                  <a:latin typeface="+mj-lt"/>
                </a:rPr>
                <a:t>Service</a:t>
              </a:r>
              <a:br>
                <a:rPr kumimoji="1" lang="en-US" altLang="ja-JP" dirty="0">
                  <a:latin typeface="+mj-lt"/>
                </a:rPr>
              </a:br>
              <a:r>
                <a:rPr kumimoji="1" lang="en-US" altLang="ja-JP" dirty="0">
                  <a:latin typeface="+mj-lt"/>
                </a:rPr>
                <a:t>Program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619895" y="1836229"/>
              <a:ext cx="429605" cy="22429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ja-JP" dirty="0">
                  <a:latin typeface="+mj-lt"/>
                </a:rPr>
                <a:t>Device</a:t>
              </a:r>
              <a:br>
                <a:rPr kumimoji="1" lang="en-US" altLang="ja-JP" dirty="0">
                  <a:latin typeface="+mj-lt"/>
                </a:rPr>
              </a:br>
              <a:r>
                <a:rPr kumimoji="1" lang="en-US" altLang="ja-JP" dirty="0">
                  <a:latin typeface="+mj-lt"/>
                </a:rPr>
                <a:t>Driver</a:t>
              </a:r>
              <a:endParaRPr kumimoji="1" lang="ja-JP" altLang="en-US" dirty="0">
                <a:latin typeface="+mj-lt"/>
              </a:endParaRPr>
            </a:p>
          </p:txBody>
        </p:sp>
        <p:cxnSp>
          <p:nvCxnSpPr>
            <p:cNvPr id="4" name="直線コネクタ 3"/>
            <p:cNvCxnSpPr/>
            <p:nvPr/>
          </p:nvCxnSpPr>
          <p:spPr bwMode="auto">
            <a:xfrm flipV="1">
              <a:off x="2339847" y="1548197"/>
              <a:ext cx="728629" cy="251981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コネクタ 31"/>
            <p:cNvCxnSpPr/>
            <p:nvPr/>
          </p:nvCxnSpPr>
          <p:spPr bwMode="auto">
            <a:xfrm flipH="1" flipV="1">
              <a:off x="1623137" y="1548197"/>
              <a:ext cx="716711" cy="251981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/>
            <p:cNvCxnSpPr>
              <a:stCxn id="24" idx="4"/>
              <a:endCxn id="25" idx="4"/>
            </p:cNvCxnSpPr>
            <p:nvPr/>
          </p:nvCxnSpPr>
          <p:spPr bwMode="auto">
            <a:xfrm flipH="1">
              <a:off x="2340067" y="1980245"/>
              <a:ext cx="1402" cy="324036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2071469" y="1620245"/>
              <a:ext cx="540000" cy="36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  <a:latin typeface="+mj-lt"/>
                </a:rPr>
                <a:t>Kernel</a:t>
              </a:r>
              <a:endParaRPr lang="ja-JP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109698" y="2582441"/>
              <a:ext cx="88646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>
                  <a:latin typeface="+mj-ea"/>
                  <a:ea typeface="+mj-ea"/>
                </a:rPr>
                <a:t>アプリケーション</a:t>
              </a: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503426" y="871815"/>
              <a:ext cx="38472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>
                  <a:latin typeface="+mj-ea"/>
                  <a:ea typeface="+mj-ea"/>
                </a:rPr>
                <a:t>開発者</a:t>
              </a: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719795" y="864121"/>
              <a:ext cx="46795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ja-JP"/>
              </a:defPPr>
              <a:lvl1pPr>
                <a:defRPr sz="1000">
                  <a:latin typeface="+mj-ea"/>
                  <a:ea typeface="+mj-ea"/>
                </a:defRPr>
              </a:lvl1pPr>
            </a:lstStyle>
            <a:p>
              <a:pPr algn="r"/>
              <a:r>
                <a:rPr lang="ja-JP" altLang="en-US" dirty="0"/>
                <a:t>利用者</a:t>
              </a: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19795" y="2582441"/>
              <a:ext cx="51296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pPr algn="r"/>
              <a:r>
                <a:rPr kumimoji="1" lang="ja-JP" altLang="en-US" sz="1000" dirty="0">
                  <a:latin typeface="+mj-ea"/>
                  <a:ea typeface="+mj-ea"/>
                </a:rPr>
                <a:t>周辺装置</a:t>
              </a: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1835919" y="2844361"/>
              <a:ext cx="1008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>
                  <a:latin typeface="+mj-ea"/>
                  <a:ea typeface="+mj-ea"/>
                </a:rPr>
                <a:t>コンピュータ本体</a:t>
              </a:r>
            </a:p>
          </p:txBody>
        </p:sp>
        <p:sp>
          <p:nvSpPr>
            <p:cNvPr id="17" name="上下矢印 16"/>
            <p:cNvSpPr/>
            <p:nvPr/>
          </p:nvSpPr>
          <p:spPr bwMode="auto">
            <a:xfrm>
              <a:off x="2195959" y="2619937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3" name="上下矢印 52"/>
            <p:cNvSpPr/>
            <p:nvPr/>
          </p:nvSpPr>
          <p:spPr bwMode="auto">
            <a:xfrm rot="-3000000">
              <a:off x="3166906" y="2334924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4" name="上下矢印 53"/>
            <p:cNvSpPr/>
            <p:nvPr/>
          </p:nvSpPr>
          <p:spPr bwMode="auto">
            <a:xfrm rot="3000000" flipH="1">
              <a:off x="1222690" y="2334924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5" name="上下矢印 54"/>
            <p:cNvSpPr/>
            <p:nvPr/>
          </p:nvSpPr>
          <p:spPr bwMode="auto">
            <a:xfrm rot="3000000" flipV="1">
              <a:off x="3169228" y="1038780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6" name="上下矢印 55"/>
            <p:cNvSpPr/>
            <p:nvPr/>
          </p:nvSpPr>
          <p:spPr bwMode="auto">
            <a:xfrm rot="18600000" flipH="1" flipV="1">
              <a:off x="1225012" y="1038780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0099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パソコンの</a:t>
            </a:r>
            <a:r>
              <a:rPr lang="en-US" altLang="ja-JP"/>
              <a:t>OS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FF4488F-E623-25CC-F0C8-709061E4ED92}"/>
              </a:ext>
            </a:extLst>
          </p:cNvPr>
          <p:cNvGrpSpPr/>
          <p:nvPr/>
        </p:nvGrpSpPr>
        <p:grpSpPr>
          <a:xfrm>
            <a:off x="395759" y="864121"/>
            <a:ext cx="3960000" cy="2232248"/>
            <a:chOff x="395759" y="864121"/>
            <a:chExt cx="3960000" cy="2232248"/>
          </a:xfrm>
        </p:grpSpPr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4FADF9BB-D3BB-BC63-9443-448B5CED2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19" y="864121"/>
              <a:ext cx="540000" cy="324000"/>
            </a:xfrm>
            <a:custGeom>
              <a:avLst/>
              <a:gdLst>
                <a:gd name="T0" fmla="*/ 726 w 726"/>
                <a:gd name="T1" fmla="*/ 605 h 605"/>
                <a:gd name="T2" fmla="*/ 0 w 726"/>
                <a:gd name="T3" fmla="*/ 303 h 605"/>
                <a:gd name="T4" fmla="*/ 726 w 726"/>
                <a:gd name="T5" fmla="*/ 0 h 605"/>
                <a:gd name="T6" fmla="*/ 726 w 726"/>
                <a:gd name="T7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6" h="605">
                  <a:moveTo>
                    <a:pt x="726" y="605"/>
                  </a:moveTo>
                  <a:cubicBezTo>
                    <a:pt x="325" y="605"/>
                    <a:pt x="0" y="470"/>
                    <a:pt x="0" y="303"/>
                  </a:cubicBezTo>
                  <a:cubicBezTo>
                    <a:pt x="0" y="136"/>
                    <a:pt x="325" y="0"/>
                    <a:pt x="726" y="0"/>
                  </a:cubicBezTo>
                  <a:lnTo>
                    <a:pt x="726" y="605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0" name="Line 28"/>
            <p:cNvSpPr>
              <a:spLocks noChangeShapeType="1"/>
            </p:cNvSpPr>
            <p:nvPr/>
          </p:nvSpPr>
          <p:spPr bwMode="auto">
            <a:xfrm rot="5400000" flipV="1">
              <a:off x="2375758" y="828508"/>
              <a:ext cx="2" cy="3960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600"/>
            </a:p>
          </p:txBody>
        </p:sp>
        <p:sp>
          <p:nvSpPr>
            <p:cNvPr id="13344" name="Rectangle 32"/>
            <p:cNvSpPr>
              <a:spLocks noChangeArrowheads="1"/>
            </p:cNvSpPr>
            <p:nvPr/>
          </p:nvSpPr>
          <p:spPr bwMode="auto">
            <a:xfrm>
              <a:off x="2880853" y="2843956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13345" name="Rectangle 33"/>
            <p:cNvSpPr>
              <a:spLocks noChangeArrowheads="1"/>
            </p:cNvSpPr>
            <p:nvPr/>
          </p:nvSpPr>
          <p:spPr bwMode="auto">
            <a:xfrm>
              <a:off x="719488" y="2843956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1970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auto">
            <a:xfrm>
              <a:off x="395759" y="2124301"/>
              <a:ext cx="792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ディスク管理</a:t>
              </a:r>
              <a:br>
                <a:rPr lang="en-US" altLang="ja-JP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中心</a:t>
              </a:r>
            </a:p>
          </p:txBody>
        </p:sp>
        <p:sp>
          <p:nvSpPr>
            <p:cNvPr id="13348" name="Oval 36"/>
            <p:cNvSpPr>
              <a:spLocks noChangeArrowheads="1"/>
            </p:cNvSpPr>
            <p:nvPr/>
          </p:nvSpPr>
          <p:spPr bwMode="auto">
            <a:xfrm>
              <a:off x="1043831" y="1872269"/>
              <a:ext cx="792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アプリケーション</a:t>
              </a:r>
              <a:br>
                <a:rPr lang="en-US" altLang="ja-JP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の重視</a:t>
              </a:r>
            </a:p>
          </p:txBody>
        </p:sp>
        <p:sp>
          <p:nvSpPr>
            <p:cNvPr id="13349" name="Oval 37"/>
            <p:cNvSpPr>
              <a:spLocks noChangeArrowheads="1"/>
            </p:cNvSpPr>
            <p:nvPr/>
          </p:nvSpPr>
          <p:spPr bwMode="auto">
            <a:xfrm>
              <a:off x="1691903" y="1620241"/>
              <a:ext cx="792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UI</a:t>
              </a:r>
              <a:r>
                <a:rPr lang="ja-JP" altLang="en-US" sz="700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の重視</a:t>
              </a:r>
            </a:p>
          </p:txBody>
        </p:sp>
        <p:sp>
          <p:nvSpPr>
            <p:cNvPr id="13350" name="Oval 38"/>
            <p:cNvSpPr>
              <a:spLocks noChangeArrowheads="1"/>
            </p:cNvSpPr>
            <p:nvPr/>
          </p:nvSpPr>
          <p:spPr bwMode="auto">
            <a:xfrm>
              <a:off x="2340063" y="1368213"/>
              <a:ext cx="792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インターネット</a:t>
              </a:r>
            </a:p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の重視</a:t>
              </a:r>
            </a:p>
          </p:txBody>
        </p:sp>
        <p:sp>
          <p:nvSpPr>
            <p:cNvPr id="13352" name="Rectangle 40"/>
            <p:cNvSpPr>
              <a:spLocks noChangeArrowheads="1"/>
            </p:cNvSpPr>
            <p:nvPr/>
          </p:nvSpPr>
          <p:spPr bwMode="auto">
            <a:xfrm>
              <a:off x="1187847" y="2664337"/>
              <a:ext cx="503238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MS-DOS</a:t>
              </a:r>
            </a:p>
          </p:txBody>
        </p:sp>
        <p:sp>
          <p:nvSpPr>
            <p:cNvPr id="13353" name="Rectangle 41"/>
            <p:cNvSpPr>
              <a:spLocks noChangeArrowheads="1"/>
            </p:cNvSpPr>
            <p:nvPr/>
          </p:nvSpPr>
          <p:spPr bwMode="auto">
            <a:xfrm>
              <a:off x="1727907" y="2556337"/>
              <a:ext cx="503237" cy="2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Mac OS</a:t>
              </a:r>
            </a:p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Winodws3.1</a:t>
              </a:r>
            </a:p>
          </p:txBody>
        </p:sp>
        <p:sp>
          <p:nvSpPr>
            <p:cNvPr id="13354" name="Rectangle 42"/>
            <p:cNvSpPr>
              <a:spLocks noChangeArrowheads="1"/>
            </p:cNvSpPr>
            <p:nvPr/>
          </p:nvSpPr>
          <p:spPr bwMode="auto">
            <a:xfrm>
              <a:off x="2339975" y="2664337"/>
              <a:ext cx="503238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Windows 95</a:t>
              </a:r>
            </a:p>
          </p:txBody>
        </p:sp>
        <p:sp>
          <p:nvSpPr>
            <p:cNvPr id="13355" name="Rectangle 43"/>
            <p:cNvSpPr>
              <a:spLocks noChangeArrowheads="1"/>
            </p:cNvSpPr>
            <p:nvPr/>
          </p:nvSpPr>
          <p:spPr bwMode="auto">
            <a:xfrm>
              <a:off x="2772023" y="2555752"/>
              <a:ext cx="539750" cy="252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Mac OS X</a:t>
              </a:r>
            </a:p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Linux</a:t>
              </a:r>
            </a:p>
          </p:txBody>
        </p:sp>
        <p:sp>
          <p:nvSpPr>
            <p:cNvPr id="13356" name="Rectangle 44"/>
            <p:cNvSpPr>
              <a:spLocks noChangeArrowheads="1"/>
            </p:cNvSpPr>
            <p:nvPr/>
          </p:nvSpPr>
          <p:spPr bwMode="auto">
            <a:xfrm>
              <a:off x="1619799" y="1080342"/>
              <a:ext cx="720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機能の変遷</a:t>
              </a:r>
            </a:p>
          </p:txBody>
        </p:sp>
        <p:sp>
          <p:nvSpPr>
            <p:cNvPr id="13357" name="Rectangle 45"/>
            <p:cNvSpPr>
              <a:spLocks noChangeArrowheads="1"/>
            </p:cNvSpPr>
            <p:nvPr/>
          </p:nvSpPr>
          <p:spPr bwMode="auto">
            <a:xfrm>
              <a:off x="539775" y="2556498"/>
              <a:ext cx="504000" cy="2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Apple DOS</a:t>
              </a:r>
            </a:p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CP/M</a:t>
              </a:r>
            </a:p>
          </p:txBody>
        </p:sp>
        <p:sp>
          <p:nvSpPr>
            <p:cNvPr id="17" name="Oval 38"/>
            <p:cNvSpPr>
              <a:spLocks noChangeArrowheads="1"/>
            </p:cNvSpPr>
            <p:nvPr/>
          </p:nvSpPr>
          <p:spPr bwMode="auto">
            <a:xfrm>
              <a:off x="2988135" y="1116185"/>
              <a:ext cx="792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モバイルとの融合</a:t>
              </a:r>
            </a:p>
          </p:txBody>
        </p:sp>
        <p:sp>
          <p:nvSpPr>
            <p:cNvPr id="18" name="Rectangle 43"/>
            <p:cNvSpPr>
              <a:spLocks noChangeArrowheads="1"/>
            </p:cNvSpPr>
            <p:nvPr/>
          </p:nvSpPr>
          <p:spPr bwMode="auto">
            <a:xfrm>
              <a:off x="3492103" y="2556309"/>
              <a:ext cx="576000" cy="2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 dirty="0" err="1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ChromeOS</a:t>
              </a:r>
              <a:endParaRPr lang="en-US" altLang="ja-JP" sz="600" b="1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en-US" altLang="ja-JP" sz="6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Windows 10</a:t>
              </a:r>
            </a:p>
          </p:txBody>
        </p:sp>
        <p:sp>
          <p:nvSpPr>
            <p:cNvPr id="19" name="Rectangle 44"/>
            <p:cNvSpPr>
              <a:spLocks noChangeArrowheads="1"/>
            </p:cNvSpPr>
            <p:nvPr/>
          </p:nvSpPr>
          <p:spPr bwMode="auto">
            <a:xfrm>
              <a:off x="1979935" y="2304305"/>
              <a:ext cx="720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HGPｺﾞｼｯｸE" panose="020B0900000000000000" pitchFamily="50" charset="-128"/>
                </a:rPr>
                <a:t>代表的な</a:t>
              </a:r>
              <a:r>
                <a:rPr lang="en-US" altLang="ja-JP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HGPｺﾞｼｯｸE" panose="020B0900000000000000" pitchFamily="50" charset="-128"/>
                </a:rPr>
                <a:t>OS</a:t>
              </a:r>
              <a:endParaRPr lang="ja-JP" altLang="en-US" dirty="0">
                <a:solidFill>
                  <a:schemeClr val="bg1">
                    <a:lumMod val="50000"/>
                  </a:schemeClr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241341C2-2614-6372-198F-B8260CC9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207" y="864157"/>
              <a:ext cx="540000" cy="324000"/>
            </a:xfrm>
            <a:custGeom>
              <a:avLst/>
              <a:gdLst>
                <a:gd name="T0" fmla="*/ 278 w 278"/>
                <a:gd name="T1" fmla="*/ 0 h 233"/>
                <a:gd name="T2" fmla="*/ 0 w 278"/>
                <a:gd name="T3" fmla="*/ 117 h 233"/>
                <a:gd name="T4" fmla="*/ 278 w 278"/>
                <a:gd name="T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" h="233">
                  <a:moveTo>
                    <a:pt x="278" y="0"/>
                  </a:moveTo>
                  <a:cubicBezTo>
                    <a:pt x="125" y="0"/>
                    <a:pt x="0" y="53"/>
                    <a:pt x="0" y="117"/>
                  </a:cubicBezTo>
                  <a:cubicBezTo>
                    <a:pt x="0" y="181"/>
                    <a:pt x="125" y="233"/>
                    <a:pt x="278" y="233"/>
                  </a:cubicBezTo>
                </a:path>
              </a:pathLst>
            </a:custGeom>
            <a:noFill/>
            <a:ln w="28575" cap="rnd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F92DC08-054B-2DCB-CE01-7550A5994FAE}"/>
                </a:ext>
              </a:extLst>
            </p:cNvPr>
            <p:cNvSpPr txBox="1"/>
            <p:nvPr/>
          </p:nvSpPr>
          <p:spPr>
            <a:xfrm>
              <a:off x="3708127" y="972133"/>
              <a:ext cx="540000" cy="107722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クラウド中心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ファイルの階層構造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9C4BE83-18AE-86EE-1C88-728B788D019F}"/>
              </a:ext>
            </a:extLst>
          </p:cNvPr>
          <p:cNvGrpSpPr/>
          <p:nvPr/>
        </p:nvGrpSpPr>
        <p:grpSpPr>
          <a:xfrm>
            <a:off x="719138" y="755650"/>
            <a:ext cx="3060700" cy="2232025"/>
            <a:chOff x="719138" y="755650"/>
            <a:chExt cx="3060700" cy="2232025"/>
          </a:xfrm>
        </p:grpSpPr>
        <p:sp>
          <p:nvSpPr>
            <p:cNvPr id="15442" name="Rectangle 82"/>
            <p:cNvSpPr>
              <a:spLocks noChangeArrowheads="1"/>
            </p:cNvSpPr>
            <p:nvPr/>
          </p:nvSpPr>
          <p:spPr bwMode="auto">
            <a:xfrm>
              <a:off x="3060700" y="161925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44" name="Rectangle 84"/>
            <p:cNvSpPr>
              <a:spLocks noChangeArrowheads="1"/>
            </p:cNvSpPr>
            <p:nvPr/>
          </p:nvSpPr>
          <p:spPr bwMode="auto">
            <a:xfrm>
              <a:off x="3025775" y="1584325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12" name="Freeform 52"/>
            <p:cNvSpPr>
              <a:spLocks/>
            </p:cNvSpPr>
            <p:nvPr/>
          </p:nvSpPr>
          <p:spPr bwMode="auto">
            <a:xfrm>
              <a:off x="1800225" y="1044575"/>
              <a:ext cx="1439863" cy="144463"/>
            </a:xfrm>
            <a:custGeom>
              <a:avLst/>
              <a:gdLst>
                <a:gd name="T0" fmla="*/ 0 w 884"/>
                <a:gd name="T1" fmla="*/ 91 h 91"/>
                <a:gd name="T2" fmla="*/ 0 w 884"/>
                <a:gd name="T3" fmla="*/ 0 h 91"/>
                <a:gd name="T4" fmla="*/ 884 w 884"/>
                <a:gd name="T5" fmla="*/ 0 h 91"/>
                <a:gd name="T6" fmla="*/ 884 w 884"/>
                <a:gd name="T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4" h="91">
                  <a:moveTo>
                    <a:pt x="0" y="91"/>
                  </a:moveTo>
                  <a:lnTo>
                    <a:pt x="0" y="0"/>
                  </a:lnTo>
                  <a:lnTo>
                    <a:pt x="884" y="0"/>
                  </a:lnTo>
                  <a:lnTo>
                    <a:pt x="884" y="91"/>
                  </a:lnTo>
                </a:path>
              </a:pathLst>
            </a:custGeom>
            <a:noFill/>
            <a:ln w="1905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13" name="Freeform 53"/>
            <p:cNvSpPr>
              <a:spLocks/>
            </p:cNvSpPr>
            <p:nvPr/>
          </p:nvSpPr>
          <p:spPr bwMode="auto">
            <a:xfrm>
              <a:off x="1368425" y="1439863"/>
              <a:ext cx="863600" cy="395287"/>
            </a:xfrm>
            <a:custGeom>
              <a:avLst/>
              <a:gdLst>
                <a:gd name="T0" fmla="*/ 0 w 884"/>
                <a:gd name="T1" fmla="*/ 91 h 91"/>
                <a:gd name="T2" fmla="*/ 0 w 884"/>
                <a:gd name="T3" fmla="*/ 0 h 91"/>
                <a:gd name="T4" fmla="*/ 884 w 884"/>
                <a:gd name="T5" fmla="*/ 0 h 91"/>
                <a:gd name="T6" fmla="*/ 884 w 884"/>
                <a:gd name="T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4" h="91">
                  <a:moveTo>
                    <a:pt x="0" y="91"/>
                  </a:moveTo>
                  <a:lnTo>
                    <a:pt x="0" y="0"/>
                  </a:lnTo>
                  <a:lnTo>
                    <a:pt x="884" y="0"/>
                  </a:lnTo>
                  <a:lnTo>
                    <a:pt x="884" y="91"/>
                  </a:lnTo>
                </a:path>
              </a:pathLst>
            </a:custGeom>
            <a:noFill/>
            <a:ln w="1905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17" name="Line 57"/>
            <p:cNvSpPr>
              <a:spLocks noChangeShapeType="1"/>
            </p:cNvSpPr>
            <p:nvPr/>
          </p:nvSpPr>
          <p:spPr bwMode="auto">
            <a:xfrm>
              <a:off x="1800225" y="1296988"/>
              <a:ext cx="0" cy="142875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18" name="Line 58"/>
            <p:cNvSpPr>
              <a:spLocks noChangeShapeType="1"/>
            </p:cNvSpPr>
            <p:nvPr/>
          </p:nvSpPr>
          <p:spPr bwMode="auto">
            <a:xfrm>
              <a:off x="2339975" y="900113"/>
              <a:ext cx="0" cy="142875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19" name="Line 59"/>
            <p:cNvSpPr>
              <a:spLocks noChangeShapeType="1"/>
            </p:cNvSpPr>
            <p:nvPr/>
          </p:nvSpPr>
          <p:spPr bwMode="auto">
            <a:xfrm>
              <a:off x="2519363" y="1044575"/>
              <a:ext cx="0" cy="179388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1" name="Line 61"/>
            <p:cNvSpPr>
              <a:spLocks noChangeShapeType="1"/>
            </p:cNvSpPr>
            <p:nvPr/>
          </p:nvSpPr>
          <p:spPr bwMode="auto">
            <a:xfrm flipH="1">
              <a:off x="3238500" y="1258888"/>
              <a:ext cx="1588" cy="361950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399" name="Rectangle 39"/>
            <p:cNvSpPr>
              <a:spLocks noChangeArrowheads="1"/>
            </p:cNvSpPr>
            <p:nvPr/>
          </p:nvSpPr>
          <p:spPr bwMode="auto">
            <a:xfrm>
              <a:off x="1871923" y="755650"/>
              <a:ext cx="936000" cy="18000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+mj-ea"/>
                  <a:ea typeface="+mj-ea"/>
                </a:rPr>
                <a:t>ルート ディレクトリ</a:t>
              </a:r>
            </a:p>
          </p:txBody>
        </p:sp>
        <p:sp>
          <p:nvSpPr>
            <p:cNvPr id="15400" name="Rectangle 40"/>
            <p:cNvSpPr>
              <a:spLocks noChangeArrowheads="1"/>
            </p:cNvSpPr>
            <p:nvPr/>
          </p:nvSpPr>
          <p:spPr bwMode="auto">
            <a:xfrm>
              <a:off x="1511300" y="1150938"/>
              <a:ext cx="576263" cy="17938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</a:t>
              </a:r>
            </a:p>
          </p:txBody>
        </p:sp>
        <p:sp>
          <p:nvSpPr>
            <p:cNvPr id="15403" name="Rectangle 43"/>
            <p:cNvSpPr>
              <a:spLocks noChangeArrowheads="1"/>
            </p:cNvSpPr>
            <p:nvPr/>
          </p:nvSpPr>
          <p:spPr bwMode="auto">
            <a:xfrm>
              <a:off x="1943100" y="1547813"/>
              <a:ext cx="576263" cy="17938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</a:t>
              </a:r>
            </a:p>
          </p:txBody>
        </p:sp>
        <p:sp>
          <p:nvSpPr>
            <p:cNvPr id="15404" name="Rectangle 44"/>
            <p:cNvSpPr>
              <a:spLocks noChangeArrowheads="1"/>
            </p:cNvSpPr>
            <p:nvPr/>
          </p:nvSpPr>
          <p:spPr bwMode="auto">
            <a:xfrm>
              <a:off x="1079500" y="1547813"/>
              <a:ext cx="576263" cy="17938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</a:t>
              </a:r>
            </a:p>
          </p:txBody>
        </p:sp>
        <p:sp>
          <p:nvSpPr>
            <p:cNvPr id="15411" name="Rectangle 51"/>
            <p:cNvSpPr>
              <a:spLocks noChangeArrowheads="1"/>
            </p:cNvSpPr>
            <p:nvPr/>
          </p:nvSpPr>
          <p:spPr bwMode="auto">
            <a:xfrm>
              <a:off x="2987675" y="154940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ファイル</a:t>
              </a:r>
            </a:p>
          </p:txBody>
        </p:sp>
        <p:sp>
          <p:nvSpPr>
            <p:cNvPr id="15420" name="Rectangle 60"/>
            <p:cNvSpPr>
              <a:spLocks noChangeArrowheads="1"/>
            </p:cNvSpPr>
            <p:nvPr/>
          </p:nvSpPr>
          <p:spPr bwMode="auto">
            <a:xfrm>
              <a:off x="2951163" y="1150938"/>
              <a:ext cx="576262" cy="17938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</a:t>
              </a:r>
            </a:p>
          </p:txBody>
        </p:sp>
        <p:sp>
          <p:nvSpPr>
            <p:cNvPr id="15422" name="Rectangle 62"/>
            <p:cNvSpPr>
              <a:spLocks noChangeArrowheads="1"/>
            </p:cNvSpPr>
            <p:nvPr/>
          </p:nvSpPr>
          <p:spPr bwMode="auto">
            <a:xfrm>
              <a:off x="900113" y="2628900"/>
              <a:ext cx="2879725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C:\ABCDEF\GHIJKL\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01.docx</a:t>
              </a:r>
            </a:p>
          </p:txBody>
        </p:sp>
        <p:sp>
          <p:nvSpPr>
            <p:cNvPr id="15423" name="Line 63"/>
            <p:cNvSpPr>
              <a:spLocks noChangeShapeType="1"/>
            </p:cNvSpPr>
            <p:nvPr/>
          </p:nvSpPr>
          <p:spPr bwMode="auto">
            <a:xfrm>
              <a:off x="1116013" y="2843213"/>
              <a:ext cx="108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4" name="Line 64"/>
            <p:cNvSpPr>
              <a:spLocks noChangeShapeType="1"/>
            </p:cNvSpPr>
            <p:nvPr/>
          </p:nvSpPr>
          <p:spPr bwMode="auto">
            <a:xfrm>
              <a:off x="1331913" y="2843213"/>
              <a:ext cx="540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5" name="Line 65"/>
            <p:cNvSpPr>
              <a:spLocks noChangeShapeType="1"/>
            </p:cNvSpPr>
            <p:nvPr/>
          </p:nvSpPr>
          <p:spPr bwMode="auto">
            <a:xfrm>
              <a:off x="1992691" y="2843213"/>
              <a:ext cx="503238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6" name="Line 66"/>
            <p:cNvSpPr>
              <a:spLocks noChangeShapeType="1"/>
            </p:cNvSpPr>
            <p:nvPr/>
          </p:nvSpPr>
          <p:spPr bwMode="auto">
            <a:xfrm>
              <a:off x="2628067" y="2843213"/>
              <a:ext cx="540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7" name="Line 67"/>
            <p:cNvSpPr>
              <a:spLocks noChangeShapeType="1"/>
            </p:cNvSpPr>
            <p:nvPr/>
          </p:nvSpPr>
          <p:spPr bwMode="auto">
            <a:xfrm>
              <a:off x="3220033" y="2843213"/>
              <a:ext cx="360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8" name="Line 68"/>
            <p:cNvSpPr>
              <a:spLocks noChangeShapeType="1"/>
            </p:cNvSpPr>
            <p:nvPr/>
          </p:nvSpPr>
          <p:spPr bwMode="auto">
            <a:xfrm>
              <a:off x="1248469" y="2592388"/>
              <a:ext cx="72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29" name="Line 69"/>
            <p:cNvSpPr>
              <a:spLocks noChangeShapeType="1"/>
            </p:cNvSpPr>
            <p:nvPr/>
          </p:nvSpPr>
          <p:spPr bwMode="auto">
            <a:xfrm>
              <a:off x="1903312" y="2592388"/>
              <a:ext cx="72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30" name="Line 70"/>
            <p:cNvSpPr>
              <a:spLocks noChangeShapeType="1"/>
            </p:cNvSpPr>
            <p:nvPr/>
          </p:nvSpPr>
          <p:spPr bwMode="auto">
            <a:xfrm>
              <a:off x="2520057" y="2592388"/>
              <a:ext cx="72000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31" name="Rectangle 71"/>
            <p:cNvSpPr>
              <a:spLocks noChangeArrowheads="1"/>
            </p:cNvSpPr>
            <p:nvPr/>
          </p:nvSpPr>
          <p:spPr bwMode="auto">
            <a:xfrm>
              <a:off x="2627313" y="284321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ファイル名</a:t>
              </a:r>
            </a:p>
          </p:txBody>
        </p:sp>
        <p:sp>
          <p:nvSpPr>
            <p:cNvPr id="15432" name="Rectangle 72"/>
            <p:cNvSpPr>
              <a:spLocks noChangeArrowheads="1"/>
            </p:cNvSpPr>
            <p:nvPr/>
          </p:nvSpPr>
          <p:spPr bwMode="auto">
            <a:xfrm>
              <a:off x="1979613" y="284321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フォルダ名</a:t>
              </a:r>
            </a:p>
          </p:txBody>
        </p:sp>
        <p:sp>
          <p:nvSpPr>
            <p:cNvPr id="15433" name="Rectangle 73"/>
            <p:cNvSpPr>
              <a:spLocks noChangeArrowheads="1"/>
            </p:cNvSpPr>
            <p:nvPr/>
          </p:nvSpPr>
          <p:spPr bwMode="auto">
            <a:xfrm>
              <a:off x="1331913" y="284321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フォルダ名</a:t>
              </a:r>
            </a:p>
          </p:txBody>
        </p:sp>
        <p:sp>
          <p:nvSpPr>
            <p:cNvPr id="15434" name="Rectangle 74"/>
            <p:cNvSpPr>
              <a:spLocks noChangeArrowheads="1"/>
            </p:cNvSpPr>
            <p:nvPr/>
          </p:nvSpPr>
          <p:spPr bwMode="auto">
            <a:xfrm>
              <a:off x="3240088" y="2843213"/>
              <a:ext cx="32385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拡張子</a:t>
              </a:r>
            </a:p>
          </p:txBody>
        </p:sp>
        <p:sp>
          <p:nvSpPr>
            <p:cNvPr id="15435" name="Rectangle 75"/>
            <p:cNvSpPr>
              <a:spLocks noChangeArrowheads="1"/>
            </p:cNvSpPr>
            <p:nvPr/>
          </p:nvSpPr>
          <p:spPr bwMode="auto">
            <a:xfrm>
              <a:off x="755650" y="2843213"/>
              <a:ext cx="5762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ドライブ名</a:t>
              </a:r>
            </a:p>
          </p:txBody>
        </p:sp>
        <p:sp>
          <p:nvSpPr>
            <p:cNvPr id="15438" name="Line 78"/>
            <p:cNvSpPr>
              <a:spLocks noChangeShapeType="1"/>
            </p:cNvSpPr>
            <p:nvPr/>
          </p:nvSpPr>
          <p:spPr bwMode="auto">
            <a:xfrm>
              <a:off x="1241885" y="2447925"/>
              <a:ext cx="39688" cy="142875"/>
            </a:xfrm>
            <a:prstGeom prst="line">
              <a:avLst/>
            </a:prstGeom>
            <a:noFill/>
            <a:ln w="952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39" name="Line 79"/>
            <p:cNvSpPr>
              <a:spLocks noChangeShapeType="1"/>
            </p:cNvSpPr>
            <p:nvPr/>
          </p:nvSpPr>
          <p:spPr bwMode="auto">
            <a:xfrm flipH="1">
              <a:off x="1945382" y="2447925"/>
              <a:ext cx="107950" cy="142875"/>
            </a:xfrm>
            <a:prstGeom prst="line">
              <a:avLst/>
            </a:prstGeom>
            <a:noFill/>
            <a:ln w="952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40" name="Line 80"/>
            <p:cNvSpPr>
              <a:spLocks noChangeShapeType="1"/>
            </p:cNvSpPr>
            <p:nvPr/>
          </p:nvSpPr>
          <p:spPr bwMode="auto">
            <a:xfrm>
              <a:off x="2446238" y="2447925"/>
              <a:ext cx="122238" cy="142875"/>
            </a:xfrm>
            <a:prstGeom prst="line">
              <a:avLst/>
            </a:prstGeom>
            <a:noFill/>
            <a:ln w="952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36" name="Rectangle 76"/>
            <p:cNvSpPr>
              <a:spLocks noChangeArrowheads="1"/>
            </p:cNvSpPr>
            <p:nvPr/>
          </p:nvSpPr>
          <p:spPr bwMode="auto">
            <a:xfrm>
              <a:off x="936625" y="2303463"/>
              <a:ext cx="7191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ルートディレクトリ</a:t>
              </a:r>
            </a:p>
          </p:txBody>
        </p:sp>
        <p:sp>
          <p:nvSpPr>
            <p:cNvPr id="15437" name="Rectangle 77"/>
            <p:cNvSpPr>
              <a:spLocks noChangeArrowheads="1"/>
            </p:cNvSpPr>
            <p:nvPr/>
          </p:nvSpPr>
          <p:spPr bwMode="auto">
            <a:xfrm>
              <a:off x="1979613" y="230346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区切り記号</a:t>
              </a:r>
            </a:p>
          </p:txBody>
        </p:sp>
        <p:sp>
          <p:nvSpPr>
            <p:cNvPr id="15441" name="Line 81"/>
            <p:cNvSpPr>
              <a:spLocks noChangeShapeType="1"/>
            </p:cNvSpPr>
            <p:nvPr/>
          </p:nvSpPr>
          <p:spPr bwMode="auto">
            <a:xfrm>
              <a:off x="719138" y="2195513"/>
              <a:ext cx="302260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5445" name="Rectangle 85"/>
            <p:cNvSpPr>
              <a:spLocks noChangeArrowheads="1"/>
            </p:cNvSpPr>
            <p:nvPr/>
          </p:nvSpPr>
          <p:spPr bwMode="auto">
            <a:xfrm>
              <a:off x="2341563" y="1220788"/>
              <a:ext cx="431800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46" name="Rectangle 86"/>
            <p:cNvSpPr>
              <a:spLocks noChangeArrowheads="1"/>
            </p:cNvSpPr>
            <p:nvPr/>
          </p:nvSpPr>
          <p:spPr bwMode="auto">
            <a:xfrm>
              <a:off x="2306638" y="1185863"/>
              <a:ext cx="431800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47" name="Rectangle 87"/>
            <p:cNvSpPr>
              <a:spLocks noChangeArrowheads="1"/>
            </p:cNvSpPr>
            <p:nvPr/>
          </p:nvSpPr>
          <p:spPr bwMode="auto">
            <a:xfrm>
              <a:off x="2268538" y="1150938"/>
              <a:ext cx="431800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ファイル</a:t>
              </a:r>
            </a:p>
          </p:txBody>
        </p:sp>
        <p:sp>
          <p:nvSpPr>
            <p:cNvPr id="15448" name="Rectangle 88"/>
            <p:cNvSpPr>
              <a:spLocks noChangeArrowheads="1"/>
            </p:cNvSpPr>
            <p:nvPr/>
          </p:nvSpPr>
          <p:spPr bwMode="auto">
            <a:xfrm>
              <a:off x="2052638" y="190500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49" name="Rectangle 89"/>
            <p:cNvSpPr>
              <a:spLocks noChangeArrowheads="1"/>
            </p:cNvSpPr>
            <p:nvPr/>
          </p:nvSpPr>
          <p:spPr bwMode="auto">
            <a:xfrm>
              <a:off x="2017713" y="1870075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50" name="Rectangle 90"/>
            <p:cNvSpPr>
              <a:spLocks noChangeArrowheads="1"/>
            </p:cNvSpPr>
            <p:nvPr/>
          </p:nvSpPr>
          <p:spPr bwMode="auto">
            <a:xfrm>
              <a:off x="1979613" y="183515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ファイル</a:t>
              </a:r>
            </a:p>
          </p:txBody>
        </p:sp>
        <p:sp>
          <p:nvSpPr>
            <p:cNvPr id="15451" name="Rectangle 91"/>
            <p:cNvSpPr>
              <a:spLocks noChangeArrowheads="1"/>
            </p:cNvSpPr>
            <p:nvPr/>
          </p:nvSpPr>
          <p:spPr bwMode="auto">
            <a:xfrm>
              <a:off x="1189038" y="190500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52" name="Rectangle 92"/>
            <p:cNvSpPr>
              <a:spLocks noChangeArrowheads="1"/>
            </p:cNvSpPr>
            <p:nvPr/>
          </p:nvSpPr>
          <p:spPr bwMode="auto">
            <a:xfrm>
              <a:off x="1154113" y="1870075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70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5453" name="Rectangle 93"/>
            <p:cNvSpPr>
              <a:spLocks noChangeArrowheads="1"/>
            </p:cNvSpPr>
            <p:nvPr/>
          </p:nvSpPr>
          <p:spPr bwMode="auto">
            <a:xfrm>
              <a:off x="1116013" y="1835150"/>
              <a:ext cx="431800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ファイル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WYSIWYG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49A2D6-FAAA-B55F-17D5-5A162D2483D5}"/>
              </a:ext>
            </a:extLst>
          </p:cNvPr>
          <p:cNvGrpSpPr/>
          <p:nvPr/>
        </p:nvGrpSpPr>
        <p:grpSpPr>
          <a:xfrm>
            <a:off x="935819" y="1260165"/>
            <a:ext cx="2808312" cy="1440160"/>
            <a:chOff x="935819" y="1260165"/>
            <a:chExt cx="2808312" cy="1440160"/>
          </a:xfrm>
        </p:grpSpPr>
        <p:sp>
          <p:nvSpPr>
            <p:cNvPr id="17531" name="Oval 123"/>
            <p:cNvSpPr>
              <a:spLocks noChangeArrowheads="1"/>
            </p:cNvSpPr>
            <p:nvPr/>
          </p:nvSpPr>
          <p:spPr bwMode="auto">
            <a:xfrm>
              <a:off x="935819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画面イメージ</a:t>
              </a:r>
            </a:p>
          </p:txBody>
        </p:sp>
        <p:sp>
          <p:nvSpPr>
            <p:cNvPr id="17532" name="Oval 124"/>
            <p:cNvSpPr>
              <a:spLocks noChangeArrowheads="1"/>
            </p:cNvSpPr>
            <p:nvPr/>
          </p:nvSpPr>
          <p:spPr bwMode="auto">
            <a:xfrm>
              <a:off x="2664131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印刷イメージ</a:t>
              </a:r>
            </a:p>
          </p:txBody>
        </p:sp>
        <p:sp>
          <p:nvSpPr>
            <p:cNvPr id="17533" name="Line 125"/>
            <p:cNvSpPr>
              <a:spLocks noChangeShapeType="1"/>
            </p:cNvSpPr>
            <p:nvPr/>
          </p:nvSpPr>
          <p:spPr bwMode="auto">
            <a:xfrm rot="5400000" flipV="1">
              <a:off x="2339975" y="1584325"/>
              <a:ext cx="0" cy="43180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34" name="Rectangle 126"/>
            <p:cNvSpPr>
              <a:spLocks noChangeArrowheads="1"/>
            </p:cNvSpPr>
            <p:nvPr/>
          </p:nvSpPr>
          <p:spPr bwMode="auto">
            <a:xfrm>
              <a:off x="1043831" y="2520937"/>
              <a:ext cx="8651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What you see</a:t>
              </a:r>
            </a:p>
          </p:txBody>
        </p:sp>
        <p:sp>
          <p:nvSpPr>
            <p:cNvPr id="17535" name="Rectangle 127"/>
            <p:cNvSpPr>
              <a:spLocks noChangeArrowheads="1"/>
            </p:cNvSpPr>
            <p:nvPr/>
          </p:nvSpPr>
          <p:spPr bwMode="auto">
            <a:xfrm>
              <a:off x="2770931" y="2520937"/>
              <a:ext cx="8651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what you get.</a:t>
              </a:r>
            </a:p>
          </p:txBody>
        </p:sp>
        <p:sp>
          <p:nvSpPr>
            <p:cNvPr id="17536" name="Rectangle 128"/>
            <p:cNvSpPr>
              <a:spLocks noChangeArrowheads="1"/>
            </p:cNvSpPr>
            <p:nvPr/>
          </p:nvSpPr>
          <p:spPr bwMode="auto">
            <a:xfrm>
              <a:off x="2232025" y="2520937"/>
              <a:ext cx="2159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is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言語プロセッサ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31502D-309F-51CE-351B-6DD873F9165F}"/>
              </a:ext>
            </a:extLst>
          </p:cNvPr>
          <p:cNvGrpSpPr/>
          <p:nvPr/>
        </p:nvGrpSpPr>
        <p:grpSpPr>
          <a:xfrm>
            <a:off x="611783" y="900125"/>
            <a:ext cx="3456384" cy="2159000"/>
            <a:chOff x="611783" y="900125"/>
            <a:chExt cx="3456384" cy="2159000"/>
          </a:xfrm>
        </p:grpSpPr>
        <p:sp>
          <p:nvSpPr>
            <p:cNvPr id="20568" name="Line 88"/>
            <p:cNvSpPr>
              <a:spLocks noChangeShapeType="1"/>
            </p:cNvSpPr>
            <p:nvPr/>
          </p:nvSpPr>
          <p:spPr bwMode="auto">
            <a:xfrm rot="5400000" flipV="1">
              <a:off x="450651" y="1708956"/>
              <a:ext cx="118903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6" name="Line 96"/>
            <p:cNvSpPr>
              <a:spLocks noChangeShapeType="1"/>
            </p:cNvSpPr>
            <p:nvPr/>
          </p:nvSpPr>
          <p:spPr bwMode="auto">
            <a:xfrm rot="5400000" flipV="1">
              <a:off x="918170" y="2717812"/>
              <a:ext cx="254000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7" name="Line 97"/>
            <p:cNvSpPr>
              <a:spLocks noChangeShapeType="1"/>
            </p:cNvSpPr>
            <p:nvPr/>
          </p:nvSpPr>
          <p:spPr bwMode="auto">
            <a:xfrm rot="5400000" flipV="1">
              <a:off x="2212975" y="2717812"/>
              <a:ext cx="254000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8" name="Line 98"/>
            <p:cNvSpPr>
              <a:spLocks noChangeShapeType="1"/>
            </p:cNvSpPr>
            <p:nvPr/>
          </p:nvSpPr>
          <p:spPr bwMode="auto">
            <a:xfrm rot="5400000" flipV="1">
              <a:off x="1745456" y="1708956"/>
              <a:ext cx="118903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9" name="Line 99"/>
            <p:cNvSpPr>
              <a:spLocks noChangeShapeType="1"/>
            </p:cNvSpPr>
            <p:nvPr/>
          </p:nvSpPr>
          <p:spPr bwMode="auto">
            <a:xfrm rot="5400000" flipV="1">
              <a:off x="2771973" y="1978831"/>
              <a:ext cx="172878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6" name="Oval 86"/>
            <p:cNvSpPr>
              <a:spLocks noChangeArrowheads="1"/>
            </p:cNvSpPr>
            <p:nvPr/>
          </p:nvSpPr>
          <p:spPr bwMode="auto">
            <a:xfrm>
              <a:off x="662997" y="1331924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アセンブラ</a:t>
              </a:r>
            </a:p>
            <a:p>
              <a:pPr algn="ctr"/>
              <a:endParaRPr lang="en-US" altLang="ja-JP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67" name="Oval 87"/>
            <p:cNvSpPr>
              <a:spLocks noChangeArrowheads="1"/>
            </p:cNvSpPr>
            <p:nvPr/>
          </p:nvSpPr>
          <p:spPr bwMode="auto">
            <a:xfrm>
              <a:off x="1962468" y="1331925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コンパイラ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69" name="Oval 89"/>
            <p:cNvSpPr>
              <a:spLocks noChangeArrowheads="1"/>
            </p:cNvSpPr>
            <p:nvPr/>
          </p:nvSpPr>
          <p:spPr bwMode="auto">
            <a:xfrm>
              <a:off x="3255782" y="1333512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インタプリタ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70" name="Rectangle 90"/>
            <p:cNvSpPr>
              <a:spLocks noChangeArrowheads="1"/>
            </p:cNvSpPr>
            <p:nvPr/>
          </p:nvSpPr>
          <p:spPr bwMode="auto">
            <a:xfrm>
              <a:off x="611783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 プログラム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（アセンブラ言語）</a:t>
              </a:r>
            </a:p>
          </p:txBody>
        </p:sp>
        <p:sp>
          <p:nvSpPr>
            <p:cNvPr id="20571" name="Rectangle 91"/>
            <p:cNvSpPr>
              <a:spLocks noChangeArrowheads="1"/>
            </p:cNvSpPr>
            <p:nvPr/>
          </p:nvSpPr>
          <p:spPr bwMode="auto">
            <a:xfrm>
              <a:off x="1908175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 プログラム</a:t>
              </a:r>
            </a:p>
          </p:txBody>
        </p:sp>
        <p:sp>
          <p:nvSpPr>
            <p:cNvPr id="20572" name="Rectangle 92"/>
            <p:cNvSpPr>
              <a:spLocks noChangeArrowheads="1"/>
            </p:cNvSpPr>
            <p:nvPr/>
          </p:nvSpPr>
          <p:spPr bwMode="auto">
            <a:xfrm>
              <a:off x="3204567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 プログラム</a:t>
              </a:r>
            </a:p>
          </p:txBody>
        </p:sp>
        <p:sp>
          <p:nvSpPr>
            <p:cNvPr id="20573" name="Rectangle 93"/>
            <p:cNvSpPr>
              <a:spLocks noChangeArrowheads="1"/>
            </p:cNvSpPr>
            <p:nvPr/>
          </p:nvSpPr>
          <p:spPr bwMode="auto">
            <a:xfrm>
              <a:off x="611783" y="230347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実行プログラム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（機械語）</a:t>
              </a:r>
            </a:p>
          </p:txBody>
        </p:sp>
        <p:sp>
          <p:nvSpPr>
            <p:cNvPr id="20580" name="Rectangle 100"/>
            <p:cNvSpPr>
              <a:spLocks noChangeArrowheads="1"/>
            </p:cNvSpPr>
            <p:nvPr/>
          </p:nvSpPr>
          <p:spPr bwMode="auto">
            <a:xfrm>
              <a:off x="1908175" y="230347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実行プログラム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（機械語）</a:t>
              </a:r>
            </a:p>
          </p:txBody>
        </p:sp>
        <p:sp>
          <p:nvSpPr>
            <p:cNvPr id="20581" name="Rectangle 101"/>
            <p:cNvSpPr>
              <a:spLocks noChangeArrowheads="1"/>
            </p:cNvSpPr>
            <p:nvPr/>
          </p:nvSpPr>
          <p:spPr bwMode="auto">
            <a:xfrm>
              <a:off x="827683" y="1727212"/>
              <a:ext cx="4333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20582" name="Rectangle 102"/>
            <p:cNvSpPr>
              <a:spLocks noChangeArrowheads="1"/>
            </p:cNvSpPr>
            <p:nvPr/>
          </p:nvSpPr>
          <p:spPr bwMode="auto">
            <a:xfrm>
              <a:off x="2124075" y="1727212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20583" name="Rectangle 103"/>
            <p:cNvSpPr>
              <a:spLocks noChangeArrowheads="1"/>
            </p:cNvSpPr>
            <p:nvPr/>
          </p:nvSpPr>
          <p:spPr bwMode="auto">
            <a:xfrm>
              <a:off x="3420467" y="1727212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同時通訳</a:t>
              </a:r>
            </a:p>
          </p:txBody>
        </p:sp>
        <p:sp>
          <p:nvSpPr>
            <p:cNvPr id="20584" name="Rectangle 104"/>
            <p:cNvSpPr>
              <a:spLocks noChangeArrowheads="1"/>
            </p:cNvSpPr>
            <p:nvPr/>
          </p:nvSpPr>
          <p:spPr bwMode="auto">
            <a:xfrm>
              <a:off x="829270" y="2879737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一括で実行</a:t>
              </a:r>
            </a:p>
          </p:txBody>
        </p:sp>
        <p:sp>
          <p:nvSpPr>
            <p:cNvPr id="20585" name="Rectangle 105"/>
            <p:cNvSpPr>
              <a:spLocks noChangeArrowheads="1"/>
            </p:cNvSpPr>
            <p:nvPr/>
          </p:nvSpPr>
          <p:spPr bwMode="auto">
            <a:xfrm>
              <a:off x="2122488" y="2879737"/>
              <a:ext cx="4333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一括で実行</a:t>
              </a:r>
            </a:p>
          </p:txBody>
        </p:sp>
        <p:sp>
          <p:nvSpPr>
            <p:cNvPr id="20586" name="Rectangle 106"/>
            <p:cNvSpPr>
              <a:spLocks noChangeArrowheads="1"/>
            </p:cNvSpPr>
            <p:nvPr/>
          </p:nvSpPr>
          <p:spPr bwMode="auto">
            <a:xfrm>
              <a:off x="3420467" y="2879737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１行ずつ実行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ミドルウェア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8ACD41-A4E2-69AC-10DA-B794A41CFA11}"/>
              </a:ext>
            </a:extLst>
          </p:cNvPr>
          <p:cNvGrpSpPr/>
          <p:nvPr/>
        </p:nvGrpSpPr>
        <p:grpSpPr>
          <a:xfrm>
            <a:off x="862013" y="830263"/>
            <a:ext cx="2919412" cy="1978025"/>
            <a:chOff x="862013" y="830263"/>
            <a:chExt cx="2919412" cy="1978025"/>
          </a:xfrm>
        </p:grpSpPr>
        <p:sp>
          <p:nvSpPr>
            <p:cNvPr id="19482" name="Rectangle 26"/>
            <p:cNvSpPr>
              <a:spLocks noChangeArrowheads="1"/>
            </p:cNvSpPr>
            <p:nvPr/>
          </p:nvSpPr>
          <p:spPr bwMode="auto">
            <a:xfrm>
              <a:off x="899815" y="2305050"/>
              <a:ext cx="1295400" cy="5032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3" name="Rectangle 27"/>
            <p:cNvSpPr>
              <a:spLocks noChangeArrowheads="1"/>
            </p:cNvSpPr>
            <p:nvPr/>
          </p:nvSpPr>
          <p:spPr bwMode="auto">
            <a:xfrm>
              <a:off x="899815" y="1800225"/>
              <a:ext cx="1295400" cy="5032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5" name="Rectangle 29"/>
            <p:cNvSpPr>
              <a:spLocks noChangeArrowheads="1"/>
            </p:cNvSpPr>
            <p:nvPr/>
          </p:nvSpPr>
          <p:spPr bwMode="auto">
            <a:xfrm>
              <a:off x="900113" y="2484438"/>
              <a:ext cx="12954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社の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</a:p>
          </p:txBody>
        </p:sp>
        <p:sp>
          <p:nvSpPr>
            <p:cNvPr id="19486" name="Rectangle 30"/>
            <p:cNvSpPr>
              <a:spLocks noChangeArrowheads="1"/>
            </p:cNvSpPr>
            <p:nvPr/>
          </p:nvSpPr>
          <p:spPr bwMode="auto">
            <a:xfrm>
              <a:off x="900113" y="1871663"/>
              <a:ext cx="12954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アプリケーション</a:t>
              </a:r>
            </a:p>
          </p:txBody>
        </p:sp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2484438" y="1333500"/>
              <a:ext cx="1296987" cy="4683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2484438" y="830263"/>
              <a:ext cx="1296987" cy="5032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90" name="Rectangle 34"/>
            <p:cNvSpPr>
              <a:spLocks noChangeArrowheads="1"/>
            </p:cNvSpPr>
            <p:nvPr/>
          </p:nvSpPr>
          <p:spPr bwMode="auto">
            <a:xfrm>
              <a:off x="2484438" y="1477963"/>
              <a:ext cx="1296987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社の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</a:p>
          </p:txBody>
        </p:sp>
        <p:sp>
          <p:nvSpPr>
            <p:cNvPr id="19491" name="Rectangle 35"/>
            <p:cNvSpPr>
              <a:spLocks noChangeArrowheads="1"/>
            </p:cNvSpPr>
            <p:nvPr/>
          </p:nvSpPr>
          <p:spPr bwMode="auto">
            <a:xfrm>
              <a:off x="2484438" y="865188"/>
              <a:ext cx="1296987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アプリケーション</a:t>
              </a: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330772" y="2195513"/>
              <a:ext cx="865187" cy="287337"/>
              <a:chOff x="1330772" y="2195513"/>
              <a:chExt cx="865187" cy="287337"/>
            </a:xfrm>
          </p:grpSpPr>
          <p:sp>
            <p:nvSpPr>
              <p:cNvPr id="19502" name="Freeform 46"/>
              <p:cNvSpPr>
                <a:spLocks/>
              </p:cNvSpPr>
              <p:nvPr/>
            </p:nvSpPr>
            <p:spPr bwMode="auto">
              <a:xfrm>
                <a:off x="1330772" y="2195513"/>
                <a:ext cx="865187" cy="287337"/>
              </a:xfrm>
              <a:custGeom>
                <a:avLst/>
                <a:gdLst>
                  <a:gd name="T0" fmla="*/ 0 w 545"/>
                  <a:gd name="T1" fmla="*/ 181 h 181"/>
                  <a:gd name="T2" fmla="*/ 0 w 545"/>
                  <a:gd name="T3" fmla="*/ 0 h 181"/>
                  <a:gd name="T4" fmla="*/ 545 w 545"/>
                  <a:gd name="T5" fmla="*/ 0 h 181"/>
                  <a:gd name="T6" fmla="*/ 545 w 545"/>
                  <a:gd name="T7" fmla="*/ 181 h 181"/>
                  <a:gd name="T8" fmla="*/ 409 w 545"/>
                  <a:gd name="T9" fmla="*/ 136 h 181"/>
                  <a:gd name="T10" fmla="*/ 273 w 545"/>
                  <a:gd name="T11" fmla="*/ 181 h 181"/>
                  <a:gd name="T12" fmla="*/ 137 w 545"/>
                  <a:gd name="T13" fmla="*/ 136 h 181"/>
                  <a:gd name="T14" fmla="*/ 0 w 545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81">
                    <a:moveTo>
                      <a:pt x="0" y="181"/>
                    </a:moveTo>
                    <a:lnTo>
                      <a:pt x="0" y="0"/>
                    </a:lnTo>
                    <a:lnTo>
                      <a:pt x="545" y="0"/>
                    </a:lnTo>
                    <a:lnTo>
                      <a:pt x="545" y="181"/>
                    </a:lnTo>
                    <a:lnTo>
                      <a:pt x="409" y="136"/>
                    </a:lnTo>
                    <a:lnTo>
                      <a:pt x="273" y="181"/>
                    </a:lnTo>
                    <a:lnTo>
                      <a:pt x="137" y="136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777777"/>
              </a:solidFill>
              <a:ln w="19050" cap="flat" cmpd="sng">
                <a:solidFill>
                  <a:srgbClr val="4D4D4D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9484" name="Rectangle 28"/>
              <p:cNvSpPr>
                <a:spLocks noChangeArrowheads="1"/>
              </p:cNvSpPr>
              <p:nvPr/>
            </p:nvSpPr>
            <p:spPr bwMode="auto">
              <a:xfrm>
                <a:off x="1331913" y="2207546"/>
                <a:ext cx="8636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ミドルウェア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916238" y="1227138"/>
              <a:ext cx="865187" cy="287337"/>
              <a:chOff x="2916238" y="1227138"/>
              <a:chExt cx="865187" cy="287337"/>
            </a:xfrm>
          </p:grpSpPr>
          <p:sp>
            <p:nvSpPr>
              <p:cNvPr id="19500" name="Freeform 44"/>
              <p:cNvSpPr>
                <a:spLocks/>
              </p:cNvSpPr>
              <p:nvPr/>
            </p:nvSpPr>
            <p:spPr bwMode="auto">
              <a:xfrm>
                <a:off x="2916238" y="1227138"/>
                <a:ext cx="865187" cy="287337"/>
              </a:xfrm>
              <a:custGeom>
                <a:avLst/>
                <a:gdLst>
                  <a:gd name="T0" fmla="*/ 0 w 545"/>
                  <a:gd name="T1" fmla="*/ 181 h 181"/>
                  <a:gd name="T2" fmla="*/ 0 w 545"/>
                  <a:gd name="T3" fmla="*/ 0 h 181"/>
                  <a:gd name="T4" fmla="*/ 545 w 545"/>
                  <a:gd name="T5" fmla="*/ 0 h 181"/>
                  <a:gd name="T6" fmla="*/ 545 w 545"/>
                  <a:gd name="T7" fmla="*/ 181 h 181"/>
                  <a:gd name="T8" fmla="*/ 477 w 545"/>
                  <a:gd name="T9" fmla="*/ 181 h 181"/>
                  <a:gd name="T10" fmla="*/ 477 w 545"/>
                  <a:gd name="T11" fmla="*/ 136 h 181"/>
                  <a:gd name="T12" fmla="*/ 341 w 545"/>
                  <a:gd name="T13" fmla="*/ 136 h 181"/>
                  <a:gd name="T14" fmla="*/ 341 w 545"/>
                  <a:gd name="T15" fmla="*/ 181 h 181"/>
                  <a:gd name="T16" fmla="*/ 205 w 545"/>
                  <a:gd name="T17" fmla="*/ 181 h 181"/>
                  <a:gd name="T18" fmla="*/ 205 w 545"/>
                  <a:gd name="T19" fmla="*/ 136 h 181"/>
                  <a:gd name="T20" fmla="*/ 68 w 545"/>
                  <a:gd name="T21" fmla="*/ 136 h 181"/>
                  <a:gd name="T22" fmla="*/ 68 w 545"/>
                  <a:gd name="T23" fmla="*/ 181 h 181"/>
                  <a:gd name="T24" fmla="*/ 0 w 545"/>
                  <a:gd name="T2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5" h="181">
                    <a:moveTo>
                      <a:pt x="0" y="181"/>
                    </a:moveTo>
                    <a:lnTo>
                      <a:pt x="0" y="0"/>
                    </a:lnTo>
                    <a:lnTo>
                      <a:pt x="545" y="0"/>
                    </a:lnTo>
                    <a:lnTo>
                      <a:pt x="545" y="181"/>
                    </a:lnTo>
                    <a:lnTo>
                      <a:pt x="477" y="181"/>
                    </a:lnTo>
                    <a:lnTo>
                      <a:pt x="477" y="136"/>
                    </a:lnTo>
                    <a:lnTo>
                      <a:pt x="341" y="136"/>
                    </a:lnTo>
                    <a:lnTo>
                      <a:pt x="341" y="181"/>
                    </a:lnTo>
                    <a:lnTo>
                      <a:pt x="205" y="181"/>
                    </a:lnTo>
                    <a:lnTo>
                      <a:pt x="205" y="136"/>
                    </a:lnTo>
                    <a:lnTo>
                      <a:pt x="68" y="136"/>
                    </a:lnTo>
                    <a:lnTo>
                      <a:pt x="68" y="181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777777"/>
              </a:solidFill>
              <a:ln w="19050" cap="flat" cmpd="sng">
                <a:solidFill>
                  <a:srgbClr val="4D4D4D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9489" name="Rectangle 33"/>
              <p:cNvSpPr>
                <a:spLocks noChangeArrowheads="1"/>
              </p:cNvSpPr>
              <p:nvPr/>
            </p:nvSpPr>
            <p:spPr bwMode="auto">
              <a:xfrm>
                <a:off x="2916238" y="1236194"/>
                <a:ext cx="8636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ミドルウェア</a:t>
                </a:r>
              </a:p>
            </p:txBody>
          </p:sp>
        </p:grpSp>
        <p:sp>
          <p:nvSpPr>
            <p:cNvPr id="19503" name="Rectangle 47"/>
            <p:cNvSpPr>
              <a:spLocks noChangeArrowheads="1"/>
            </p:cNvSpPr>
            <p:nvPr/>
          </p:nvSpPr>
          <p:spPr bwMode="auto">
            <a:xfrm>
              <a:off x="862013" y="863600"/>
              <a:ext cx="1295400" cy="54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に不足する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機能を提供</a:t>
              </a:r>
            </a:p>
          </p:txBody>
        </p:sp>
        <p:sp>
          <p:nvSpPr>
            <p:cNvPr id="19504" name="Rectangle 48"/>
            <p:cNvSpPr>
              <a:spLocks noChangeArrowheads="1"/>
            </p:cNvSpPr>
            <p:nvPr/>
          </p:nvSpPr>
          <p:spPr bwMode="auto">
            <a:xfrm>
              <a:off x="2519363" y="2087563"/>
              <a:ext cx="1260475" cy="54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の違いを吸収</a:t>
              </a:r>
              <a:b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（隠ぺい）</a:t>
              </a:r>
            </a:p>
          </p:txBody>
        </p:sp>
        <p:sp>
          <p:nvSpPr>
            <p:cNvPr id="19505" name="Line 49"/>
            <p:cNvSpPr>
              <a:spLocks noChangeShapeType="1"/>
            </p:cNvSpPr>
            <p:nvPr/>
          </p:nvSpPr>
          <p:spPr bwMode="auto">
            <a:xfrm rot="5400000" flipV="1">
              <a:off x="1420813" y="1495425"/>
              <a:ext cx="2540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Line 50"/>
            <p:cNvSpPr>
              <a:spLocks noChangeShapeType="1"/>
            </p:cNvSpPr>
            <p:nvPr/>
          </p:nvSpPr>
          <p:spPr bwMode="auto">
            <a:xfrm flipV="1">
              <a:off x="2049463" y="1116013"/>
              <a:ext cx="2540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Line 51"/>
            <p:cNvSpPr>
              <a:spLocks noChangeShapeType="1"/>
            </p:cNvSpPr>
            <p:nvPr/>
          </p:nvSpPr>
          <p:spPr bwMode="auto">
            <a:xfrm rot="-5400000" flipH="1" flipV="1">
              <a:off x="2159794" y="1980407"/>
              <a:ext cx="720725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2510</TotalTime>
  <Words>258</Words>
  <Application>Microsoft Office PowerPoint</Application>
  <PresentationFormat>ユーザー設定</PresentationFormat>
  <Paragraphs>116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HGPｺﾞｼｯｸE</vt:lpstr>
      <vt:lpstr>Arial</vt:lpstr>
      <vt:lpstr>Arial Black</vt:lpstr>
      <vt:lpstr>Tahoma</vt:lpstr>
      <vt:lpstr>Wingdings</vt:lpstr>
      <vt:lpstr>標準デザイン</vt:lpstr>
      <vt:lpstr>コンピュータと情報システム [第3版] 03章　ソフトウェア</vt:lpstr>
      <vt:lpstr>01   ソフトウェアの種類</vt:lpstr>
      <vt:lpstr>02   OSの機能と構造</vt:lpstr>
      <vt:lpstr>02   【図】OSの構造</vt:lpstr>
      <vt:lpstr>03   パソコンのOS</vt:lpstr>
      <vt:lpstr>04   ファイルの階層構造</vt:lpstr>
      <vt:lpstr>05   WYSIWYG</vt:lpstr>
      <vt:lpstr>06   言語プロセッサ</vt:lpstr>
      <vt:lpstr>07   ミドルウェア</vt:lpstr>
      <vt:lpstr>08   アプリケーション ソフトウェア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130</cp:revision>
  <dcterms:created xsi:type="dcterms:W3CDTF">2006-08-22T06:54:28Z</dcterms:created>
  <dcterms:modified xsi:type="dcterms:W3CDTF">2022-11-07T03:54:38Z</dcterms:modified>
</cp:coreProperties>
</file>