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2" r:id="rId3"/>
    <p:sldId id="271" r:id="rId4"/>
    <p:sldId id="259" r:id="rId5"/>
    <p:sldId id="278" r:id="rId6"/>
    <p:sldId id="277" r:id="rId7"/>
    <p:sldId id="275" r:id="rId8"/>
    <p:sldId id="261" r:id="rId9"/>
    <p:sldId id="262" r:id="rId10"/>
    <p:sldId id="265" r:id="rId11"/>
    <p:sldId id="273" r:id="rId12"/>
    <p:sldId id="344" r:id="rId13"/>
    <p:sldId id="285" r:id="rId14"/>
    <p:sldId id="309" r:id="rId15"/>
    <p:sldId id="279" r:id="rId16"/>
    <p:sldId id="280" r:id="rId17"/>
    <p:sldId id="343" r:id="rId18"/>
    <p:sldId id="281" r:id="rId19"/>
  </p:sldIdLst>
  <p:sldSz cx="4679950" cy="36004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C0C0C0"/>
    <a:srgbClr val="777777"/>
    <a:srgbClr val="969696"/>
    <a:srgbClr val="4D4D4D"/>
    <a:srgbClr val="FF3300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365" autoAdjust="0"/>
    <p:restoredTop sz="97719" autoAdjust="0"/>
  </p:normalViewPr>
  <p:slideViewPr>
    <p:cSldViewPr>
      <p:cViewPr varScale="1">
        <p:scale>
          <a:sx n="163" d="100"/>
          <a:sy n="163" d="100"/>
        </p:scale>
        <p:origin x="126" y="444"/>
      </p:cViewPr>
      <p:guideLst>
        <p:guide orient="horz" pos="1134"/>
        <p:guide pos="1474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4FD02E35-63CC-4D62-8DC3-0A84C170534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0923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EC57C-0013-4373-A9DF-EBFE598D5136}" type="datetimeFigureOut">
              <a:rPr kumimoji="1" lang="ja-JP" altLang="en-US" smtClean="0"/>
              <a:t>2022/11/8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423988" y="1143000"/>
            <a:ext cx="4010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081B5-31CD-4378-A4F7-8863845CCA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276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12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2957033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17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4032147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itchFamily="2" charset="2"/>
              <a:buNone/>
              <a:defRPr sz="1200">
                <a:solidFill>
                  <a:schemeClr val="tx2"/>
                </a:solidFill>
                <a:latin typeface="Arial Black" pitchFamily="34" charset="0"/>
                <a:ea typeface="HGPｺﾞｼｯｸE" pitchFamily="50" charset="-128"/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97584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8DC2DE-5E47-4CDF-9377-979A1A35505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76627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D734E-1909-4257-A40E-10010CB133A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2008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97D0C1-3F50-4FB0-8067-1D5F651B51A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3682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9888" y="2312988"/>
            <a:ext cx="3978275" cy="7159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69888" y="1525588"/>
            <a:ext cx="3978275" cy="7874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8E657C-E213-4554-A295-B13DBB7BEC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3575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F60E5B-2ECD-4B97-99D8-FA3C341DCDC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574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3363" y="144463"/>
            <a:ext cx="4213225" cy="6000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33363" y="806450"/>
            <a:ext cx="2068512" cy="3349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33363" y="1141413"/>
            <a:ext cx="2068512" cy="20748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378075" y="806450"/>
            <a:ext cx="2068513" cy="3349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378075" y="1141413"/>
            <a:ext cx="2068513" cy="20748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547632-4985-437B-AF72-C0634CD382B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0540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C39F25-1B0B-4D33-A43C-DCF21F964D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44513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CF17DA-8443-48B6-BCB7-2BE4BBDA68E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59828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3363" y="142875"/>
            <a:ext cx="1539875" cy="6111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830388" y="142875"/>
            <a:ext cx="2616200" cy="3073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3363" y="754063"/>
            <a:ext cx="1539875" cy="2462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DCD73D-DABA-406C-9497-004E950EDA9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11374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7575" y="2520950"/>
            <a:ext cx="2808288" cy="2968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917575" y="322263"/>
            <a:ext cx="2808288" cy="215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17575" y="2817813"/>
            <a:ext cx="2808288" cy="422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CC1919-A7F0-4701-97F2-20E868D643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36444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>
              <a:defRPr sz="700">
                <a:ea typeface="ＭＳ Ｐゴシック" panose="020B0600070205080204" pitchFamily="50" charset="-128"/>
              </a:defRPr>
            </a:lvl1pPr>
          </a:lstStyle>
          <a:p>
            <a:fld id="{8B650838-6C83-429A-B883-6A06B177FC76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2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lIns="3600" tIns="10800" rIns="3600" bIns="3600" anchor="ctr"/>
            <a:lstStyle/>
            <a:p>
              <a:pPr algn="ctr">
                <a:defRPr/>
              </a:pPr>
              <a:endParaRPr lang="ja-JP" altLang="ja-JP" sz="1800"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3600" tIns="3600" rIns="3600" bIns="3600"/>
            <a:lstStyle/>
            <a:p>
              <a:pPr>
                <a:defRPr/>
              </a:pPr>
              <a:endParaRPr lang="ja-JP" altLang="ja-JP" sz="1800"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" tIns="14400" rIns="3600" bIns="3600"/>
            <a:lstStyle/>
            <a:p>
              <a:pPr algn="just">
                <a:defRPr/>
              </a:pPr>
              <a:r>
                <a:rPr lang="en-US" altLang="ja-JP" sz="1000" dirty="0">
                  <a:solidFill>
                    <a:srgbClr val="FFFFFF"/>
                  </a:solidFill>
                  <a:latin typeface="Arial Black" pitchFamily="34" charset="0"/>
                  <a:ea typeface="ＭＳ 明朝" pitchFamily="17" charset="-128"/>
                </a:rPr>
                <a:t>05</a:t>
              </a:r>
              <a:endParaRPr lang="en-US" altLang="ja-JP" sz="1800" dirty="0"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8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8" y="7925"/>
                <a:ext cx="55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6" y="7925"/>
                <a:ext cx="55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8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6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6" y="7925"/>
                <a:ext cx="55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4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6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4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4" y="7925"/>
                <a:ext cx="55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2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4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2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2" y="7925"/>
                <a:ext cx="55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2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2" y="7925"/>
                <a:ext cx="55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80" y="7925"/>
                <a:ext cx="55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2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01   </a:t>
            </a:r>
            <a:r>
              <a:rPr lang="ja-JP" altLang="en-US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2007-2022 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just" rtl="0" eaLnBrk="0" fontAlgn="base" hangingPunct="0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+mj-lt"/>
          <a:ea typeface="+mj-ea"/>
          <a:cs typeface="+mj-cs"/>
        </a:defRPr>
      </a:lvl1pPr>
      <a:lvl2pPr algn="just" rtl="0" eaLnBrk="0" fontAlgn="base" hangingPunct="0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itchFamily="34" charset="0"/>
          <a:ea typeface="HGPｺﾞｼｯｸE" pitchFamily="50" charset="-128"/>
        </a:defRPr>
      </a:lvl2pPr>
      <a:lvl3pPr algn="just" rtl="0" eaLnBrk="0" fontAlgn="base" hangingPunct="0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itchFamily="34" charset="0"/>
          <a:ea typeface="HGPｺﾞｼｯｸE" pitchFamily="50" charset="-128"/>
        </a:defRPr>
      </a:lvl3pPr>
      <a:lvl4pPr algn="just" rtl="0" eaLnBrk="0" fontAlgn="base" hangingPunct="0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itchFamily="34" charset="0"/>
          <a:ea typeface="HGPｺﾞｼｯｸE" pitchFamily="50" charset="-128"/>
        </a:defRPr>
      </a:lvl4pPr>
      <a:lvl5pPr algn="just" rtl="0" eaLnBrk="0" fontAlgn="base" hangingPunct="0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itchFamily="34" charset="0"/>
          <a:ea typeface="HGPｺﾞｼｯｸE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itchFamily="34" charset="0"/>
          <a:ea typeface="HGPｺﾞｼｯｸE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itchFamily="34" charset="0"/>
          <a:ea typeface="HGPｺﾞｼｯｸE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itchFamily="34" charset="0"/>
          <a:ea typeface="HGPｺﾞｼｯｸE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itchFamily="34" charset="0"/>
          <a:ea typeface="HGPｺﾞｼｯｸE" pitchFamily="50" charset="-128"/>
        </a:defRPr>
      </a:lvl9pPr>
    </p:titleStyle>
    <p:bodyStyle>
      <a:lvl1pPr marL="177800" indent="-177800" algn="l" defTabSz="473075" rtl="0" eaLnBrk="0" fontAlgn="base" hangingPunct="0">
        <a:spcBef>
          <a:spcPct val="20000"/>
        </a:spcBef>
        <a:spcAft>
          <a:spcPct val="0"/>
        </a:spcAft>
        <a:buChar char="•"/>
        <a:defRPr kumimoji="1" sz="17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</a:defRPr>
      </a:lvl2pPr>
      <a:lvl3pPr marL="592138" indent="-119063" algn="l" defTabSz="473075" rtl="0" eaLnBrk="0" fontAlgn="base" hangingPunct="0">
        <a:spcBef>
          <a:spcPct val="20000"/>
        </a:spcBef>
        <a:spcAft>
          <a:spcPct val="0"/>
        </a:spcAft>
        <a:buChar char="•"/>
        <a:defRPr kumimoji="1" sz="1200">
          <a:solidFill>
            <a:schemeClr val="tx1"/>
          </a:solidFill>
          <a:latin typeface="+mn-lt"/>
          <a:ea typeface="+mn-ea"/>
        </a:defRPr>
      </a:lvl3pPr>
      <a:lvl4pPr marL="828675" indent="-119063" algn="l" defTabSz="473075" rtl="0" eaLnBrk="0" fontAlgn="base" hangingPunct="0">
        <a:spcBef>
          <a:spcPct val="20000"/>
        </a:spcBef>
        <a:spcAft>
          <a:spcPct val="0"/>
        </a:spcAft>
        <a:buChar char="–"/>
        <a:defRPr kumimoji="1" sz="1000">
          <a:solidFill>
            <a:schemeClr val="tx1"/>
          </a:solidFill>
          <a:latin typeface="+mn-lt"/>
          <a:ea typeface="+mn-ea"/>
        </a:defRPr>
      </a:lvl4pPr>
      <a:lvl5pPr marL="1065213" indent="-119063" algn="l" defTabSz="473075" rtl="0" eaLnBrk="0" fontAlgn="base" hangingPunct="0">
        <a:spcBef>
          <a:spcPct val="20000"/>
        </a:spcBef>
        <a:spcAft>
          <a:spcPct val="0"/>
        </a:spcAft>
        <a:buChar char="»"/>
        <a:defRPr kumimoji="1" sz="1000">
          <a:solidFill>
            <a:schemeClr val="tx1"/>
          </a:solidFill>
          <a:latin typeface="+mn-lt"/>
          <a:ea typeface="+mn-ea"/>
        </a:defRPr>
      </a:lvl5pPr>
      <a:lvl6pPr marL="15224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>
          <a:solidFill>
            <a:schemeClr val="tx1"/>
          </a:solidFill>
          <a:latin typeface="+mn-lt"/>
          <a:ea typeface="+mn-ea"/>
        </a:defRPr>
      </a:lvl6pPr>
      <a:lvl7pPr marL="19796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>
          <a:solidFill>
            <a:schemeClr val="tx1"/>
          </a:solidFill>
          <a:latin typeface="+mn-lt"/>
          <a:ea typeface="+mn-ea"/>
        </a:defRPr>
      </a:lvl7pPr>
      <a:lvl8pPr marL="24368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>
          <a:solidFill>
            <a:schemeClr val="tx1"/>
          </a:solidFill>
          <a:latin typeface="+mn-lt"/>
          <a:ea typeface="+mn-ea"/>
        </a:defRPr>
      </a:lvl8pPr>
      <a:lvl9pPr marL="28940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ln w="12700"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ja-JP" altLang="en-US" sz="1200" dirty="0"/>
              <a:t>コンピュータと情報システム </a:t>
            </a:r>
            <a:r>
              <a:rPr lang="en-US" altLang="ja-JP" sz="1200" dirty="0"/>
              <a:t>[</a:t>
            </a:r>
            <a:r>
              <a:rPr lang="ja-JP" altLang="en-US" sz="1200" dirty="0"/>
              <a:t>第</a:t>
            </a:r>
            <a:r>
              <a:rPr lang="en-US" altLang="ja-JP" sz="1200"/>
              <a:t>3</a:t>
            </a:r>
            <a:r>
              <a:rPr lang="ja-JP" altLang="en-US" sz="1200"/>
              <a:t>版</a:t>
            </a:r>
            <a:r>
              <a:rPr lang="en-US" altLang="ja-JP" sz="1200" dirty="0"/>
              <a:t>]</a:t>
            </a:r>
            <a:br>
              <a:rPr lang="ja-JP" altLang="en-US" sz="1200" dirty="0"/>
            </a:br>
            <a:r>
              <a:rPr lang="en-US" altLang="ja-JP" sz="2000" dirty="0"/>
              <a:t>05</a:t>
            </a:r>
            <a:r>
              <a:rPr lang="ja-JP" altLang="en-US" dirty="0"/>
              <a:t>章　通信ネットワーク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ja-JP" altLang="en-US" sz="1400" dirty="0">
                <a:solidFill>
                  <a:srgbClr val="4D4D4D"/>
                </a:solidFill>
              </a:rPr>
              <a:t>大阪経済大学</a:t>
            </a:r>
          </a:p>
          <a:p>
            <a:pPr eaLnBrk="1" hangingPunct="1"/>
            <a:r>
              <a:rPr lang="en-US" altLang="ja-JP" sz="1000" dirty="0" err="1">
                <a:solidFill>
                  <a:srgbClr val="4D4D4D"/>
                </a:solidFill>
              </a:rPr>
              <a:t>N.Kusanagi</a:t>
            </a:r>
            <a:endParaRPr lang="en-US" altLang="ja-JP" sz="1000">
              <a:solidFill>
                <a:srgbClr val="4D4D4D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>
                <a:solidFill>
                  <a:schemeClr val="bg1"/>
                </a:solidFill>
              </a:rPr>
              <a:t>09</a:t>
            </a:r>
            <a:r>
              <a:rPr lang="en-US" altLang="ja-JP" dirty="0"/>
              <a:t>   LAN</a:t>
            </a:r>
            <a:r>
              <a:rPr lang="ja-JP" altLang="en-US" dirty="0"/>
              <a:t>の構築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8785636-DB8F-02AF-234D-0837961917A9}"/>
              </a:ext>
            </a:extLst>
          </p:cNvPr>
          <p:cNvGrpSpPr/>
          <p:nvPr/>
        </p:nvGrpSpPr>
        <p:grpSpPr>
          <a:xfrm>
            <a:off x="360363" y="900113"/>
            <a:ext cx="3995737" cy="1800225"/>
            <a:chOff x="360363" y="900113"/>
            <a:chExt cx="3995737" cy="1800225"/>
          </a:xfrm>
        </p:grpSpPr>
        <p:sp>
          <p:nvSpPr>
            <p:cNvPr id="10243" name="Line 134"/>
            <p:cNvSpPr>
              <a:spLocks noChangeShapeType="1"/>
            </p:cNvSpPr>
            <p:nvPr/>
          </p:nvSpPr>
          <p:spPr bwMode="auto">
            <a:xfrm rot="-5400000" flipH="1" flipV="1">
              <a:off x="2790032" y="592931"/>
              <a:ext cx="0" cy="900113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4" name="Rectangle 137"/>
            <p:cNvSpPr>
              <a:spLocks noChangeArrowheads="1"/>
            </p:cNvSpPr>
            <p:nvPr/>
          </p:nvSpPr>
          <p:spPr bwMode="auto">
            <a:xfrm>
              <a:off x="2806700" y="2447925"/>
              <a:ext cx="10795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の伝送距離を延長</a:t>
              </a:r>
            </a:p>
          </p:txBody>
        </p:sp>
        <p:sp>
          <p:nvSpPr>
            <p:cNvPr id="10245" name="Line 145"/>
            <p:cNvSpPr>
              <a:spLocks noChangeShapeType="1"/>
            </p:cNvSpPr>
            <p:nvPr/>
          </p:nvSpPr>
          <p:spPr bwMode="auto">
            <a:xfrm rot="-5400000" flipH="1" flipV="1">
              <a:off x="2573338" y="2322512"/>
              <a:ext cx="0" cy="46672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6" name="Line 146"/>
            <p:cNvSpPr>
              <a:spLocks noChangeShapeType="1"/>
            </p:cNvSpPr>
            <p:nvPr/>
          </p:nvSpPr>
          <p:spPr bwMode="auto">
            <a:xfrm rot="-5400000" flipH="1" flipV="1">
              <a:off x="2645569" y="1747044"/>
              <a:ext cx="0" cy="61118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7" name="Line 147"/>
            <p:cNvSpPr>
              <a:spLocks noChangeShapeType="1"/>
            </p:cNvSpPr>
            <p:nvPr/>
          </p:nvSpPr>
          <p:spPr bwMode="auto">
            <a:xfrm rot="-5400000" flipH="1" flipV="1">
              <a:off x="2717800" y="1169988"/>
              <a:ext cx="0" cy="75565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8" name="Freeform 149"/>
            <p:cNvSpPr>
              <a:spLocks/>
            </p:cNvSpPr>
            <p:nvPr/>
          </p:nvSpPr>
          <p:spPr bwMode="auto">
            <a:xfrm>
              <a:off x="1187450" y="1044575"/>
              <a:ext cx="900113" cy="755650"/>
            </a:xfrm>
            <a:custGeom>
              <a:avLst/>
              <a:gdLst>
                <a:gd name="T0" fmla="*/ 0 w 453"/>
                <a:gd name="T1" fmla="*/ 454 h 454"/>
                <a:gd name="T2" fmla="*/ 226 w 453"/>
                <a:gd name="T3" fmla="*/ 0 h 454"/>
                <a:gd name="T4" fmla="*/ 453 w 453"/>
                <a:gd name="T5" fmla="*/ 0 h 454"/>
                <a:gd name="T6" fmla="*/ 0 60000 65536"/>
                <a:gd name="T7" fmla="*/ 0 60000 65536"/>
                <a:gd name="T8" fmla="*/ 0 60000 65536"/>
                <a:gd name="T9" fmla="*/ 0 w 453"/>
                <a:gd name="T10" fmla="*/ 0 h 454"/>
                <a:gd name="T11" fmla="*/ 453 w 453"/>
                <a:gd name="T12" fmla="*/ 454 h 4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3" h="454">
                  <a:moveTo>
                    <a:pt x="0" y="454"/>
                  </a:moveTo>
                  <a:lnTo>
                    <a:pt x="226" y="0"/>
                  </a:lnTo>
                  <a:lnTo>
                    <a:pt x="453" y="0"/>
                  </a:lnTo>
                </a:path>
              </a:pathLst>
            </a:custGeom>
            <a:noFill/>
            <a:ln w="38100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36000" tIns="36000" rIns="36000" bIns="36000" anchor="ctr" anchorCtr="1"/>
            <a:lstStyle>
              <a:lvl1pPr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49" name="Freeform 150"/>
            <p:cNvSpPr>
              <a:spLocks/>
            </p:cNvSpPr>
            <p:nvPr/>
          </p:nvSpPr>
          <p:spPr bwMode="auto">
            <a:xfrm>
              <a:off x="1187450" y="1547813"/>
              <a:ext cx="900113" cy="252412"/>
            </a:xfrm>
            <a:custGeom>
              <a:avLst/>
              <a:gdLst>
                <a:gd name="T0" fmla="*/ 0 w 453"/>
                <a:gd name="T1" fmla="*/ 159 h 159"/>
                <a:gd name="T2" fmla="*/ 226 w 453"/>
                <a:gd name="T3" fmla="*/ 0 h 159"/>
                <a:gd name="T4" fmla="*/ 453 w 453"/>
                <a:gd name="T5" fmla="*/ 0 h 159"/>
                <a:gd name="T6" fmla="*/ 0 60000 65536"/>
                <a:gd name="T7" fmla="*/ 0 60000 65536"/>
                <a:gd name="T8" fmla="*/ 0 60000 65536"/>
                <a:gd name="T9" fmla="*/ 0 w 453"/>
                <a:gd name="T10" fmla="*/ 0 h 159"/>
                <a:gd name="T11" fmla="*/ 453 w 453"/>
                <a:gd name="T12" fmla="*/ 159 h 1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3" h="159">
                  <a:moveTo>
                    <a:pt x="0" y="159"/>
                  </a:moveTo>
                  <a:lnTo>
                    <a:pt x="226" y="0"/>
                  </a:lnTo>
                  <a:lnTo>
                    <a:pt x="453" y="0"/>
                  </a:lnTo>
                </a:path>
              </a:pathLst>
            </a:custGeom>
            <a:noFill/>
            <a:ln w="38100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36000" tIns="36000" rIns="36000" bIns="36000" anchor="ctr" anchorCtr="1"/>
            <a:lstStyle>
              <a:lvl1pPr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50" name="Freeform 151"/>
            <p:cNvSpPr>
              <a:spLocks/>
            </p:cNvSpPr>
            <p:nvPr/>
          </p:nvSpPr>
          <p:spPr bwMode="auto">
            <a:xfrm flipV="1">
              <a:off x="1187450" y="1800225"/>
              <a:ext cx="900113" cy="755650"/>
            </a:xfrm>
            <a:custGeom>
              <a:avLst/>
              <a:gdLst>
                <a:gd name="T0" fmla="*/ 0 w 453"/>
                <a:gd name="T1" fmla="*/ 454 h 454"/>
                <a:gd name="T2" fmla="*/ 226 w 453"/>
                <a:gd name="T3" fmla="*/ 0 h 454"/>
                <a:gd name="T4" fmla="*/ 453 w 453"/>
                <a:gd name="T5" fmla="*/ 0 h 454"/>
                <a:gd name="T6" fmla="*/ 0 60000 65536"/>
                <a:gd name="T7" fmla="*/ 0 60000 65536"/>
                <a:gd name="T8" fmla="*/ 0 60000 65536"/>
                <a:gd name="T9" fmla="*/ 0 w 453"/>
                <a:gd name="T10" fmla="*/ 0 h 454"/>
                <a:gd name="T11" fmla="*/ 453 w 453"/>
                <a:gd name="T12" fmla="*/ 454 h 4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3" h="454">
                  <a:moveTo>
                    <a:pt x="0" y="454"/>
                  </a:moveTo>
                  <a:lnTo>
                    <a:pt x="226" y="0"/>
                  </a:lnTo>
                  <a:lnTo>
                    <a:pt x="453" y="0"/>
                  </a:lnTo>
                </a:path>
              </a:pathLst>
            </a:custGeom>
            <a:noFill/>
            <a:ln w="38100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36000" tIns="36000" rIns="36000" bIns="36000" anchor="ctr" anchorCtr="1"/>
            <a:lstStyle>
              <a:lvl1pPr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51" name="Freeform 152"/>
            <p:cNvSpPr>
              <a:spLocks/>
            </p:cNvSpPr>
            <p:nvPr/>
          </p:nvSpPr>
          <p:spPr bwMode="auto">
            <a:xfrm flipV="1">
              <a:off x="1187450" y="1800225"/>
              <a:ext cx="900113" cy="252413"/>
            </a:xfrm>
            <a:custGeom>
              <a:avLst/>
              <a:gdLst>
                <a:gd name="T0" fmla="*/ 0 w 453"/>
                <a:gd name="T1" fmla="*/ 159 h 159"/>
                <a:gd name="T2" fmla="*/ 226 w 453"/>
                <a:gd name="T3" fmla="*/ 0 h 159"/>
                <a:gd name="T4" fmla="*/ 453 w 453"/>
                <a:gd name="T5" fmla="*/ 0 h 159"/>
                <a:gd name="T6" fmla="*/ 0 60000 65536"/>
                <a:gd name="T7" fmla="*/ 0 60000 65536"/>
                <a:gd name="T8" fmla="*/ 0 60000 65536"/>
                <a:gd name="T9" fmla="*/ 0 w 453"/>
                <a:gd name="T10" fmla="*/ 0 h 159"/>
                <a:gd name="T11" fmla="*/ 453 w 453"/>
                <a:gd name="T12" fmla="*/ 159 h 1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3" h="159">
                  <a:moveTo>
                    <a:pt x="0" y="159"/>
                  </a:moveTo>
                  <a:lnTo>
                    <a:pt x="226" y="0"/>
                  </a:lnTo>
                  <a:lnTo>
                    <a:pt x="453" y="0"/>
                  </a:lnTo>
                </a:path>
              </a:pathLst>
            </a:custGeom>
            <a:noFill/>
            <a:ln w="38100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36000" tIns="36000" rIns="36000" bIns="36000" anchor="ctr" anchorCtr="1"/>
            <a:lstStyle>
              <a:lvl1pPr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52" name="Oval 128"/>
            <p:cNvSpPr>
              <a:spLocks noChangeArrowheads="1"/>
            </p:cNvSpPr>
            <p:nvPr/>
          </p:nvSpPr>
          <p:spPr bwMode="auto">
            <a:xfrm>
              <a:off x="720725" y="1368425"/>
              <a:ext cx="935038" cy="9350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</a:p>
          </p:txBody>
        </p:sp>
        <p:sp>
          <p:nvSpPr>
            <p:cNvPr id="10253" name="Rectangle 131"/>
            <p:cNvSpPr>
              <a:spLocks noChangeArrowheads="1"/>
            </p:cNvSpPr>
            <p:nvPr/>
          </p:nvSpPr>
          <p:spPr bwMode="auto">
            <a:xfrm>
              <a:off x="1763713" y="1909763"/>
              <a:ext cx="792162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ブリッジ</a:t>
              </a:r>
            </a:p>
          </p:txBody>
        </p:sp>
        <p:sp>
          <p:nvSpPr>
            <p:cNvPr id="10254" name="Rectangle 132"/>
            <p:cNvSpPr>
              <a:spLocks noChangeArrowheads="1"/>
            </p:cNvSpPr>
            <p:nvPr/>
          </p:nvSpPr>
          <p:spPr bwMode="auto">
            <a:xfrm>
              <a:off x="1763713" y="2413000"/>
              <a:ext cx="792162" cy="2873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リピータ</a:t>
              </a:r>
            </a:p>
          </p:txBody>
        </p:sp>
        <p:sp>
          <p:nvSpPr>
            <p:cNvPr id="10255" name="Rectangle 142"/>
            <p:cNvSpPr>
              <a:spLocks noChangeArrowheads="1"/>
            </p:cNvSpPr>
            <p:nvPr/>
          </p:nvSpPr>
          <p:spPr bwMode="auto">
            <a:xfrm>
              <a:off x="1763713" y="1404938"/>
              <a:ext cx="792162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ルータ</a:t>
              </a:r>
            </a:p>
          </p:txBody>
        </p:sp>
        <p:sp>
          <p:nvSpPr>
            <p:cNvPr id="10256" name="Rectangle 144"/>
            <p:cNvSpPr>
              <a:spLocks noChangeArrowheads="1"/>
            </p:cNvSpPr>
            <p:nvPr/>
          </p:nvSpPr>
          <p:spPr bwMode="auto">
            <a:xfrm>
              <a:off x="1763713" y="900113"/>
              <a:ext cx="792162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ゲートウェイ</a:t>
              </a:r>
            </a:p>
          </p:txBody>
        </p:sp>
        <p:sp>
          <p:nvSpPr>
            <p:cNvPr id="10257" name="Rectangle 154"/>
            <p:cNvSpPr>
              <a:spLocks noChangeArrowheads="1"/>
            </p:cNvSpPr>
            <p:nvPr/>
          </p:nvSpPr>
          <p:spPr bwMode="auto">
            <a:xfrm>
              <a:off x="3095625" y="1439863"/>
              <a:ext cx="10795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ルーティング（経路選択）</a:t>
              </a:r>
            </a:p>
          </p:txBody>
        </p:sp>
        <p:sp>
          <p:nvSpPr>
            <p:cNvPr id="10258" name="Rectangle 156"/>
            <p:cNvSpPr>
              <a:spLocks noChangeArrowheads="1"/>
            </p:cNvSpPr>
            <p:nvPr/>
          </p:nvSpPr>
          <p:spPr bwMode="auto">
            <a:xfrm>
              <a:off x="2952750" y="1946275"/>
              <a:ext cx="10795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と</a:t>
              </a:r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を接続</a:t>
              </a:r>
            </a:p>
          </p:txBody>
        </p:sp>
        <p:sp>
          <p:nvSpPr>
            <p:cNvPr id="10259" name="Rectangle 158"/>
            <p:cNvSpPr>
              <a:spLocks noChangeArrowheads="1"/>
            </p:cNvSpPr>
            <p:nvPr/>
          </p:nvSpPr>
          <p:spPr bwMode="auto">
            <a:xfrm>
              <a:off x="3276600" y="935038"/>
              <a:ext cx="10795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（異なるプロトコルの）</a:t>
              </a:r>
            </a:p>
            <a:p>
              <a:pPr eaLnBrk="1" hangingPunct="1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ネットワーク同士を接続</a:t>
              </a:r>
            </a:p>
          </p:txBody>
        </p:sp>
        <p:sp>
          <p:nvSpPr>
            <p:cNvPr id="10260" name="Rectangle 159"/>
            <p:cNvSpPr>
              <a:spLocks noChangeArrowheads="1"/>
            </p:cNvSpPr>
            <p:nvPr/>
          </p:nvSpPr>
          <p:spPr bwMode="auto">
            <a:xfrm>
              <a:off x="360363" y="1746250"/>
              <a:ext cx="576262" cy="17938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</a:rPr>
                <a:t>ケーブル</a:t>
              </a:r>
            </a:p>
          </p:txBody>
        </p:sp>
        <p:sp>
          <p:nvSpPr>
            <p:cNvPr id="10261" name="Rectangle 160"/>
            <p:cNvSpPr>
              <a:spLocks noChangeArrowheads="1"/>
            </p:cNvSpPr>
            <p:nvPr/>
          </p:nvSpPr>
          <p:spPr bwMode="auto">
            <a:xfrm>
              <a:off x="360363" y="1963738"/>
              <a:ext cx="576262" cy="1793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</a:rPr>
                <a:t>集線装置</a:t>
              </a:r>
            </a:p>
          </p:txBody>
        </p:sp>
        <p:sp>
          <p:nvSpPr>
            <p:cNvPr id="10262" name="Rectangle 161"/>
            <p:cNvSpPr>
              <a:spLocks noChangeArrowheads="1"/>
            </p:cNvSpPr>
            <p:nvPr/>
          </p:nvSpPr>
          <p:spPr bwMode="auto">
            <a:xfrm>
              <a:off x="360363" y="1531938"/>
              <a:ext cx="576262" cy="1793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</a:rPr>
                <a:t>アダプタ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>
                <a:solidFill>
                  <a:schemeClr val="bg1"/>
                </a:solidFill>
              </a:rPr>
              <a:t>10</a:t>
            </a:r>
            <a:r>
              <a:rPr lang="en-US" altLang="ja-JP" dirty="0"/>
              <a:t>   </a:t>
            </a:r>
            <a:r>
              <a:rPr lang="ja-JP" altLang="en-US" dirty="0"/>
              <a:t>無線</a:t>
            </a:r>
            <a:r>
              <a:rPr lang="en-US" altLang="ja-JP" dirty="0"/>
              <a:t>LAN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52B7E78-017A-C331-6696-00C481A6AF53}"/>
              </a:ext>
            </a:extLst>
          </p:cNvPr>
          <p:cNvGrpSpPr/>
          <p:nvPr/>
        </p:nvGrpSpPr>
        <p:grpSpPr>
          <a:xfrm>
            <a:off x="467911" y="864177"/>
            <a:ext cx="3600200" cy="1872160"/>
            <a:chOff x="467911" y="864177"/>
            <a:chExt cx="3600200" cy="1872160"/>
          </a:xfrm>
        </p:grpSpPr>
        <p:sp>
          <p:nvSpPr>
            <p:cNvPr id="52" name="Oval 32"/>
            <p:cNvSpPr>
              <a:spLocks noChangeArrowheads="1"/>
            </p:cNvSpPr>
            <p:nvPr/>
          </p:nvSpPr>
          <p:spPr bwMode="auto">
            <a:xfrm>
              <a:off x="467911" y="1152297"/>
              <a:ext cx="1296000" cy="12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200" dirty="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Network</a:t>
              </a:r>
            </a:p>
          </p:txBody>
        </p:sp>
        <p:sp>
          <p:nvSpPr>
            <p:cNvPr id="53" name="Oval 208"/>
            <p:cNvSpPr>
              <a:spLocks noChangeArrowheads="1"/>
            </p:cNvSpPr>
            <p:nvPr/>
          </p:nvSpPr>
          <p:spPr bwMode="auto">
            <a:xfrm>
              <a:off x="3564111" y="864177"/>
              <a:ext cx="504000" cy="50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PC</a:t>
              </a:r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5" name="Oval 208"/>
            <p:cNvSpPr>
              <a:spLocks noChangeArrowheads="1"/>
            </p:cNvSpPr>
            <p:nvPr/>
          </p:nvSpPr>
          <p:spPr bwMode="auto">
            <a:xfrm>
              <a:off x="3564111" y="1548253"/>
              <a:ext cx="504000" cy="50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PC</a:t>
              </a:r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6" name="Oval 208"/>
            <p:cNvSpPr>
              <a:spLocks noChangeArrowheads="1"/>
            </p:cNvSpPr>
            <p:nvPr/>
          </p:nvSpPr>
          <p:spPr bwMode="auto">
            <a:xfrm>
              <a:off x="2159955" y="1512257"/>
              <a:ext cx="576000" cy="57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アクセス</a:t>
              </a:r>
              <a:b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ポイント</a:t>
              </a:r>
            </a:p>
          </p:txBody>
        </p:sp>
        <p:sp>
          <p:nvSpPr>
            <p:cNvPr id="57" name="Oval 208"/>
            <p:cNvSpPr>
              <a:spLocks noChangeArrowheads="1"/>
            </p:cNvSpPr>
            <p:nvPr/>
          </p:nvSpPr>
          <p:spPr bwMode="auto">
            <a:xfrm>
              <a:off x="3564111" y="2232337"/>
              <a:ext cx="504000" cy="50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周辺</a:t>
              </a:r>
              <a:b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機器</a:t>
              </a:r>
            </a:p>
          </p:txBody>
        </p:sp>
        <p:sp>
          <p:nvSpPr>
            <p:cNvPr id="39" name="Oval 208"/>
            <p:cNvSpPr>
              <a:spLocks noChangeArrowheads="1"/>
            </p:cNvSpPr>
            <p:nvPr/>
          </p:nvSpPr>
          <p:spPr bwMode="auto">
            <a:xfrm>
              <a:off x="1439875" y="1512193"/>
              <a:ext cx="576000" cy="57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無線</a:t>
              </a: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  <a:b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スイッチ</a:t>
              </a:r>
            </a:p>
          </p:txBody>
        </p:sp>
        <p:cxnSp>
          <p:nvCxnSpPr>
            <p:cNvPr id="4" name="直線コネクタ 3"/>
            <p:cNvCxnSpPr>
              <a:stCxn id="39" idx="6"/>
              <a:endCxn id="56" idx="2"/>
            </p:cNvCxnSpPr>
            <p:nvPr/>
          </p:nvCxnSpPr>
          <p:spPr bwMode="auto">
            <a:xfrm>
              <a:off x="2015875" y="1800193"/>
              <a:ext cx="144080" cy="64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4" name="グループ化 13"/>
            <p:cNvGrpSpPr/>
            <p:nvPr/>
          </p:nvGrpSpPr>
          <p:grpSpPr>
            <a:xfrm rot="2700000">
              <a:off x="2493873" y="1486071"/>
              <a:ext cx="648000" cy="648000"/>
              <a:chOff x="2015939" y="756109"/>
              <a:chExt cx="648000" cy="648000"/>
            </a:xfrm>
          </p:grpSpPr>
          <p:sp>
            <p:nvSpPr>
              <p:cNvPr id="65" name="円弧 64"/>
              <p:cNvSpPr/>
              <p:nvPr/>
            </p:nvSpPr>
            <p:spPr bwMode="auto">
              <a:xfrm>
                <a:off x="2015939" y="756109"/>
                <a:ext cx="648000" cy="648000"/>
              </a:xfrm>
              <a:prstGeom prst="arc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  <p:sp>
            <p:nvSpPr>
              <p:cNvPr id="81" name="円弧 80"/>
              <p:cNvSpPr/>
              <p:nvPr/>
            </p:nvSpPr>
            <p:spPr bwMode="auto">
              <a:xfrm>
                <a:off x="2052003" y="828177"/>
                <a:ext cx="540000" cy="540000"/>
              </a:xfrm>
              <a:prstGeom prst="arc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  <p:sp>
            <p:nvSpPr>
              <p:cNvPr id="82" name="円弧 81"/>
              <p:cNvSpPr/>
              <p:nvPr/>
            </p:nvSpPr>
            <p:spPr bwMode="auto">
              <a:xfrm>
                <a:off x="2087947" y="900125"/>
                <a:ext cx="432000" cy="432000"/>
              </a:xfrm>
              <a:prstGeom prst="arc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  <p:sp>
            <p:nvSpPr>
              <p:cNvPr id="83" name="円弧 82"/>
              <p:cNvSpPr/>
              <p:nvPr/>
            </p:nvSpPr>
            <p:spPr bwMode="auto">
              <a:xfrm>
                <a:off x="2123951" y="972133"/>
                <a:ext cx="324000" cy="324000"/>
              </a:xfrm>
              <a:prstGeom prst="arc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  <p:sp>
            <p:nvSpPr>
              <p:cNvPr id="85" name="円弧 84"/>
              <p:cNvSpPr/>
              <p:nvPr/>
            </p:nvSpPr>
            <p:spPr bwMode="auto">
              <a:xfrm>
                <a:off x="2159979" y="1044141"/>
                <a:ext cx="216000" cy="216000"/>
              </a:xfrm>
              <a:prstGeom prst="arc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 rot="-6780000">
              <a:off x="3269711" y="1541829"/>
              <a:ext cx="504000" cy="504000"/>
              <a:chOff x="1691975" y="2520676"/>
              <a:chExt cx="648000" cy="648000"/>
            </a:xfrm>
          </p:grpSpPr>
          <p:sp>
            <p:nvSpPr>
              <p:cNvPr id="89" name="円弧 88"/>
              <p:cNvSpPr/>
              <p:nvPr/>
            </p:nvSpPr>
            <p:spPr bwMode="auto">
              <a:xfrm>
                <a:off x="1691975" y="2520676"/>
                <a:ext cx="648000" cy="648000"/>
              </a:xfrm>
              <a:prstGeom prst="arc">
                <a:avLst>
                  <a:gd name="adj1" fmla="val 16200000"/>
                  <a:gd name="adj2" fmla="val 18836513"/>
                </a:avLst>
              </a:prstGeom>
              <a:noFill/>
              <a:ln w="158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  <p:sp>
            <p:nvSpPr>
              <p:cNvPr id="90" name="円弧 89"/>
              <p:cNvSpPr/>
              <p:nvPr/>
            </p:nvSpPr>
            <p:spPr bwMode="auto">
              <a:xfrm>
                <a:off x="1739812" y="2592744"/>
                <a:ext cx="540000" cy="540000"/>
              </a:xfrm>
              <a:prstGeom prst="arc">
                <a:avLst>
                  <a:gd name="adj1" fmla="val 16200000"/>
                  <a:gd name="adj2" fmla="val 18841360"/>
                </a:avLst>
              </a:prstGeom>
              <a:noFill/>
              <a:ln w="158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  <p:sp>
            <p:nvSpPr>
              <p:cNvPr id="91" name="円弧 90"/>
              <p:cNvSpPr/>
              <p:nvPr/>
            </p:nvSpPr>
            <p:spPr bwMode="auto">
              <a:xfrm>
                <a:off x="1787793" y="2664692"/>
                <a:ext cx="432000" cy="432000"/>
              </a:xfrm>
              <a:prstGeom prst="arc">
                <a:avLst>
                  <a:gd name="adj1" fmla="val 16200000"/>
                  <a:gd name="adj2" fmla="val 18721872"/>
                </a:avLst>
              </a:prstGeom>
              <a:noFill/>
              <a:ln w="158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  <p:sp>
            <p:nvSpPr>
              <p:cNvPr id="92" name="円弧 91"/>
              <p:cNvSpPr/>
              <p:nvPr/>
            </p:nvSpPr>
            <p:spPr bwMode="auto">
              <a:xfrm>
                <a:off x="1838083" y="2736700"/>
                <a:ext cx="324000" cy="324000"/>
              </a:xfrm>
              <a:prstGeom prst="arc">
                <a:avLst>
                  <a:gd name="adj1" fmla="val 16200000"/>
                  <a:gd name="adj2" fmla="val 18601455"/>
                </a:avLst>
              </a:prstGeom>
              <a:noFill/>
              <a:ln w="158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  <p:sp>
            <p:nvSpPr>
              <p:cNvPr id="93" name="円弧 92"/>
              <p:cNvSpPr/>
              <p:nvPr/>
            </p:nvSpPr>
            <p:spPr bwMode="auto">
              <a:xfrm>
                <a:off x="1883635" y="2808708"/>
                <a:ext cx="216000" cy="216000"/>
              </a:xfrm>
              <a:prstGeom prst="arc">
                <a:avLst>
                  <a:gd name="adj1" fmla="val 16200000"/>
                  <a:gd name="adj2" fmla="val 18665395"/>
                </a:avLst>
              </a:prstGeom>
              <a:noFill/>
              <a:ln w="158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</p:grpSp>
        <p:grpSp>
          <p:nvGrpSpPr>
            <p:cNvPr id="100" name="グループ化 99"/>
            <p:cNvGrpSpPr/>
            <p:nvPr/>
          </p:nvGrpSpPr>
          <p:grpSpPr>
            <a:xfrm rot="4500000" flipV="1">
              <a:off x="3296711" y="1059569"/>
              <a:ext cx="504000" cy="504000"/>
              <a:chOff x="1691975" y="2520676"/>
              <a:chExt cx="648000" cy="648000"/>
            </a:xfrm>
          </p:grpSpPr>
          <p:sp>
            <p:nvSpPr>
              <p:cNvPr id="101" name="円弧 100"/>
              <p:cNvSpPr/>
              <p:nvPr/>
            </p:nvSpPr>
            <p:spPr bwMode="auto">
              <a:xfrm>
                <a:off x="1691975" y="2520676"/>
                <a:ext cx="648000" cy="648000"/>
              </a:xfrm>
              <a:prstGeom prst="arc">
                <a:avLst>
                  <a:gd name="adj1" fmla="val 16200000"/>
                  <a:gd name="adj2" fmla="val 18836513"/>
                </a:avLst>
              </a:prstGeom>
              <a:noFill/>
              <a:ln w="158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  <p:sp>
            <p:nvSpPr>
              <p:cNvPr id="102" name="円弧 101"/>
              <p:cNvSpPr/>
              <p:nvPr/>
            </p:nvSpPr>
            <p:spPr bwMode="auto">
              <a:xfrm>
                <a:off x="1739812" y="2592744"/>
                <a:ext cx="540000" cy="540000"/>
              </a:xfrm>
              <a:prstGeom prst="arc">
                <a:avLst>
                  <a:gd name="adj1" fmla="val 16200000"/>
                  <a:gd name="adj2" fmla="val 18841360"/>
                </a:avLst>
              </a:prstGeom>
              <a:noFill/>
              <a:ln w="158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  <p:sp>
            <p:nvSpPr>
              <p:cNvPr id="103" name="円弧 102"/>
              <p:cNvSpPr/>
              <p:nvPr/>
            </p:nvSpPr>
            <p:spPr bwMode="auto">
              <a:xfrm>
                <a:off x="1787793" y="2664692"/>
                <a:ext cx="432000" cy="432000"/>
              </a:xfrm>
              <a:prstGeom prst="arc">
                <a:avLst>
                  <a:gd name="adj1" fmla="val 16200000"/>
                  <a:gd name="adj2" fmla="val 18721872"/>
                </a:avLst>
              </a:prstGeom>
              <a:noFill/>
              <a:ln w="158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  <p:sp>
            <p:nvSpPr>
              <p:cNvPr id="104" name="円弧 103"/>
              <p:cNvSpPr/>
              <p:nvPr/>
            </p:nvSpPr>
            <p:spPr bwMode="auto">
              <a:xfrm>
                <a:off x="1838083" y="2736700"/>
                <a:ext cx="324000" cy="324000"/>
              </a:xfrm>
              <a:prstGeom prst="arc">
                <a:avLst>
                  <a:gd name="adj1" fmla="val 16200000"/>
                  <a:gd name="adj2" fmla="val 18601455"/>
                </a:avLst>
              </a:prstGeom>
              <a:noFill/>
              <a:ln w="158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  <p:sp>
            <p:nvSpPr>
              <p:cNvPr id="105" name="円弧 104"/>
              <p:cNvSpPr/>
              <p:nvPr/>
            </p:nvSpPr>
            <p:spPr bwMode="auto">
              <a:xfrm>
                <a:off x="1883635" y="2808708"/>
                <a:ext cx="216000" cy="216000"/>
              </a:xfrm>
              <a:prstGeom prst="arc">
                <a:avLst>
                  <a:gd name="adj1" fmla="val 16200000"/>
                  <a:gd name="adj2" fmla="val 18665395"/>
                </a:avLst>
              </a:prstGeom>
              <a:noFill/>
              <a:ln w="158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</p:grpSp>
        <p:grpSp>
          <p:nvGrpSpPr>
            <p:cNvPr id="106" name="グループ化 105"/>
            <p:cNvGrpSpPr/>
            <p:nvPr/>
          </p:nvGrpSpPr>
          <p:grpSpPr>
            <a:xfrm rot="16800000">
              <a:off x="3280006" y="2092184"/>
              <a:ext cx="504000" cy="504000"/>
              <a:chOff x="1691975" y="2520676"/>
              <a:chExt cx="648000" cy="648000"/>
            </a:xfrm>
          </p:grpSpPr>
          <p:sp>
            <p:nvSpPr>
              <p:cNvPr id="107" name="円弧 106"/>
              <p:cNvSpPr/>
              <p:nvPr/>
            </p:nvSpPr>
            <p:spPr bwMode="auto">
              <a:xfrm>
                <a:off x="1691975" y="2520676"/>
                <a:ext cx="648000" cy="648000"/>
              </a:xfrm>
              <a:prstGeom prst="arc">
                <a:avLst>
                  <a:gd name="adj1" fmla="val 16200000"/>
                  <a:gd name="adj2" fmla="val 18836513"/>
                </a:avLst>
              </a:prstGeom>
              <a:noFill/>
              <a:ln w="158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  <p:sp>
            <p:nvSpPr>
              <p:cNvPr id="108" name="円弧 107"/>
              <p:cNvSpPr/>
              <p:nvPr/>
            </p:nvSpPr>
            <p:spPr bwMode="auto">
              <a:xfrm>
                <a:off x="1739812" y="2592744"/>
                <a:ext cx="540000" cy="540000"/>
              </a:xfrm>
              <a:prstGeom prst="arc">
                <a:avLst>
                  <a:gd name="adj1" fmla="val 16200000"/>
                  <a:gd name="adj2" fmla="val 18841360"/>
                </a:avLst>
              </a:prstGeom>
              <a:noFill/>
              <a:ln w="158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  <p:sp>
            <p:nvSpPr>
              <p:cNvPr id="109" name="円弧 108"/>
              <p:cNvSpPr/>
              <p:nvPr/>
            </p:nvSpPr>
            <p:spPr bwMode="auto">
              <a:xfrm>
                <a:off x="1787793" y="2664692"/>
                <a:ext cx="432000" cy="432000"/>
              </a:xfrm>
              <a:prstGeom prst="arc">
                <a:avLst>
                  <a:gd name="adj1" fmla="val 16200000"/>
                  <a:gd name="adj2" fmla="val 18721872"/>
                </a:avLst>
              </a:prstGeom>
              <a:noFill/>
              <a:ln w="158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  <p:sp>
            <p:nvSpPr>
              <p:cNvPr id="110" name="円弧 109"/>
              <p:cNvSpPr/>
              <p:nvPr/>
            </p:nvSpPr>
            <p:spPr bwMode="auto">
              <a:xfrm>
                <a:off x="1838083" y="2736700"/>
                <a:ext cx="324000" cy="324000"/>
              </a:xfrm>
              <a:prstGeom prst="arc">
                <a:avLst>
                  <a:gd name="adj1" fmla="val 16200000"/>
                  <a:gd name="adj2" fmla="val 18601455"/>
                </a:avLst>
              </a:prstGeom>
              <a:noFill/>
              <a:ln w="158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  <p:sp>
            <p:nvSpPr>
              <p:cNvPr id="111" name="円弧 110"/>
              <p:cNvSpPr/>
              <p:nvPr/>
            </p:nvSpPr>
            <p:spPr bwMode="auto">
              <a:xfrm>
                <a:off x="1883635" y="2808708"/>
                <a:ext cx="216000" cy="216000"/>
              </a:xfrm>
              <a:prstGeom prst="arc">
                <a:avLst>
                  <a:gd name="adj1" fmla="val 16200000"/>
                  <a:gd name="adj2" fmla="val 18665395"/>
                </a:avLst>
              </a:prstGeom>
              <a:noFill/>
              <a:ln w="158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endParaRPr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10</a:t>
            </a:r>
            <a:r>
              <a:rPr lang="en-US" altLang="ja-JP" dirty="0"/>
              <a:t>   【</a:t>
            </a:r>
            <a:r>
              <a:rPr lang="ja-JP" altLang="en-US" dirty="0"/>
              <a:t>図</a:t>
            </a:r>
            <a:r>
              <a:rPr lang="en-US" altLang="ja-JP" dirty="0"/>
              <a:t>】Wi-Fi</a:t>
            </a:r>
            <a:r>
              <a:rPr lang="ja-JP" altLang="en-US" dirty="0"/>
              <a:t>の進化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2DBBDFE-14B6-BCD2-DB0E-A3365CC2B023}"/>
              </a:ext>
            </a:extLst>
          </p:cNvPr>
          <p:cNvGrpSpPr/>
          <p:nvPr/>
        </p:nvGrpSpPr>
        <p:grpSpPr>
          <a:xfrm>
            <a:off x="251743" y="756109"/>
            <a:ext cx="4247746" cy="2268232"/>
            <a:chOff x="251743" y="756109"/>
            <a:chExt cx="4247746" cy="2268232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8BDBB928-0A4B-0B26-CBA2-9D1407FEE1D4}"/>
                </a:ext>
              </a:extLst>
            </p:cNvPr>
            <p:cNvSpPr/>
            <p:nvPr/>
          </p:nvSpPr>
          <p:spPr bwMode="auto">
            <a:xfrm>
              <a:off x="1367903" y="2133803"/>
              <a:ext cx="720000" cy="108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0000">
                  <a:srgbClr val="969696"/>
                </a:gs>
                <a:gs pos="70000">
                  <a:srgbClr val="969696"/>
                </a:gs>
                <a:gs pos="100000">
                  <a:schemeClr val="bg1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9A889A64-E0FA-F6F8-5782-8726FCFE6460}"/>
                </a:ext>
              </a:extLst>
            </p:cNvPr>
            <p:cNvSpPr/>
            <p:nvPr/>
          </p:nvSpPr>
          <p:spPr bwMode="auto">
            <a:xfrm>
              <a:off x="1584071" y="1836229"/>
              <a:ext cx="2304000" cy="108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0000">
                  <a:srgbClr val="969696"/>
                </a:gs>
                <a:gs pos="70000">
                  <a:srgbClr val="969696"/>
                </a:gs>
                <a:gs pos="100000">
                  <a:schemeClr val="bg1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defTabSz="473075"/>
              <a:endParaRPr lang="ja-JP" altLang="en-US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4BA1D4A-5F9A-8B03-D7A5-118A5346E158}"/>
                </a:ext>
              </a:extLst>
            </p:cNvPr>
            <p:cNvSpPr/>
            <p:nvPr/>
          </p:nvSpPr>
          <p:spPr bwMode="auto">
            <a:xfrm>
              <a:off x="1908107" y="1800265"/>
              <a:ext cx="2088000" cy="108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0000">
                  <a:srgbClr val="969696"/>
                </a:gs>
                <a:gs pos="70000">
                  <a:srgbClr val="969696"/>
                </a:gs>
                <a:gs pos="100000">
                  <a:schemeClr val="bg1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defTabSz="473075"/>
              <a:endParaRPr lang="ja-JP" altLang="en-US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81E0D851-9662-6BFF-9A3B-1CC3325B1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6877" y="2843956"/>
              <a:ext cx="503238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2020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</a:t>
              </a:r>
            </a:p>
          </p:txBody>
        </p:sp>
        <p:sp>
          <p:nvSpPr>
            <p:cNvPr id="29" name="Rectangle 33">
              <a:extLst>
                <a:ext uri="{FF2B5EF4-FFF2-40B4-BE49-F238E27FC236}">
                  <a16:creationId xmlns:a16="http://schemas.microsoft.com/office/drawing/2014/main" id="{8FA27E53-00D2-2B04-F322-7B2030BE7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7867" y="2843956"/>
              <a:ext cx="503238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2000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</a:t>
              </a:r>
            </a:p>
          </p:txBody>
        </p:sp>
        <p:sp>
          <p:nvSpPr>
            <p:cNvPr id="2" name="Rectangle 32">
              <a:extLst>
                <a:ext uri="{FF2B5EF4-FFF2-40B4-BE49-F238E27FC236}">
                  <a16:creationId xmlns:a16="http://schemas.microsoft.com/office/drawing/2014/main" id="{057C1181-3ACC-127B-7010-A775D6AE6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1963" y="2844341"/>
              <a:ext cx="503238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2010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</a:t>
              </a:r>
            </a:p>
          </p:txBody>
        </p:sp>
        <p:grpSp>
          <p:nvGrpSpPr>
            <p:cNvPr id="54282" name="グループ化 54281">
              <a:extLst>
                <a:ext uri="{FF2B5EF4-FFF2-40B4-BE49-F238E27FC236}">
                  <a16:creationId xmlns:a16="http://schemas.microsoft.com/office/drawing/2014/main" id="{E6FEEE66-FAA6-51C9-A384-6D735DA39D9C}"/>
                </a:ext>
              </a:extLst>
            </p:cNvPr>
            <p:cNvGrpSpPr/>
            <p:nvPr/>
          </p:nvGrpSpPr>
          <p:grpSpPr>
            <a:xfrm>
              <a:off x="719489" y="2822201"/>
              <a:ext cx="3780000" cy="39096"/>
              <a:chOff x="719489" y="2822201"/>
              <a:chExt cx="3780000" cy="39096"/>
            </a:xfrm>
          </p:grpSpPr>
          <p:sp>
            <p:nvSpPr>
              <p:cNvPr id="16" name="Line 28">
                <a:extLst>
                  <a:ext uri="{FF2B5EF4-FFF2-40B4-BE49-F238E27FC236}">
                    <a16:creationId xmlns:a16="http://schemas.microsoft.com/office/drawing/2014/main" id="{AEBA2D25-EB24-61F6-0CFB-4997808F59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>
                <a:off x="2609488" y="932202"/>
                <a:ext cx="2" cy="3780000"/>
              </a:xfrm>
              <a:prstGeom prst="line">
                <a:avLst/>
              </a:prstGeom>
              <a:noFill/>
              <a:ln w="38100">
                <a:solidFill>
                  <a:srgbClr val="777777"/>
                </a:solidFill>
                <a:round/>
                <a:headEnd type="none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dirty="0"/>
              </a:p>
            </p:txBody>
          </p:sp>
          <p:cxnSp>
            <p:nvCxnSpPr>
              <p:cNvPr id="5" name="直線コネクタ 4">
                <a:extLst>
                  <a:ext uri="{FF2B5EF4-FFF2-40B4-BE49-F238E27FC236}">
                    <a16:creationId xmlns:a16="http://schemas.microsoft.com/office/drawing/2014/main" id="{6C0CCFE2-1EED-4EBC-4C6D-5443F7FBEC01}"/>
                  </a:ext>
                </a:extLst>
              </p:cNvPr>
              <p:cNvCxnSpPr/>
              <p:nvPr/>
            </p:nvCxnSpPr>
            <p:spPr bwMode="auto">
              <a:xfrm>
                <a:off x="755799" y="2822373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BB70E814-2F2E-361A-20D3-B1423CB74BC5}"/>
                  </a:ext>
                </a:extLst>
              </p:cNvPr>
              <p:cNvCxnSpPr/>
              <p:nvPr/>
            </p:nvCxnSpPr>
            <p:spPr bwMode="auto">
              <a:xfrm>
                <a:off x="1187847" y="2822381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8C034A2C-567A-4189-B017-8B6B7C16CDB2}"/>
                  </a:ext>
                </a:extLst>
              </p:cNvPr>
              <p:cNvCxnSpPr/>
              <p:nvPr/>
            </p:nvCxnSpPr>
            <p:spPr bwMode="auto">
              <a:xfrm>
                <a:off x="1619895" y="2822381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290B047F-D548-052C-2A71-EC757CCEB1E8}"/>
                  </a:ext>
                </a:extLst>
              </p:cNvPr>
              <p:cNvCxnSpPr/>
              <p:nvPr/>
            </p:nvCxnSpPr>
            <p:spPr bwMode="auto">
              <a:xfrm>
                <a:off x="2051943" y="2822381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4CDCE301-0708-370C-53B9-1564A3E68B8C}"/>
                  </a:ext>
                </a:extLst>
              </p:cNvPr>
              <p:cNvCxnSpPr/>
              <p:nvPr/>
            </p:nvCxnSpPr>
            <p:spPr bwMode="auto">
              <a:xfrm>
                <a:off x="2483991" y="2822373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C8EF318B-CD91-2E40-1D8B-E897B05C387F}"/>
                  </a:ext>
                </a:extLst>
              </p:cNvPr>
              <p:cNvCxnSpPr/>
              <p:nvPr/>
            </p:nvCxnSpPr>
            <p:spPr bwMode="auto">
              <a:xfrm>
                <a:off x="2916039" y="2822381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A2F58CD0-A8A1-C783-6015-25FD703ACD23}"/>
                  </a:ext>
                </a:extLst>
              </p:cNvPr>
              <p:cNvCxnSpPr/>
              <p:nvPr/>
            </p:nvCxnSpPr>
            <p:spPr bwMode="auto">
              <a:xfrm>
                <a:off x="3348087" y="2822381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CC460EFC-EE8F-6665-8D2E-E197281BE003}"/>
                  </a:ext>
                </a:extLst>
              </p:cNvPr>
              <p:cNvCxnSpPr/>
              <p:nvPr/>
            </p:nvCxnSpPr>
            <p:spPr bwMode="auto">
              <a:xfrm>
                <a:off x="3780135" y="2823565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146AB453-48EA-26B0-F225-8F025287209C}"/>
                  </a:ext>
                </a:extLst>
              </p:cNvPr>
              <p:cNvCxnSpPr/>
              <p:nvPr/>
            </p:nvCxnSpPr>
            <p:spPr bwMode="auto">
              <a:xfrm>
                <a:off x="4212183" y="2825297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56" name="Rectangle 33">
              <a:extLst>
                <a:ext uri="{FF2B5EF4-FFF2-40B4-BE49-F238E27FC236}">
                  <a16:creationId xmlns:a16="http://schemas.microsoft.com/office/drawing/2014/main" id="{96A124B8-C31D-1ECE-6F3B-C1A37CA44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867" y="1908261"/>
              <a:ext cx="432000" cy="2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第</a:t>
              </a:r>
              <a:r>
                <a:rPr lang="en-US" altLang="ja-JP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世代</a:t>
              </a:r>
              <a:b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８０２</a:t>
              </a:r>
              <a:r>
                <a:rPr lang="en-US" altLang="ja-JP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.</a:t>
              </a:r>
              <a:r>
                <a:rPr lang="ja-JP" altLang="en-US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１１</a:t>
              </a:r>
              <a:endParaRPr lang="ja-JP" altLang="en-US" sz="800" dirty="0">
                <a:solidFill>
                  <a:srgbClr val="4D4D4D"/>
                </a:solidFill>
                <a:latin typeface="+mn-lt"/>
                <a:ea typeface="HGPｺﾞｼｯｸE" panose="020B0900000000000000" pitchFamily="50" charset="-128"/>
              </a:endParaRPr>
            </a:p>
          </p:txBody>
        </p: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3AB92156-0599-4AB1-249C-DBF49C922D7C}"/>
                </a:ext>
              </a:extLst>
            </p:cNvPr>
            <p:cNvCxnSpPr>
              <a:endCxn id="25" idx="1"/>
            </p:cNvCxnSpPr>
            <p:nvPr/>
          </p:nvCxnSpPr>
          <p:spPr bwMode="auto">
            <a:xfrm>
              <a:off x="1367867" y="2043803"/>
              <a:ext cx="36" cy="14400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999BD36C-34A6-5BA8-E398-07C4F7084FA2}"/>
                </a:ext>
              </a:extLst>
            </p:cNvPr>
            <p:cNvSpPr/>
            <p:nvPr/>
          </p:nvSpPr>
          <p:spPr bwMode="auto">
            <a:xfrm>
              <a:off x="2412019" y="1620233"/>
              <a:ext cx="1656000" cy="108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0000">
                  <a:srgbClr val="969696"/>
                </a:gs>
                <a:gs pos="70000">
                  <a:srgbClr val="969696"/>
                </a:gs>
                <a:gs pos="100000">
                  <a:schemeClr val="bg1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defTabSz="473075"/>
              <a:endParaRPr lang="ja-JP" altLang="en-US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6D4671E9-C75B-6CF4-C1B0-B557ADF23D9E}"/>
                </a:ext>
              </a:extLst>
            </p:cNvPr>
            <p:cNvSpPr/>
            <p:nvPr/>
          </p:nvSpPr>
          <p:spPr bwMode="auto">
            <a:xfrm>
              <a:off x="2808179" y="1368177"/>
              <a:ext cx="1368000" cy="108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0000">
                  <a:srgbClr val="969696"/>
                </a:gs>
                <a:gs pos="70000">
                  <a:srgbClr val="969696"/>
                </a:gs>
                <a:gs pos="100000">
                  <a:schemeClr val="bg1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defTabSz="473075"/>
              <a:endParaRPr lang="ja-JP" altLang="en-US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260A9E9E-4EA6-E64F-7568-0A1CF504D6F5}"/>
                </a:ext>
              </a:extLst>
            </p:cNvPr>
            <p:cNvSpPr/>
            <p:nvPr/>
          </p:nvSpPr>
          <p:spPr bwMode="auto">
            <a:xfrm>
              <a:off x="3384195" y="1296161"/>
              <a:ext cx="936000" cy="1080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30000">
                  <a:srgbClr val="969696"/>
                </a:gs>
                <a:gs pos="70000">
                  <a:srgbClr val="969696"/>
                </a:gs>
                <a:gs pos="100000">
                  <a:schemeClr val="bg1"/>
                </a:gs>
              </a:gsLst>
              <a:lin ang="0" scaled="1"/>
            </a:gra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2ECF43CC-4ADE-16CB-B1F1-7B6C31BACE61}"/>
                </a:ext>
              </a:extLst>
            </p:cNvPr>
            <p:cNvSpPr/>
            <p:nvPr/>
          </p:nvSpPr>
          <p:spPr bwMode="auto">
            <a:xfrm>
              <a:off x="3672195" y="1224173"/>
              <a:ext cx="648000" cy="108000"/>
            </a:xfrm>
            <a:prstGeom prst="rect">
              <a:avLst/>
            </a:prstGeom>
            <a:solidFill>
              <a:srgbClr val="F0F0FF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HGPｺﾞｼｯｸE" panose="020B0900000000000000" pitchFamily="50" charset="-128"/>
              </a:endParaRPr>
            </a:p>
          </p:txBody>
        </p: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83B0CC78-5D6E-DF91-3955-D25B0689FBCF}"/>
                </a:ext>
              </a:extLst>
            </p:cNvPr>
            <p:cNvCxnSpPr>
              <a:endCxn id="9" idx="1"/>
            </p:cNvCxnSpPr>
            <p:nvPr/>
          </p:nvCxnSpPr>
          <p:spPr bwMode="auto">
            <a:xfrm>
              <a:off x="1584071" y="1742503"/>
              <a:ext cx="0" cy="147726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9AD3E838-2D1A-F36C-E762-C18D8644A66D}"/>
                </a:ext>
              </a:extLst>
            </p:cNvPr>
            <p:cNvCxnSpPr>
              <a:endCxn id="10" idx="1"/>
            </p:cNvCxnSpPr>
            <p:nvPr/>
          </p:nvCxnSpPr>
          <p:spPr bwMode="auto">
            <a:xfrm>
              <a:off x="1907927" y="1706499"/>
              <a:ext cx="180" cy="147766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302F225D-2C22-1C09-BC6C-39E8A90E62C8}"/>
                </a:ext>
              </a:extLst>
            </p:cNvPr>
            <p:cNvCxnSpPr>
              <a:endCxn id="11" idx="1"/>
            </p:cNvCxnSpPr>
            <p:nvPr/>
          </p:nvCxnSpPr>
          <p:spPr bwMode="auto">
            <a:xfrm>
              <a:off x="2411983" y="1526491"/>
              <a:ext cx="36" cy="147742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822D0EBB-8EAA-5C5F-1D92-B9CDAAE3155C}"/>
                </a:ext>
              </a:extLst>
            </p:cNvPr>
            <p:cNvCxnSpPr>
              <a:endCxn id="12" idx="1"/>
            </p:cNvCxnSpPr>
            <p:nvPr/>
          </p:nvCxnSpPr>
          <p:spPr bwMode="auto">
            <a:xfrm>
              <a:off x="2808027" y="1274451"/>
              <a:ext cx="152" cy="147726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390055B5-CCC1-4948-B632-235A2BB9E07A}"/>
                </a:ext>
              </a:extLst>
            </p:cNvPr>
            <p:cNvCxnSpPr>
              <a:endCxn id="51" idx="1"/>
            </p:cNvCxnSpPr>
            <p:nvPr/>
          </p:nvCxnSpPr>
          <p:spPr bwMode="auto">
            <a:xfrm>
              <a:off x="3384099" y="1202423"/>
              <a:ext cx="96" cy="147738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A3056798-24EE-13B7-7197-E2B1E2E35422}"/>
                </a:ext>
              </a:extLst>
            </p:cNvPr>
            <p:cNvCxnSpPr>
              <a:endCxn id="6" idx="1"/>
            </p:cNvCxnSpPr>
            <p:nvPr/>
          </p:nvCxnSpPr>
          <p:spPr bwMode="auto">
            <a:xfrm>
              <a:off x="3672095" y="1130427"/>
              <a:ext cx="100" cy="147746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2" name="Rectangle 33">
              <a:extLst>
                <a:ext uri="{FF2B5EF4-FFF2-40B4-BE49-F238E27FC236}">
                  <a16:creationId xmlns:a16="http://schemas.microsoft.com/office/drawing/2014/main" id="{1AB7CBFA-319E-3D1C-6C50-B19D6D7BB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1891" y="1584225"/>
              <a:ext cx="432000" cy="2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第</a:t>
              </a:r>
              <a:r>
                <a:rPr lang="en-US" altLang="ja-JP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  <a:r>
                <a:rPr lang="ja-JP" altLang="en-US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世代</a:t>
              </a:r>
              <a:b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８０２</a:t>
              </a:r>
              <a:r>
                <a:rPr lang="en-US" altLang="ja-JP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.</a:t>
              </a:r>
              <a:r>
                <a:rPr lang="ja-JP" altLang="en-US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１１</a:t>
              </a:r>
              <a:r>
                <a:rPr lang="en-US" altLang="ja-JP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a/b</a:t>
              </a:r>
              <a:endParaRPr lang="ja-JP" altLang="en-US" sz="800" dirty="0">
                <a:solidFill>
                  <a:srgbClr val="4D4D4D"/>
                </a:solidFill>
                <a:latin typeface="+mn-lt"/>
                <a:ea typeface="HGPｺﾞｼｯｸE" panose="020B0900000000000000" pitchFamily="50" charset="-128"/>
              </a:endParaRPr>
            </a:p>
          </p:txBody>
        </p:sp>
        <p:sp>
          <p:nvSpPr>
            <p:cNvPr id="54272" name="Rectangle 33">
              <a:extLst>
                <a:ext uri="{FF2B5EF4-FFF2-40B4-BE49-F238E27FC236}">
                  <a16:creationId xmlns:a16="http://schemas.microsoft.com/office/drawing/2014/main" id="{AFF5F8A0-B169-0E78-447C-9976A322B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903" y="1476189"/>
              <a:ext cx="432000" cy="2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第</a:t>
              </a:r>
              <a:r>
                <a:rPr lang="en-US" altLang="ja-JP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3</a:t>
              </a:r>
              <a:r>
                <a:rPr lang="ja-JP" altLang="en-US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世代</a:t>
              </a:r>
              <a:b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８０２</a:t>
              </a:r>
              <a:r>
                <a:rPr lang="en-US" altLang="ja-JP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.</a:t>
              </a:r>
              <a:r>
                <a:rPr lang="ja-JP" altLang="en-US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１１</a:t>
              </a:r>
              <a:r>
                <a:rPr lang="en-US" altLang="ja-JP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g</a:t>
              </a:r>
              <a:endParaRPr lang="ja-JP" altLang="en-US" sz="800" dirty="0">
                <a:solidFill>
                  <a:srgbClr val="4D4D4D"/>
                </a:solidFill>
                <a:latin typeface="+mn-lt"/>
                <a:ea typeface="HGPｺﾞｼｯｸE" panose="020B0900000000000000" pitchFamily="50" charset="-128"/>
              </a:endParaRPr>
            </a:p>
          </p:txBody>
        </p:sp>
        <p:sp>
          <p:nvSpPr>
            <p:cNvPr id="54273" name="Rectangle 33">
              <a:extLst>
                <a:ext uri="{FF2B5EF4-FFF2-40B4-BE49-F238E27FC236}">
                  <a16:creationId xmlns:a16="http://schemas.microsoft.com/office/drawing/2014/main" id="{5776E0A2-BA7D-CEEE-38F0-C5F01A3F9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6007" y="1224193"/>
              <a:ext cx="432000" cy="28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ja-JP" altLang="en-US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第</a:t>
              </a:r>
              <a:r>
                <a:rPr lang="en-US" altLang="ja-JP" sz="7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4</a:t>
              </a:r>
              <a:r>
                <a:rPr lang="ja-JP" altLang="en-US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世代</a:t>
              </a:r>
              <a:b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en-US" altLang="ja-JP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Wi-Fi 4</a:t>
              </a:r>
              <a:br>
                <a:rPr lang="en-US" altLang="ja-JP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８０２</a:t>
              </a:r>
              <a:r>
                <a:rPr lang="en-US" altLang="ja-JP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.</a:t>
              </a:r>
              <a:r>
                <a:rPr lang="ja-JP" altLang="en-US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１１</a:t>
              </a:r>
              <a:r>
                <a:rPr lang="en-US" altLang="ja-JP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n</a:t>
              </a:r>
              <a:endParaRPr lang="ja-JP" altLang="en-US" sz="800" dirty="0">
                <a:solidFill>
                  <a:srgbClr val="4D4D4D"/>
                </a:solidFill>
                <a:latin typeface="+mn-lt"/>
                <a:ea typeface="HGPｺﾞｼｯｸE" panose="020B0900000000000000" pitchFamily="50" charset="-128"/>
              </a:endParaRPr>
            </a:p>
          </p:txBody>
        </p:sp>
        <p:sp>
          <p:nvSpPr>
            <p:cNvPr id="54283" name="Rectangle 33">
              <a:extLst>
                <a:ext uri="{FF2B5EF4-FFF2-40B4-BE49-F238E27FC236}">
                  <a16:creationId xmlns:a16="http://schemas.microsoft.com/office/drawing/2014/main" id="{69CE6FA4-7CCF-CB2F-83C4-EACCE05F17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71" y="2844341"/>
              <a:ext cx="503238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1990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</a:t>
              </a:r>
            </a:p>
          </p:txBody>
        </p:sp>
        <p:sp>
          <p:nvSpPr>
            <p:cNvPr id="54288" name="Rectangle 33">
              <a:extLst>
                <a:ext uri="{FF2B5EF4-FFF2-40B4-BE49-F238E27FC236}">
                  <a16:creationId xmlns:a16="http://schemas.microsoft.com/office/drawing/2014/main" id="{6CE81610-4559-3429-4C40-F4648FB12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83" y="2520325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10k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54289" name="Rectangle 33">
              <a:extLst>
                <a:ext uri="{FF2B5EF4-FFF2-40B4-BE49-F238E27FC236}">
                  <a16:creationId xmlns:a16="http://schemas.microsoft.com/office/drawing/2014/main" id="{455E02C8-F5CE-A10C-30E5-608ADBBE1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83" y="2304281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100k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54290" name="Rectangle 33">
              <a:extLst>
                <a:ext uri="{FF2B5EF4-FFF2-40B4-BE49-F238E27FC236}">
                  <a16:creationId xmlns:a16="http://schemas.microsoft.com/office/drawing/2014/main" id="{10BD0CEA-7DA6-FAC6-E311-386C49980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83" y="2088257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1M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54291" name="Rectangle 33">
              <a:extLst>
                <a:ext uri="{FF2B5EF4-FFF2-40B4-BE49-F238E27FC236}">
                  <a16:creationId xmlns:a16="http://schemas.microsoft.com/office/drawing/2014/main" id="{D0ED40AF-1DDD-CBC1-AD99-A078B5AB8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43" y="1872233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10M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54292" name="Rectangle 33">
              <a:extLst>
                <a:ext uri="{FF2B5EF4-FFF2-40B4-BE49-F238E27FC236}">
                  <a16:creationId xmlns:a16="http://schemas.microsoft.com/office/drawing/2014/main" id="{836F2C98-ABA3-3338-9685-B65792DB2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43" y="1656209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100M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54293" name="Rectangle 33">
              <a:extLst>
                <a:ext uri="{FF2B5EF4-FFF2-40B4-BE49-F238E27FC236}">
                  <a16:creationId xmlns:a16="http://schemas.microsoft.com/office/drawing/2014/main" id="{EE64B8E7-3D9B-5348-BE50-FF26AAA9D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43" y="1440205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1G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54294" name="Rectangle 33">
              <a:extLst>
                <a:ext uri="{FF2B5EF4-FFF2-40B4-BE49-F238E27FC236}">
                  <a16:creationId xmlns:a16="http://schemas.microsoft.com/office/drawing/2014/main" id="{89070448-E61B-45F1-D5DD-D18DB5DDA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43" y="1224161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10G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grpSp>
          <p:nvGrpSpPr>
            <p:cNvPr id="54295" name="グループ化 54294">
              <a:extLst>
                <a:ext uri="{FF2B5EF4-FFF2-40B4-BE49-F238E27FC236}">
                  <a16:creationId xmlns:a16="http://schemas.microsoft.com/office/drawing/2014/main" id="{5674C620-C104-CC2B-81C5-A4214C5F9FD8}"/>
                </a:ext>
              </a:extLst>
            </p:cNvPr>
            <p:cNvGrpSpPr/>
            <p:nvPr/>
          </p:nvGrpSpPr>
          <p:grpSpPr>
            <a:xfrm>
              <a:off x="573398" y="828341"/>
              <a:ext cx="38385" cy="2016000"/>
              <a:chOff x="573398" y="828341"/>
              <a:chExt cx="38385" cy="2016000"/>
            </a:xfrm>
          </p:grpSpPr>
          <p:sp>
            <p:nvSpPr>
              <p:cNvPr id="54296" name="Line 28">
                <a:extLst>
                  <a:ext uri="{FF2B5EF4-FFF2-40B4-BE49-F238E27FC236}">
                    <a16:creationId xmlns:a16="http://schemas.microsoft.com/office/drawing/2014/main" id="{A1D6EFC3-7601-D36B-B2A4-02B1DBCEFE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611781" y="828341"/>
                <a:ext cx="2" cy="2016000"/>
              </a:xfrm>
              <a:prstGeom prst="line">
                <a:avLst/>
              </a:prstGeom>
              <a:noFill/>
              <a:ln w="38100">
                <a:solidFill>
                  <a:srgbClr val="777777"/>
                </a:solidFill>
                <a:round/>
                <a:headEnd type="none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dirty="0"/>
              </a:p>
            </p:txBody>
          </p:sp>
          <p:cxnSp>
            <p:nvCxnSpPr>
              <p:cNvPr id="54297" name="直線コネクタ 54296">
                <a:extLst>
                  <a:ext uri="{FF2B5EF4-FFF2-40B4-BE49-F238E27FC236}">
                    <a16:creationId xmlns:a16="http://schemas.microsoft.com/office/drawing/2014/main" id="{6EE48FAF-1B0A-D702-C29D-181F319D9E5B}"/>
                  </a:ext>
                </a:extLst>
              </p:cNvPr>
              <p:cNvCxnSpPr/>
              <p:nvPr/>
            </p:nvCxnSpPr>
            <p:spPr bwMode="auto">
              <a:xfrm rot="5400000" flipH="1">
                <a:off x="593611" y="2808186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4298" name="直線コネクタ 54297">
                <a:extLst>
                  <a:ext uri="{FF2B5EF4-FFF2-40B4-BE49-F238E27FC236}">
                    <a16:creationId xmlns:a16="http://schemas.microsoft.com/office/drawing/2014/main" id="{F4F3722B-3D20-A74C-E4F5-5F04D662A2C4}"/>
                  </a:ext>
                </a:extLst>
              </p:cNvPr>
              <p:cNvCxnSpPr/>
              <p:nvPr/>
            </p:nvCxnSpPr>
            <p:spPr bwMode="auto">
              <a:xfrm rot="5400000" flipH="1">
                <a:off x="593603" y="2592162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4299" name="直線コネクタ 54298">
                <a:extLst>
                  <a:ext uri="{FF2B5EF4-FFF2-40B4-BE49-F238E27FC236}">
                    <a16:creationId xmlns:a16="http://schemas.microsoft.com/office/drawing/2014/main" id="{3A6551E2-46AC-4342-6864-8FF38821DB21}"/>
                  </a:ext>
                </a:extLst>
              </p:cNvPr>
              <p:cNvCxnSpPr/>
              <p:nvPr/>
            </p:nvCxnSpPr>
            <p:spPr bwMode="auto">
              <a:xfrm rot="5400000" flipH="1">
                <a:off x="593603" y="2376138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4300" name="直線コネクタ 54299">
                <a:extLst>
                  <a:ext uri="{FF2B5EF4-FFF2-40B4-BE49-F238E27FC236}">
                    <a16:creationId xmlns:a16="http://schemas.microsoft.com/office/drawing/2014/main" id="{7392B4FC-1B03-B4A5-0DBC-43DA21CCA1F9}"/>
                  </a:ext>
                </a:extLst>
              </p:cNvPr>
              <p:cNvCxnSpPr/>
              <p:nvPr/>
            </p:nvCxnSpPr>
            <p:spPr bwMode="auto">
              <a:xfrm rot="5400000" flipH="1">
                <a:off x="593603" y="2160114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4301" name="直線コネクタ 54300">
                <a:extLst>
                  <a:ext uri="{FF2B5EF4-FFF2-40B4-BE49-F238E27FC236}">
                    <a16:creationId xmlns:a16="http://schemas.microsoft.com/office/drawing/2014/main" id="{05DE3D5F-A876-CBF7-0DE8-FF05A9EEFD3B}"/>
                  </a:ext>
                </a:extLst>
              </p:cNvPr>
              <p:cNvCxnSpPr/>
              <p:nvPr/>
            </p:nvCxnSpPr>
            <p:spPr bwMode="auto">
              <a:xfrm rot="5400000" flipH="1">
                <a:off x="593611" y="1944090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4302" name="直線コネクタ 54301">
                <a:extLst>
                  <a:ext uri="{FF2B5EF4-FFF2-40B4-BE49-F238E27FC236}">
                    <a16:creationId xmlns:a16="http://schemas.microsoft.com/office/drawing/2014/main" id="{87F2BE80-1482-B4FF-8519-65527F51DD06}"/>
                  </a:ext>
                </a:extLst>
              </p:cNvPr>
              <p:cNvCxnSpPr/>
              <p:nvPr/>
            </p:nvCxnSpPr>
            <p:spPr bwMode="auto">
              <a:xfrm rot="5400000" flipH="1">
                <a:off x="593603" y="1728066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4303" name="直線コネクタ 54302">
                <a:extLst>
                  <a:ext uri="{FF2B5EF4-FFF2-40B4-BE49-F238E27FC236}">
                    <a16:creationId xmlns:a16="http://schemas.microsoft.com/office/drawing/2014/main" id="{8C8E827A-CA9D-43EE-0F19-B6F0C6D9919B}"/>
                  </a:ext>
                </a:extLst>
              </p:cNvPr>
              <p:cNvCxnSpPr/>
              <p:nvPr/>
            </p:nvCxnSpPr>
            <p:spPr bwMode="auto">
              <a:xfrm rot="5400000" flipH="1">
                <a:off x="593603" y="1512042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4304" name="直線コネクタ 54303">
                <a:extLst>
                  <a:ext uri="{FF2B5EF4-FFF2-40B4-BE49-F238E27FC236}">
                    <a16:creationId xmlns:a16="http://schemas.microsoft.com/office/drawing/2014/main" id="{C6A37FB7-82A0-027B-927F-B9AD1A20A01D}"/>
                  </a:ext>
                </a:extLst>
              </p:cNvPr>
              <p:cNvCxnSpPr/>
              <p:nvPr/>
            </p:nvCxnSpPr>
            <p:spPr bwMode="auto">
              <a:xfrm rot="5400000" flipH="1">
                <a:off x="592419" y="1296018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4305" name="直線コネクタ 54304">
                <a:extLst>
                  <a:ext uri="{FF2B5EF4-FFF2-40B4-BE49-F238E27FC236}">
                    <a16:creationId xmlns:a16="http://schemas.microsoft.com/office/drawing/2014/main" id="{00E392F1-E27D-EDD5-5B7C-8069A2702AB0}"/>
                  </a:ext>
                </a:extLst>
              </p:cNvPr>
              <p:cNvCxnSpPr/>
              <p:nvPr/>
            </p:nvCxnSpPr>
            <p:spPr bwMode="auto">
              <a:xfrm rot="5400000" flipH="1">
                <a:off x="591398" y="1081193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54306" name="Rectangle 33">
              <a:extLst>
                <a:ext uri="{FF2B5EF4-FFF2-40B4-BE49-F238E27FC236}">
                  <a16:creationId xmlns:a16="http://schemas.microsoft.com/office/drawing/2014/main" id="{58C7823B-F6B5-FFE1-D811-D001F88FC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83" y="1008137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100G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54307" name="Rectangle 33">
              <a:extLst>
                <a:ext uri="{FF2B5EF4-FFF2-40B4-BE49-F238E27FC236}">
                  <a16:creationId xmlns:a16="http://schemas.microsoft.com/office/drawing/2014/main" id="{6304C728-4B94-868E-0FB3-50F3C88B3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83" y="2736349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1k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54309" name="Rectangle 33">
              <a:extLst>
                <a:ext uri="{FF2B5EF4-FFF2-40B4-BE49-F238E27FC236}">
                  <a16:creationId xmlns:a16="http://schemas.microsoft.com/office/drawing/2014/main" id="{BBFDECCB-E510-8103-10FF-F6E07E619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051" y="972133"/>
              <a:ext cx="432000" cy="28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ja-JP" altLang="en-US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第</a:t>
              </a:r>
              <a:r>
                <a:rPr lang="en-US" altLang="ja-JP" sz="7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5</a:t>
              </a:r>
              <a:r>
                <a:rPr lang="ja-JP" altLang="en-US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世代</a:t>
              </a:r>
              <a:b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en-US" altLang="ja-JP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Wi-Fi 5</a:t>
              </a:r>
              <a:br>
                <a:rPr lang="en-US" altLang="ja-JP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８０２</a:t>
              </a:r>
              <a:r>
                <a:rPr lang="en-US" altLang="ja-JP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.</a:t>
              </a:r>
              <a:r>
                <a:rPr lang="ja-JP" altLang="en-US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１１</a:t>
              </a:r>
              <a:r>
                <a:rPr lang="en-US" altLang="ja-JP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ac</a:t>
              </a:r>
              <a:endParaRPr lang="ja-JP" altLang="en-US" sz="800" dirty="0">
                <a:solidFill>
                  <a:srgbClr val="4D4D4D"/>
                </a:solidFill>
                <a:latin typeface="+mn-lt"/>
                <a:ea typeface="HGPｺﾞｼｯｸE" panose="020B0900000000000000" pitchFamily="50" charset="-128"/>
              </a:endParaRPr>
            </a:p>
          </p:txBody>
        </p:sp>
        <p:sp>
          <p:nvSpPr>
            <p:cNvPr id="54310" name="Rectangle 33">
              <a:extLst>
                <a:ext uri="{FF2B5EF4-FFF2-40B4-BE49-F238E27FC236}">
                  <a16:creationId xmlns:a16="http://schemas.microsoft.com/office/drawing/2014/main" id="{21055996-31E0-135F-A3C4-B2B12EEE9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075" y="900125"/>
              <a:ext cx="432000" cy="28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ja-JP" altLang="en-US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第</a:t>
              </a:r>
              <a:r>
                <a:rPr lang="en-US" altLang="ja-JP" sz="7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6</a:t>
              </a:r>
              <a:r>
                <a:rPr lang="ja-JP" altLang="en-US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世代</a:t>
              </a:r>
              <a:br>
                <a:rPr lang="en-US" altLang="ja-JP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en-US" altLang="ja-JP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Wi-Fi 6</a:t>
              </a:r>
              <a:br>
                <a:rPr lang="en-US" altLang="ja-JP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８０２</a:t>
              </a:r>
              <a:r>
                <a:rPr lang="en-US" altLang="ja-JP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.</a:t>
              </a:r>
              <a:r>
                <a:rPr lang="ja-JP" altLang="en-US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１１</a:t>
              </a:r>
              <a:r>
                <a:rPr lang="en-US" altLang="ja-JP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ax</a:t>
              </a:r>
              <a:endParaRPr lang="ja-JP" altLang="en-US" sz="800" dirty="0">
                <a:solidFill>
                  <a:srgbClr val="4D4D4D"/>
                </a:solidFill>
                <a:latin typeface="+mn-lt"/>
                <a:ea typeface="HGPｺﾞｼｯｸE" panose="020B0900000000000000" pitchFamily="50" charset="-128"/>
              </a:endParaRPr>
            </a:p>
          </p:txBody>
        </p:sp>
        <p:sp>
          <p:nvSpPr>
            <p:cNvPr id="54311" name="Rectangle 33">
              <a:extLst>
                <a:ext uri="{FF2B5EF4-FFF2-40B4-BE49-F238E27FC236}">
                  <a16:creationId xmlns:a16="http://schemas.microsoft.com/office/drawing/2014/main" id="{9DC41460-5CE5-53AA-57C6-01F4EEE1B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2095" y="828117"/>
              <a:ext cx="432000" cy="28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ja-JP" altLang="en-US" sz="700" b="1" dirty="0">
                  <a:solidFill>
                    <a:srgbClr val="969696"/>
                  </a:solidFill>
                  <a:ea typeface="HGPｺﾞｼｯｸE" panose="020B0900000000000000" pitchFamily="50" charset="-128"/>
                </a:rPr>
                <a:t>第</a:t>
              </a:r>
              <a:r>
                <a:rPr lang="en-US" altLang="ja-JP" sz="700" dirty="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7</a:t>
              </a:r>
              <a:r>
                <a:rPr lang="ja-JP" altLang="en-US" sz="700" dirty="0">
                  <a:solidFill>
                    <a:srgbClr val="969696"/>
                  </a:solidFill>
                  <a:ea typeface="HGPｺﾞｼｯｸE" panose="020B0900000000000000" pitchFamily="50" charset="-128"/>
                </a:rPr>
                <a:t>世代</a:t>
              </a:r>
              <a:br>
                <a:rPr lang="en-US" altLang="ja-JP" sz="800" b="1" dirty="0">
                  <a:solidFill>
                    <a:srgbClr val="969696"/>
                  </a:solidFill>
                  <a:ea typeface="HGPｺﾞｼｯｸE" panose="020B0900000000000000" pitchFamily="50" charset="-128"/>
                </a:rPr>
              </a:br>
              <a:r>
                <a:rPr lang="en-US" altLang="ja-JP" sz="800" b="1" dirty="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Wi-Fi 7</a:t>
              </a:r>
              <a:br>
                <a:rPr lang="en-US" altLang="ja-JP" sz="800" b="1" dirty="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600" dirty="0">
                  <a:solidFill>
                    <a:srgbClr val="969696"/>
                  </a:solidFill>
                  <a:latin typeface="+mn-lt"/>
                  <a:ea typeface="HGPｺﾞｼｯｸE" panose="020B0900000000000000" pitchFamily="50" charset="-128"/>
                </a:rPr>
                <a:t>８０２</a:t>
              </a:r>
              <a:r>
                <a:rPr lang="en-US" altLang="ja-JP" sz="600" dirty="0">
                  <a:solidFill>
                    <a:srgbClr val="969696"/>
                  </a:solidFill>
                  <a:latin typeface="+mn-lt"/>
                  <a:ea typeface="HGPｺﾞｼｯｸE" panose="020B0900000000000000" pitchFamily="50" charset="-128"/>
                </a:rPr>
                <a:t>.</a:t>
              </a:r>
              <a:r>
                <a:rPr lang="ja-JP" altLang="en-US" sz="600" dirty="0">
                  <a:solidFill>
                    <a:srgbClr val="969696"/>
                  </a:solidFill>
                  <a:latin typeface="+mn-lt"/>
                  <a:ea typeface="HGPｺﾞｼｯｸE" panose="020B0900000000000000" pitchFamily="50" charset="-128"/>
                </a:rPr>
                <a:t>１１</a:t>
              </a:r>
              <a:r>
                <a:rPr lang="en-US" altLang="ja-JP" sz="600" dirty="0">
                  <a:solidFill>
                    <a:srgbClr val="969696"/>
                  </a:solidFill>
                  <a:latin typeface="+mn-lt"/>
                  <a:ea typeface="HGPｺﾞｼｯｸE" panose="020B0900000000000000" pitchFamily="50" charset="-128"/>
                </a:rPr>
                <a:t>be</a:t>
              </a:r>
              <a:endParaRPr lang="ja-JP" altLang="en-US" sz="800" dirty="0">
                <a:solidFill>
                  <a:srgbClr val="969696"/>
                </a:solidFill>
                <a:latin typeface="+mn-lt"/>
                <a:ea typeface="HGPｺﾞｼｯｸE" panose="020B0900000000000000" pitchFamily="50" charset="-128"/>
              </a:endParaRPr>
            </a:p>
          </p:txBody>
        </p:sp>
        <p:sp>
          <p:nvSpPr>
            <p:cNvPr id="54321" name="Rectangle 33">
              <a:extLst>
                <a:ext uri="{FF2B5EF4-FFF2-40B4-BE49-F238E27FC236}">
                  <a16:creationId xmlns:a16="http://schemas.microsoft.com/office/drawing/2014/main" id="{525B4E2A-B6AB-590D-3B45-A9186DB5C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795" y="756125"/>
              <a:ext cx="720000" cy="1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通信速度（最大）</a:t>
              </a:r>
            </a:p>
          </p:txBody>
        </p:sp>
        <p:sp>
          <p:nvSpPr>
            <p:cNvPr id="54322" name="Rectangle 33">
              <a:extLst>
                <a:ext uri="{FF2B5EF4-FFF2-40B4-BE49-F238E27FC236}">
                  <a16:creationId xmlns:a16="http://schemas.microsoft.com/office/drawing/2014/main" id="{1E3801EB-8697-197A-4C64-80A4E820B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779" y="756109"/>
              <a:ext cx="288000" cy="1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[bps]</a:t>
              </a:r>
              <a:endParaRPr lang="ja-JP" altLang="en-US" sz="800" dirty="0">
                <a:solidFill>
                  <a:srgbClr val="4D4D4D"/>
                </a:solidFill>
                <a:latin typeface="+mn-lt"/>
                <a:ea typeface="HGPｺﾞｼｯｸE" panose="020B0900000000000000" pitchFamily="50" charset="-128"/>
              </a:endParaRPr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6BFBAE11-BC67-D2B6-EF86-44807E9EB90D}"/>
                </a:ext>
              </a:extLst>
            </p:cNvPr>
            <p:cNvSpPr/>
            <p:nvPr/>
          </p:nvSpPr>
          <p:spPr bwMode="auto">
            <a:xfrm>
              <a:off x="2772183" y="2016249"/>
              <a:ext cx="1440000" cy="720000"/>
            </a:xfrm>
            <a:prstGeom prst="roundRect">
              <a:avLst>
                <a:gd name="adj" fmla="val 6901"/>
              </a:avLst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96000" algn="l"/>
                  <a:tab pos="792000" algn="l"/>
                </a:tabLst>
              </a:pP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【</a:t>
              </a: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規格名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】	【</a:t>
              </a: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策定年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】	【</a:t>
              </a: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最大速度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】</a:t>
              </a:r>
            </a:p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96000" algn="l"/>
                  <a:tab pos="792000" algn="l"/>
                </a:tabLst>
              </a:pP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・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802.11be	2024</a:t>
              </a: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年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(?)	30G bps</a:t>
              </a: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以上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(?)</a:t>
              </a:r>
            </a:p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96000" algn="l"/>
                  <a:tab pos="792000" algn="l"/>
                </a:tabLst>
              </a:pP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・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802.11ax</a:t>
              </a:r>
              <a:r>
                <a:rPr lang="en-US" altLang="ja-JP" sz="550" dirty="0">
                  <a:latin typeface="+mn-lt"/>
                  <a:ea typeface="+mn-ea"/>
                </a:rPr>
                <a:t> 	2021</a:t>
              </a:r>
              <a:r>
                <a:rPr lang="ja-JP" altLang="en-US" sz="550" dirty="0">
                  <a:latin typeface="+mn-lt"/>
                  <a:ea typeface="+mn-ea"/>
                </a:rPr>
                <a:t>年</a:t>
              </a:r>
              <a:r>
                <a:rPr lang="en-US" altLang="ja-JP" sz="550" dirty="0">
                  <a:latin typeface="+mn-lt"/>
                  <a:ea typeface="+mn-ea"/>
                </a:rPr>
                <a:t>	9.6G bps</a:t>
              </a:r>
              <a:endParaRPr kumimoji="1" lang="en-US" altLang="ja-JP" sz="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endParaRPr>
            </a:p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96000" algn="l"/>
                  <a:tab pos="792000" algn="l"/>
                </a:tabLst>
              </a:pPr>
              <a:r>
                <a:rPr lang="ja-JP" altLang="en-US" sz="550" dirty="0">
                  <a:latin typeface="+mn-lt"/>
                  <a:ea typeface="+mn-ea"/>
                </a:rPr>
                <a:t>・</a:t>
              </a:r>
              <a:r>
                <a:rPr lang="en-US" altLang="ja-JP" sz="550" dirty="0">
                  <a:latin typeface="+mn-lt"/>
                  <a:ea typeface="+mn-ea"/>
                </a:rPr>
                <a:t>802.11ac 	2013</a:t>
              </a:r>
              <a:r>
                <a:rPr lang="ja-JP" altLang="en-US" sz="550" dirty="0">
                  <a:latin typeface="+mn-lt"/>
                  <a:ea typeface="+mn-ea"/>
                </a:rPr>
                <a:t>年</a:t>
              </a:r>
              <a:r>
                <a:rPr lang="en-US" altLang="ja-JP" sz="550" dirty="0">
                  <a:latin typeface="+mn-lt"/>
                  <a:ea typeface="+mn-ea"/>
                </a:rPr>
                <a:t>	6.9G bps</a:t>
              </a:r>
            </a:p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96000" algn="l"/>
                  <a:tab pos="792000" algn="l"/>
                </a:tabLst>
              </a:pP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・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802.11n</a:t>
              </a:r>
              <a:r>
                <a:rPr lang="en-US" altLang="ja-JP" sz="550" dirty="0">
                  <a:latin typeface="+mn-lt"/>
                  <a:ea typeface="+mn-ea"/>
                </a:rPr>
                <a:t> 	2009</a:t>
              </a:r>
              <a:r>
                <a:rPr lang="ja-JP" altLang="en-US" sz="550" dirty="0">
                  <a:latin typeface="+mn-lt"/>
                  <a:ea typeface="+mn-ea"/>
                </a:rPr>
                <a:t>年</a:t>
              </a:r>
              <a:r>
                <a:rPr lang="en-US" altLang="ja-JP" sz="550" dirty="0">
                  <a:latin typeface="+mn-lt"/>
                  <a:ea typeface="+mn-ea"/>
                </a:rPr>
                <a:t>	600M bps</a:t>
              </a:r>
              <a:endParaRPr kumimoji="1" lang="en-US" altLang="ja-JP" sz="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endParaRPr>
            </a:p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96000" algn="l"/>
                  <a:tab pos="792000" algn="l"/>
                </a:tabLst>
              </a:pPr>
              <a:r>
                <a:rPr lang="ja-JP" altLang="en-US" sz="550" dirty="0">
                  <a:latin typeface="+mn-lt"/>
                  <a:ea typeface="+mn-ea"/>
                </a:rPr>
                <a:t>・</a:t>
              </a:r>
              <a:r>
                <a:rPr lang="en-US" altLang="ja-JP" sz="550" dirty="0">
                  <a:latin typeface="+mn-lt"/>
                  <a:ea typeface="+mn-ea"/>
                </a:rPr>
                <a:t>802.11g	2003</a:t>
              </a:r>
              <a:r>
                <a:rPr lang="ja-JP" altLang="en-US" sz="550" dirty="0">
                  <a:latin typeface="+mn-lt"/>
                  <a:ea typeface="+mn-ea"/>
                </a:rPr>
                <a:t>年</a:t>
              </a:r>
              <a:r>
                <a:rPr lang="en-US" altLang="ja-JP" sz="550" dirty="0">
                  <a:latin typeface="+mn-lt"/>
                  <a:ea typeface="+mn-ea"/>
                </a:rPr>
                <a:t>	54M bps</a:t>
              </a:r>
            </a:p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96000" algn="l"/>
                  <a:tab pos="792000" algn="l"/>
                </a:tabLst>
              </a:pP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・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802.11a/b	</a:t>
              </a:r>
              <a:r>
                <a:rPr lang="en-US" altLang="ja-JP" sz="550" dirty="0">
                  <a:latin typeface="+mn-lt"/>
                  <a:ea typeface="+mn-ea"/>
                </a:rPr>
                <a:t>1999</a:t>
              </a:r>
              <a:r>
                <a:rPr lang="ja-JP" altLang="en-US" sz="550" dirty="0">
                  <a:latin typeface="+mn-lt"/>
                  <a:ea typeface="+mn-ea"/>
                </a:rPr>
                <a:t>年</a:t>
              </a:r>
              <a:r>
                <a:rPr lang="en-US" altLang="ja-JP" sz="550" dirty="0">
                  <a:latin typeface="+mn-lt"/>
                  <a:ea typeface="+mn-ea"/>
                </a:rPr>
                <a:t>	54M / 11M bps</a:t>
              </a:r>
              <a:endParaRPr kumimoji="1" lang="en-US" altLang="ja-JP" sz="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endParaRPr>
            </a:p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96000" algn="l"/>
                  <a:tab pos="792000" algn="l"/>
                </a:tabLst>
              </a:pPr>
              <a:r>
                <a:rPr lang="ja-JP" altLang="en-US" sz="550" dirty="0">
                  <a:latin typeface="+mn-lt"/>
                  <a:ea typeface="+mn-ea"/>
                </a:rPr>
                <a:t>・</a:t>
              </a:r>
              <a:r>
                <a:rPr lang="en-US" altLang="ja-JP" sz="550" dirty="0">
                  <a:latin typeface="+mn-lt"/>
                  <a:ea typeface="+mn-ea"/>
                </a:rPr>
                <a:t>802.11	1997</a:t>
              </a:r>
              <a:r>
                <a:rPr lang="ja-JP" altLang="en-US" sz="550" dirty="0">
                  <a:latin typeface="+mn-lt"/>
                  <a:ea typeface="+mn-ea"/>
                </a:rPr>
                <a:t>年</a:t>
              </a:r>
              <a:r>
                <a:rPr lang="en-US" altLang="ja-JP" sz="550" dirty="0">
                  <a:latin typeface="+mn-lt"/>
                  <a:ea typeface="+mn-ea"/>
                </a:rPr>
                <a:t>	2M bps</a:t>
              </a:r>
              <a:endParaRPr kumimoji="1" lang="ja-JP" altLang="en-US" sz="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311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>
                <a:solidFill>
                  <a:schemeClr val="bg1"/>
                </a:solidFill>
              </a:rPr>
              <a:t>11</a:t>
            </a:r>
            <a:r>
              <a:rPr lang="en-US" altLang="ja-JP" dirty="0"/>
              <a:t>   WAN</a:t>
            </a:r>
            <a:r>
              <a:rPr lang="ja-JP" altLang="en-US" dirty="0"/>
              <a:t>と</a:t>
            </a:r>
            <a:r>
              <a:rPr lang="en-US" altLang="ja-JP" dirty="0"/>
              <a:t>VPN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D0D28A9-07DE-0E1A-24CF-90C8F00CB580}"/>
              </a:ext>
            </a:extLst>
          </p:cNvPr>
          <p:cNvGrpSpPr/>
          <p:nvPr/>
        </p:nvGrpSpPr>
        <p:grpSpPr>
          <a:xfrm>
            <a:off x="575779" y="1368425"/>
            <a:ext cx="3492587" cy="1511920"/>
            <a:chOff x="575779" y="1368425"/>
            <a:chExt cx="3492587" cy="1511920"/>
          </a:xfrm>
        </p:grpSpPr>
        <p:sp>
          <p:nvSpPr>
            <p:cNvPr id="12291" name="Oval 18"/>
            <p:cNvSpPr>
              <a:spLocks noChangeArrowheads="1"/>
            </p:cNvSpPr>
            <p:nvPr/>
          </p:nvSpPr>
          <p:spPr bwMode="auto">
            <a:xfrm>
              <a:off x="575779" y="1512888"/>
              <a:ext cx="576262" cy="5762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72000" rIns="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A</a:t>
              </a: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支社の</a:t>
              </a:r>
            </a:p>
            <a:p>
              <a:pPr algn="ctr" eaLnBrk="1" hangingPunct="1">
                <a:lnSpc>
                  <a:spcPct val="120000"/>
                </a:lnSpc>
              </a:pPr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</a:p>
          </p:txBody>
        </p:sp>
        <p:sp>
          <p:nvSpPr>
            <p:cNvPr id="12292" name="Oval 19"/>
            <p:cNvSpPr>
              <a:spLocks noChangeArrowheads="1"/>
            </p:cNvSpPr>
            <p:nvPr/>
          </p:nvSpPr>
          <p:spPr bwMode="auto">
            <a:xfrm>
              <a:off x="1763713" y="1368425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本社の</a:t>
              </a:r>
              <a:b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</a:p>
          </p:txBody>
        </p:sp>
        <p:sp>
          <p:nvSpPr>
            <p:cNvPr id="12293" name="Oval 23"/>
            <p:cNvSpPr>
              <a:spLocks noChangeArrowheads="1"/>
            </p:cNvSpPr>
            <p:nvPr/>
          </p:nvSpPr>
          <p:spPr bwMode="auto">
            <a:xfrm>
              <a:off x="3492103" y="1512888"/>
              <a:ext cx="576263" cy="5762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72000" rIns="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</a:rPr>
                <a:t>B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支社の</a:t>
              </a:r>
            </a:p>
            <a:p>
              <a:pPr algn="ctr" eaLnBrk="1" hangingPunct="1">
                <a:lnSpc>
                  <a:spcPct val="120000"/>
                </a:lnSpc>
              </a:pPr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</a:p>
          </p:txBody>
        </p:sp>
        <p:sp>
          <p:nvSpPr>
            <p:cNvPr id="12294" name="Line 24"/>
            <p:cNvSpPr>
              <a:spLocks noChangeShapeType="1"/>
            </p:cNvSpPr>
            <p:nvPr/>
          </p:nvSpPr>
          <p:spPr bwMode="auto">
            <a:xfrm rot="5400000" flipV="1">
              <a:off x="1457847" y="1530224"/>
              <a:ext cx="0" cy="540000"/>
            </a:xfrm>
            <a:prstGeom prst="line">
              <a:avLst/>
            </a:prstGeom>
            <a:noFill/>
            <a:ln w="28575">
              <a:solidFill>
                <a:srgbClr val="777777"/>
              </a:solidFill>
              <a:round/>
              <a:headEnd type="arrow" w="lg" len="med"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95" name="Line 26"/>
            <p:cNvSpPr>
              <a:spLocks noChangeShapeType="1"/>
            </p:cNvSpPr>
            <p:nvPr/>
          </p:nvSpPr>
          <p:spPr bwMode="auto">
            <a:xfrm rot="5400000" flipV="1">
              <a:off x="3060011" y="1404224"/>
              <a:ext cx="0" cy="792000"/>
            </a:xfrm>
            <a:prstGeom prst="line">
              <a:avLst/>
            </a:prstGeom>
            <a:noFill/>
            <a:ln w="19050">
              <a:solidFill>
                <a:srgbClr val="777777"/>
              </a:solidFill>
              <a:round/>
              <a:headEnd type="arrow" w="lg" len="med"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96" name="Oval 27"/>
            <p:cNvSpPr>
              <a:spLocks noChangeArrowheads="1"/>
            </p:cNvSpPr>
            <p:nvPr/>
          </p:nvSpPr>
          <p:spPr bwMode="auto">
            <a:xfrm>
              <a:off x="2879725" y="1619250"/>
              <a:ext cx="360363" cy="36036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12297" name="Group 28"/>
            <p:cNvGrpSpPr>
              <a:grpSpLocks/>
            </p:cNvGrpSpPr>
            <p:nvPr/>
          </p:nvGrpSpPr>
          <p:grpSpPr bwMode="auto">
            <a:xfrm flipV="1">
              <a:off x="2592388" y="1800225"/>
              <a:ext cx="971550" cy="539750"/>
              <a:chOff x="1529" y="1270"/>
              <a:chExt cx="798" cy="318"/>
            </a:xfrm>
          </p:grpSpPr>
          <p:sp>
            <p:nvSpPr>
              <p:cNvPr id="12302" name="Arc 29"/>
              <p:cNvSpPr>
                <a:spLocks/>
              </p:cNvSpPr>
              <p:nvPr/>
            </p:nvSpPr>
            <p:spPr bwMode="auto">
              <a:xfrm>
                <a:off x="1928" y="1270"/>
                <a:ext cx="399" cy="318"/>
              </a:xfrm>
              <a:custGeom>
                <a:avLst/>
                <a:gdLst>
                  <a:gd name="T0" fmla="*/ 0 w 18978"/>
                  <a:gd name="T1" fmla="*/ 0 h 21600"/>
                  <a:gd name="T2" fmla="*/ 399 w 18978"/>
                  <a:gd name="T3" fmla="*/ 166 h 21600"/>
                  <a:gd name="T4" fmla="*/ 0 w 18978"/>
                  <a:gd name="T5" fmla="*/ 318 h 21600"/>
                  <a:gd name="T6" fmla="*/ 0 60000 65536"/>
                  <a:gd name="T7" fmla="*/ 0 60000 65536"/>
                  <a:gd name="T8" fmla="*/ 0 60000 65536"/>
                  <a:gd name="T9" fmla="*/ 0 w 18978"/>
                  <a:gd name="T10" fmla="*/ 0 h 21600"/>
                  <a:gd name="T11" fmla="*/ 18978 w 1897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978" h="21600" fill="none" extrusionOk="0">
                    <a:moveTo>
                      <a:pt x="-1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-1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777777"/>
                </a:solidFill>
                <a:prstDash val="sysDot"/>
                <a:round/>
                <a:headEnd/>
                <a:tailEnd type="arrow" w="lg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36000" tIns="36000" rIns="36000" bIns="36000" anchor="ctr"/>
              <a:lstStyle>
                <a:lvl1pPr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303" name="Arc 30"/>
              <p:cNvSpPr>
                <a:spLocks/>
              </p:cNvSpPr>
              <p:nvPr/>
            </p:nvSpPr>
            <p:spPr bwMode="auto">
              <a:xfrm flipH="1">
                <a:off x="1529" y="1270"/>
                <a:ext cx="399" cy="318"/>
              </a:xfrm>
              <a:custGeom>
                <a:avLst/>
                <a:gdLst>
                  <a:gd name="T0" fmla="*/ 0 w 18978"/>
                  <a:gd name="T1" fmla="*/ 0 h 21600"/>
                  <a:gd name="T2" fmla="*/ 399 w 18978"/>
                  <a:gd name="T3" fmla="*/ 166 h 21600"/>
                  <a:gd name="T4" fmla="*/ 0 w 18978"/>
                  <a:gd name="T5" fmla="*/ 318 h 21600"/>
                  <a:gd name="T6" fmla="*/ 0 60000 65536"/>
                  <a:gd name="T7" fmla="*/ 0 60000 65536"/>
                  <a:gd name="T8" fmla="*/ 0 60000 65536"/>
                  <a:gd name="T9" fmla="*/ 0 w 18978"/>
                  <a:gd name="T10" fmla="*/ 0 h 21600"/>
                  <a:gd name="T11" fmla="*/ 18978 w 1897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978" h="21600" fill="none" extrusionOk="0">
                    <a:moveTo>
                      <a:pt x="-1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-1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777777"/>
                </a:solidFill>
                <a:prstDash val="sysDot"/>
                <a:round/>
                <a:headEnd/>
                <a:tailEnd type="arrow" w="lg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36000" tIns="36000" rIns="36000" bIns="36000" anchor="ctr"/>
              <a:lstStyle>
                <a:lvl1pPr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2298" name="Rectangle 31"/>
            <p:cNvSpPr>
              <a:spLocks noChangeArrowheads="1"/>
            </p:cNvSpPr>
            <p:nvPr/>
          </p:nvSpPr>
          <p:spPr bwMode="auto">
            <a:xfrm>
              <a:off x="1116013" y="1404938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</a:rPr>
                <a:t>専用回線</a:t>
              </a:r>
            </a:p>
          </p:txBody>
        </p:sp>
        <p:sp>
          <p:nvSpPr>
            <p:cNvPr id="12299" name="Rectangle 32"/>
            <p:cNvSpPr>
              <a:spLocks noChangeArrowheads="1"/>
            </p:cNvSpPr>
            <p:nvPr/>
          </p:nvSpPr>
          <p:spPr bwMode="auto">
            <a:xfrm>
              <a:off x="2700338" y="1404938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公衆回線</a:t>
              </a:r>
            </a:p>
          </p:txBody>
        </p:sp>
        <p:sp>
          <p:nvSpPr>
            <p:cNvPr id="12300" name="Rectangle 33"/>
            <p:cNvSpPr>
              <a:spLocks noChangeArrowheads="1"/>
            </p:cNvSpPr>
            <p:nvPr/>
          </p:nvSpPr>
          <p:spPr bwMode="auto">
            <a:xfrm>
              <a:off x="2700338" y="2413000"/>
              <a:ext cx="719137" cy="144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VPN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を構築</a:t>
              </a:r>
            </a:p>
          </p:txBody>
        </p:sp>
        <p:sp>
          <p:nvSpPr>
            <p:cNvPr id="12301" name="Rectangle 34"/>
            <p:cNvSpPr>
              <a:spLocks noChangeArrowheads="1"/>
            </p:cNvSpPr>
            <p:nvPr/>
          </p:nvSpPr>
          <p:spPr bwMode="auto">
            <a:xfrm>
              <a:off x="2592003" y="2664445"/>
              <a:ext cx="9350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仮想的に専用回線を構成</a:t>
              </a: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 rot="5400000">
              <a:off x="2965555" y="2519362"/>
              <a:ext cx="187931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3360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CB1A58-5AEA-3553-596F-B4809E8F6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12</a:t>
            </a:r>
            <a:r>
              <a:rPr lang="en-US" altLang="ja-JP" dirty="0"/>
              <a:t>   </a:t>
            </a:r>
            <a:r>
              <a:rPr lang="ja-JP" altLang="en-US" dirty="0"/>
              <a:t>テレワーク</a:t>
            </a:r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3567BBB-EECB-435A-7E7D-1DFC4C0370C1}"/>
              </a:ext>
            </a:extLst>
          </p:cNvPr>
          <p:cNvGrpSpPr/>
          <p:nvPr/>
        </p:nvGrpSpPr>
        <p:grpSpPr>
          <a:xfrm>
            <a:off x="539903" y="684101"/>
            <a:ext cx="3024216" cy="2232248"/>
            <a:chOff x="539903" y="684101"/>
            <a:chExt cx="3024216" cy="2232248"/>
          </a:xfrm>
        </p:grpSpPr>
        <p:sp>
          <p:nvSpPr>
            <p:cNvPr id="19" name="Oval 137">
              <a:extLst>
                <a:ext uri="{FF2B5EF4-FFF2-40B4-BE49-F238E27FC236}">
                  <a16:creationId xmlns:a16="http://schemas.microsoft.com/office/drawing/2014/main" id="{EAEFC0B0-D914-3C0C-8DDE-9D1910B6B8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879" y="936625"/>
              <a:ext cx="1728000" cy="1728000"/>
            </a:xfrm>
            <a:prstGeom prst="ellipse">
              <a:avLst/>
            </a:prstGeom>
            <a:noFill/>
            <a:ln w="38100">
              <a:solidFill>
                <a:srgbClr val="777777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0" name="Rectangle 130">
              <a:extLst>
                <a:ext uri="{FF2B5EF4-FFF2-40B4-BE49-F238E27FC236}">
                  <a16:creationId xmlns:a16="http://schemas.microsoft.com/office/drawing/2014/main" id="{DA4B63D8-37D0-C610-7477-7A21009B8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903" y="1512193"/>
              <a:ext cx="1152000" cy="576000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本来のオフィス</a:t>
              </a:r>
            </a:p>
          </p:txBody>
        </p:sp>
        <p:sp>
          <p:nvSpPr>
            <p:cNvPr id="22" name="Rectangle 130">
              <a:extLst>
                <a:ext uri="{FF2B5EF4-FFF2-40B4-BE49-F238E27FC236}">
                  <a16:creationId xmlns:a16="http://schemas.microsoft.com/office/drawing/2014/main" id="{3D460C76-1CB1-CEFD-4A56-F95B3FB8EC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1943" y="684101"/>
              <a:ext cx="576000" cy="576000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サテライト</a:t>
              </a:r>
              <a:br>
                <a:rPr lang="en-US" altLang="ja-JP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オフィス</a:t>
              </a:r>
            </a:p>
          </p:txBody>
        </p:sp>
        <p:sp>
          <p:nvSpPr>
            <p:cNvPr id="23" name="Rectangle 130">
              <a:extLst>
                <a:ext uri="{FF2B5EF4-FFF2-40B4-BE49-F238E27FC236}">
                  <a16:creationId xmlns:a16="http://schemas.microsoft.com/office/drawing/2014/main" id="{057C611D-C4DD-6596-A5FE-BA449F948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7509" y="2340349"/>
              <a:ext cx="576000" cy="576000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自宅</a:t>
              </a:r>
            </a:p>
          </p:txBody>
        </p:sp>
        <p:sp>
          <p:nvSpPr>
            <p:cNvPr id="25" name="Rectangle 130">
              <a:extLst>
                <a:ext uri="{FF2B5EF4-FFF2-40B4-BE49-F238E27FC236}">
                  <a16:creationId xmlns:a16="http://schemas.microsoft.com/office/drawing/2014/main" id="{0CB7DF42-1059-3603-C523-0A01B81C73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8119" y="1512193"/>
              <a:ext cx="576000" cy="576000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休暇先</a:t>
              </a:r>
            </a:p>
          </p:txBody>
        </p:sp>
        <p:sp>
          <p:nvSpPr>
            <p:cNvPr id="33" name="Rectangle 130">
              <a:extLst>
                <a:ext uri="{FF2B5EF4-FFF2-40B4-BE49-F238E27FC236}">
                  <a16:creationId xmlns:a16="http://schemas.microsoft.com/office/drawing/2014/main" id="{E2D0A538-27D2-A3CE-F60E-A14FDCA66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2007" y="1512193"/>
              <a:ext cx="576000" cy="576000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移動中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A3BA3CAB-3258-8E0C-B336-408E7F21337F}"/>
                </a:ext>
              </a:extLst>
            </p:cNvPr>
            <p:cNvSpPr/>
            <p:nvPr/>
          </p:nvSpPr>
          <p:spPr bwMode="auto">
            <a:xfrm>
              <a:off x="1727907" y="1692237"/>
              <a:ext cx="72008" cy="216000"/>
            </a:xfrm>
            <a:prstGeom prst="rect">
              <a:avLst/>
            </a:prstGeom>
            <a:solidFill>
              <a:srgbClr val="C0C0C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C8E20D12-6DEA-B4BF-81F6-C2B1F7F79AFE}"/>
                </a:ext>
              </a:extLst>
            </p:cNvPr>
            <p:cNvSpPr/>
            <p:nvPr/>
          </p:nvSpPr>
          <p:spPr bwMode="auto">
            <a:xfrm>
              <a:off x="1835919" y="1692205"/>
              <a:ext cx="72008" cy="216000"/>
            </a:xfrm>
            <a:prstGeom prst="rect">
              <a:avLst/>
            </a:prstGeom>
            <a:solidFill>
              <a:srgbClr val="C0C0C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6AB9AFD-8858-B7C8-E688-0C52E6E41C61}"/>
                </a:ext>
              </a:extLst>
            </p:cNvPr>
            <p:cNvSpPr/>
            <p:nvPr/>
          </p:nvSpPr>
          <p:spPr bwMode="auto">
            <a:xfrm>
              <a:off x="1943931" y="1692205"/>
              <a:ext cx="72008" cy="216000"/>
            </a:xfrm>
            <a:prstGeom prst="rect">
              <a:avLst/>
            </a:prstGeom>
            <a:solidFill>
              <a:srgbClr val="C0C0C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0F63FED2-AE18-8E1D-9C68-05206C89E4FE}"/>
                </a:ext>
              </a:extLst>
            </p:cNvPr>
            <p:cNvSpPr/>
            <p:nvPr/>
          </p:nvSpPr>
          <p:spPr bwMode="auto">
            <a:xfrm>
              <a:off x="2664011" y="1692237"/>
              <a:ext cx="72008" cy="216000"/>
            </a:xfrm>
            <a:prstGeom prst="rect">
              <a:avLst/>
            </a:prstGeom>
            <a:solidFill>
              <a:srgbClr val="C0C0C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B51E8E8A-7F80-1A55-A1B0-29374DC9CD7C}"/>
                </a:ext>
              </a:extLst>
            </p:cNvPr>
            <p:cNvSpPr/>
            <p:nvPr/>
          </p:nvSpPr>
          <p:spPr bwMode="auto">
            <a:xfrm>
              <a:off x="2772023" y="1692205"/>
              <a:ext cx="72008" cy="216000"/>
            </a:xfrm>
            <a:prstGeom prst="rect">
              <a:avLst/>
            </a:prstGeom>
            <a:solidFill>
              <a:srgbClr val="C0C0C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6CE17FE4-D314-6D70-D0FA-D7E885EFD459}"/>
                </a:ext>
              </a:extLst>
            </p:cNvPr>
            <p:cNvSpPr/>
            <p:nvPr/>
          </p:nvSpPr>
          <p:spPr bwMode="auto">
            <a:xfrm>
              <a:off x="2880035" y="1692205"/>
              <a:ext cx="72008" cy="216000"/>
            </a:xfrm>
            <a:prstGeom prst="rect">
              <a:avLst/>
            </a:prstGeom>
            <a:solidFill>
              <a:srgbClr val="C0C0C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79F1A41-4671-8A94-15FA-E07337BA7010}"/>
                </a:ext>
              </a:extLst>
            </p:cNvPr>
            <p:cNvSpPr/>
            <p:nvPr/>
          </p:nvSpPr>
          <p:spPr bwMode="auto">
            <a:xfrm rot="5400000">
              <a:off x="2303959" y="1224173"/>
              <a:ext cx="72008" cy="216000"/>
            </a:xfrm>
            <a:prstGeom prst="rect">
              <a:avLst/>
            </a:prstGeom>
            <a:solidFill>
              <a:srgbClr val="C0C0C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A14B8325-FC73-8397-5DFD-CD1AE470F088}"/>
                </a:ext>
              </a:extLst>
            </p:cNvPr>
            <p:cNvSpPr/>
            <p:nvPr/>
          </p:nvSpPr>
          <p:spPr bwMode="auto">
            <a:xfrm rot="5400000">
              <a:off x="2303959" y="1332185"/>
              <a:ext cx="72008" cy="216000"/>
            </a:xfrm>
            <a:prstGeom prst="rect">
              <a:avLst/>
            </a:prstGeom>
            <a:solidFill>
              <a:srgbClr val="C0C0C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977B97C9-D368-6D31-181E-1439FFC1EA88}"/>
                </a:ext>
              </a:extLst>
            </p:cNvPr>
            <p:cNvSpPr/>
            <p:nvPr/>
          </p:nvSpPr>
          <p:spPr bwMode="auto">
            <a:xfrm rot="5400000">
              <a:off x="2303959" y="2052265"/>
              <a:ext cx="72008" cy="216000"/>
            </a:xfrm>
            <a:prstGeom prst="rect">
              <a:avLst/>
            </a:prstGeom>
            <a:solidFill>
              <a:srgbClr val="C0C0C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CB4D6225-C742-0254-A5BB-92365C379FC6}"/>
                </a:ext>
              </a:extLst>
            </p:cNvPr>
            <p:cNvSpPr/>
            <p:nvPr/>
          </p:nvSpPr>
          <p:spPr bwMode="auto">
            <a:xfrm rot="5400000">
              <a:off x="2303959" y="2160277"/>
              <a:ext cx="72008" cy="216000"/>
            </a:xfrm>
            <a:prstGeom prst="rect">
              <a:avLst/>
            </a:prstGeom>
            <a:solidFill>
              <a:srgbClr val="C0C0C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6897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>
                <a:solidFill>
                  <a:schemeClr val="bg1"/>
                </a:solidFill>
              </a:rPr>
              <a:t>13</a:t>
            </a:r>
            <a:r>
              <a:rPr lang="en-US" altLang="ja-JP" dirty="0"/>
              <a:t>   WAN</a:t>
            </a:r>
            <a:r>
              <a:rPr lang="ja-JP" altLang="en-US" dirty="0"/>
              <a:t>サービスとデータ通信技術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7DEE446-5C71-167E-20C0-026A6CE9EF04}"/>
              </a:ext>
            </a:extLst>
          </p:cNvPr>
          <p:cNvGrpSpPr/>
          <p:nvPr/>
        </p:nvGrpSpPr>
        <p:grpSpPr>
          <a:xfrm>
            <a:off x="720092" y="791728"/>
            <a:ext cx="3240063" cy="2340645"/>
            <a:chOff x="720092" y="791728"/>
            <a:chExt cx="3240063" cy="2340645"/>
          </a:xfrm>
        </p:grpSpPr>
        <p:sp>
          <p:nvSpPr>
            <p:cNvPr id="3" name="Line 28"/>
            <p:cNvSpPr>
              <a:spLocks noChangeShapeType="1"/>
            </p:cNvSpPr>
            <p:nvPr/>
          </p:nvSpPr>
          <p:spPr bwMode="auto">
            <a:xfrm rot="5400000" flipH="1" flipV="1">
              <a:off x="2339864" y="1224186"/>
              <a:ext cx="519" cy="3240063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" name="Rectangle 32"/>
            <p:cNvSpPr>
              <a:spLocks noChangeArrowheads="1"/>
            </p:cNvSpPr>
            <p:nvPr/>
          </p:nvSpPr>
          <p:spPr bwMode="auto">
            <a:xfrm>
              <a:off x="2628825" y="2879960"/>
              <a:ext cx="503238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2000</a:t>
              </a: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年代</a:t>
              </a:r>
            </a:p>
          </p:txBody>
        </p:sp>
        <p:sp>
          <p:nvSpPr>
            <p:cNvPr id="7" name="Rectangle 33"/>
            <p:cNvSpPr>
              <a:spLocks noChangeArrowheads="1"/>
            </p:cNvSpPr>
            <p:nvPr/>
          </p:nvSpPr>
          <p:spPr bwMode="auto">
            <a:xfrm>
              <a:off x="721431" y="2879960"/>
              <a:ext cx="503238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1960</a:t>
              </a: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年代</a:t>
              </a:r>
            </a:p>
          </p:txBody>
        </p:sp>
        <p:sp>
          <p:nvSpPr>
            <p:cNvPr id="8" name="Rectangle 161"/>
            <p:cNvSpPr>
              <a:spLocks noChangeArrowheads="1"/>
            </p:cNvSpPr>
            <p:nvPr/>
          </p:nvSpPr>
          <p:spPr bwMode="auto">
            <a:xfrm>
              <a:off x="791801" y="2539845"/>
              <a:ext cx="3132000" cy="144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>
                    <a:lumMod val="95000"/>
                    <a:alpha val="99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 w="12700">
              <a:noFill/>
              <a:miter lim="800000"/>
              <a:headEnd/>
              <a:tailEnd/>
            </a:ln>
          </p:spPr>
          <p:txBody>
            <a:bodyPr wrap="none" lIns="72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>
                  <a:solidFill>
                    <a:schemeClr val="bg1"/>
                  </a:solidFill>
                </a:rPr>
                <a:t>アナログ専用線</a:t>
              </a:r>
            </a:p>
          </p:txBody>
        </p:sp>
        <p:sp>
          <p:nvSpPr>
            <p:cNvPr id="9" name="Rectangle 161"/>
            <p:cNvSpPr>
              <a:spLocks noChangeArrowheads="1"/>
            </p:cNvSpPr>
            <p:nvPr/>
          </p:nvSpPr>
          <p:spPr bwMode="auto">
            <a:xfrm>
              <a:off x="1476151" y="2303896"/>
              <a:ext cx="2448000" cy="144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>
                    <a:lumMod val="95000"/>
                    <a:alpha val="99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 w="12700">
              <a:noFill/>
              <a:miter lim="800000"/>
              <a:headEnd/>
              <a:tailEnd/>
            </a:ln>
          </p:spPr>
          <p:txBody>
            <a:bodyPr wrap="none" lIns="72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>
                  <a:solidFill>
                    <a:schemeClr val="bg1"/>
                  </a:solidFill>
                </a:rPr>
                <a:t>デジタル専用線</a:t>
              </a:r>
            </a:p>
          </p:txBody>
        </p:sp>
        <p:sp>
          <p:nvSpPr>
            <p:cNvPr id="10" name="Rectangle 161"/>
            <p:cNvSpPr>
              <a:spLocks noChangeArrowheads="1"/>
            </p:cNvSpPr>
            <p:nvPr/>
          </p:nvSpPr>
          <p:spPr bwMode="auto">
            <a:xfrm>
              <a:off x="1692151" y="2051868"/>
              <a:ext cx="2232000" cy="144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>
                    <a:lumMod val="95000"/>
                    <a:alpha val="99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 w="12700">
              <a:noFill/>
              <a:miter lim="800000"/>
              <a:headEnd/>
              <a:tailEnd/>
            </a:ln>
          </p:spPr>
          <p:txBody>
            <a:bodyPr wrap="none" lIns="72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en-US" altLang="ja-JP" sz="800" dirty="0">
                  <a:solidFill>
                    <a:schemeClr val="bg1"/>
                  </a:solidFill>
                  <a:latin typeface="+mj-lt"/>
                </a:rPr>
                <a:t>ISDN</a:t>
              </a:r>
              <a:endParaRPr lang="ja-JP" altLang="en-US" sz="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1" name="Rectangle 161"/>
            <p:cNvSpPr>
              <a:spLocks noChangeArrowheads="1"/>
            </p:cNvSpPr>
            <p:nvPr/>
          </p:nvSpPr>
          <p:spPr bwMode="auto">
            <a:xfrm>
              <a:off x="2195959" y="1799840"/>
              <a:ext cx="1728000" cy="144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>
                    <a:lumMod val="95000"/>
                    <a:alpha val="99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 w="12700">
              <a:noFill/>
              <a:miter lim="800000"/>
              <a:headEnd/>
              <a:tailEnd/>
            </a:ln>
          </p:spPr>
          <p:txBody>
            <a:bodyPr wrap="none" lIns="72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>
                  <a:solidFill>
                    <a:schemeClr val="bg1"/>
                  </a:solidFill>
                  <a:latin typeface="+mj-lt"/>
                </a:rPr>
                <a:t>フレーム リレー</a:t>
              </a:r>
            </a:p>
          </p:txBody>
        </p:sp>
        <p:sp>
          <p:nvSpPr>
            <p:cNvPr id="12" name="Rectangle 161"/>
            <p:cNvSpPr>
              <a:spLocks noChangeArrowheads="1"/>
            </p:cNvSpPr>
            <p:nvPr/>
          </p:nvSpPr>
          <p:spPr bwMode="auto">
            <a:xfrm>
              <a:off x="2411983" y="1547812"/>
              <a:ext cx="1512000" cy="144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>
                    <a:lumMod val="95000"/>
                    <a:alpha val="99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 w="12700">
              <a:noFill/>
              <a:miter lim="800000"/>
              <a:headEnd/>
              <a:tailEnd/>
            </a:ln>
          </p:spPr>
          <p:txBody>
            <a:bodyPr wrap="none" lIns="72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en-US" altLang="ja-JP" sz="800" dirty="0">
                  <a:solidFill>
                    <a:schemeClr val="bg1"/>
                  </a:solidFill>
                  <a:latin typeface="+mj-lt"/>
                </a:rPr>
                <a:t>ATM</a:t>
              </a:r>
              <a:r>
                <a:rPr lang="ja-JP" altLang="en-US" sz="800" dirty="0">
                  <a:solidFill>
                    <a:schemeClr val="bg1"/>
                  </a:solidFill>
                  <a:latin typeface="+mj-lt"/>
                </a:rPr>
                <a:t>（非同期転送モード）</a:t>
              </a:r>
            </a:p>
          </p:txBody>
        </p:sp>
        <p:sp>
          <p:nvSpPr>
            <p:cNvPr id="13" name="Rectangle 161"/>
            <p:cNvSpPr>
              <a:spLocks noChangeArrowheads="1"/>
            </p:cNvSpPr>
            <p:nvPr/>
          </p:nvSpPr>
          <p:spPr bwMode="auto">
            <a:xfrm>
              <a:off x="2627657" y="1295784"/>
              <a:ext cx="1296146" cy="144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  <a:alpha val="99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 w="12700">
              <a:noFill/>
              <a:miter lim="800000"/>
              <a:headEnd/>
              <a:tailEnd/>
            </a:ln>
          </p:spPr>
          <p:txBody>
            <a:bodyPr wrap="none" lIns="72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en-US" altLang="ja-JP" sz="800" dirty="0">
                  <a:solidFill>
                    <a:schemeClr val="bg1"/>
                  </a:solidFill>
                  <a:latin typeface="+mj-lt"/>
                </a:rPr>
                <a:t>IP-VPN</a:t>
              </a:r>
              <a:endParaRPr lang="ja-JP" altLang="en-US" sz="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4" name="Rectangle 161"/>
            <p:cNvSpPr>
              <a:spLocks noChangeArrowheads="1"/>
            </p:cNvSpPr>
            <p:nvPr/>
          </p:nvSpPr>
          <p:spPr bwMode="auto">
            <a:xfrm>
              <a:off x="2735801" y="1043756"/>
              <a:ext cx="1188000" cy="144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  <a:alpha val="99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 w="12700">
              <a:noFill/>
              <a:miter lim="800000"/>
              <a:headEnd/>
              <a:tailEnd/>
            </a:ln>
          </p:spPr>
          <p:txBody>
            <a:bodyPr wrap="none" lIns="72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>
                  <a:solidFill>
                    <a:schemeClr val="bg1"/>
                  </a:solidFill>
                  <a:latin typeface="+mj-lt"/>
                </a:rPr>
                <a:t>広域イーサネット</a:t>
              </a:r>
            </a:p>
          </p:txBody>
        </p:sp>
        <p:sp>
          <p:nvSpPr>
            <p:cNvPr id="15" name="Rectangle 161"/>
            <p:cNvSpPr>
              <a:spLocks noChangeArrowheads="1"/>
            </p:cNvSpPr>
            <p:nvPr/>
          </p:nvSpPr>
          <p:spPr bwMode="auto">
            <a:xfrm>
              <a:off x="2843681" y="791728"/>
              <a:ext cx="1080122" cy="144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  <a:alpha val="99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 w="12700">
              <a:noFill/>
              <a:miter lim="800000"/>
              <a:headEnd/>
              <a:tailEnd/>
            </a:ln>
          </p:spPr>
          <p:txBody>
            <a:bodyPr wrap="none" lIns="72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>
                  <a:solidFill>
                    <a:schemeClr val="bg1"/>
                  </a:solidFill>
                  <a:latin typeface="+mj-lt"/>
                </a:rPr>
                <a:t>インターネット</a:t>
              </a:r>
              <a:r>
                <a:rPr lang="en-US" altLang="ja-JP" sz="800" dirty="0">
                  <a:solidFill>
                    <a:schemeClr val="bg1"/>
                  </a:solidFill>
                  <a:latin typeface="+mj-lt"/>
                </a:rPr>
                <a:t>VPN</a:t>
              </a:r>
              <a:endParaRPr lang="ja-JP" altLang="en-US" sz="800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9963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>
                <a:solidFill>
                  <a:schemeClr val="bg1"/>
                </a:solidFill>
              </a:rPr>
              <a:t>14</a:t>
            </a:r>
            <a:r>
              <a:rPr lang="en-US" altLang="ja-JP" dirty="0"/>
              <a:t>   </a:t>
            </a:r>
            <a:r>
              <a:rPr lang="ja-JP" altLang="en-US" dirty="0"/>
              <a:t>ブロードバンド回線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7523AF7-4A28-3AE1-174F-EE99792719FF}"/>
              </a:ext>
            </a:extLst>
          </p:cNvPr>
          <p:cNvGrpSpPr/>
          <p:nvPr/>
        </p:nvGrpSpPr>
        <p:grpSpPr>
          <a:xfrm>
            <a:off x="1151843" y="1008137"/>
            <a:ext cx="2412268" cy="1978988"/>
            <a:chOff x="1151843" y="1008137"/>
            <a:chExt cx="2412268" cy="1978988"/>
          </a:xfrm>
        </p:grpSpPr>
        <p:sp>
          <p:nvSpPr>
            <p:cNvPr id="3" name="Oval 34"/>
            <p:cNvSpPr>
              <a:spLocks noChangeArrowheads="1"/>
            </p:cNvSpPr>
            <p:nvPr/>
          </p:nvSpPr>
          <p:spPr bwMode="auto">
            <a:xfrm>
              <a:off x="1151843" y="1008137"/>
              <a:ext cx="936000" cy="93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1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有線</a:t>
              </a:r>
            </a:p>
          </p:txBody>
        </p:sp>
        <p:sp>
          <p:nvSpPr>
            <p:cNvPr id="4" name="Oval 35"/>
            <p:cNvSpPr>
              <a:spLocks noChangeArrowheads="1"/>
            </p:cNvSpPr>
            <p:nvPr/>
          </p:nvSpPr>
          <p:spPr bwMode="auto">
            <a:xfrm>
              <a:off x="1151843" y="2051125"/>
              <a:ext cx="936000" cy="93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1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無線</a:t>
              </a:r>
            </a:p>
          </p:txBody>
        </p:sp>
        <p:sp>
          <p:nvSpPr>
            <p:cNvPr id="7" name="Rectangle 40"/>
            <p:cNvSpPr>
              <a:spLocks noChangeArrowheads="1"/>
            </p:cNvSpPr>
            <p:nvPr/>
          </p:nvSpPr>
          <p:spPr bwMode="auto">
            <a:xfrm>
              <a:off x="1906588" y="1062707"/>
              <a:ext cx="7920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ADSL</a:t>
              </a:r>
            </a:p>
          </p:txBody>
        </p:sp>
        <p:sp>
          <p:nvSpPr>
            <p:cNvPr id="8" name="Rectangle 41"/>
            <p:cNvSpPr>
              <a:spLocks noChangeArrowheads="1"/>
            </p:cNvSpPr>
            <p:nvPr/>
          </p:nvSpPr>
          <p:spPr bwMode="auto">
            <a:xfrm>
              <a:off x="1906588" y="1664358"/>
              <a:ext cx="7920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光回線</a:t>
              </a:r>
              <a:endParaRPr lang="en-US" altLang="ja-JP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" name="Rectangle 42"/>
            <p:cNvSpPr>
              <a:spLocks noChangeArrowheads="1"/>
            </p:cNvSpPr>
            <p:nvPr/>
          </p:nvSpPr>
          <p:spPr bwMode="auto">
            <a:xfrm>
              <a:off x="1906588" y="1368301"/>
              <a:ext cx="7920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</a:rPr>
                <a:t>CATV</a:t>
              </a:r>
            </a:p>
          </p:txBody>
        </p:sp>
        <p:sp>
          <p:nvSpPr>
            <p:cNvPr id="13" name="Rectangle 47"/>
            <p:cNvSpPr>
              <a:spLocks noChangeArrowheads="1"/>
            </p:cNvSpPr>
            <p:nvPr/>
          </p:nvSpPr>
          <p:spPr bwMode="auto">
            <a:xfrm>
              <a:off x="2700511" y="1062707"/>
              <a:ext cx="8636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～</a:t>
              </a: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50Mbps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程度</a:t>
              </a:r>
              <a:endParaRPr lang="en-US" altLang="ja-JP" sz="8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4" name="Rectangle 48"/>
            <p:cNvSpPr>
              <a:spLocks noChangeArrowheads="1"/>
            </p:cNvSpPr>
            <p:nvPr/>
          </p:nvSpPr>
          <p:spPr bwMode="auto">
            <a:xfrm>
              <a:off x="2700511" y="1368301"/>
              <a:ext cx="8636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～</a:t>
              </a: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1Gbps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程度</a:t>
              </a:r>
              <a:endParaRPr lang="en-US" altLang="ja-JP" sz="8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5" name="Rectangle 49"/>
            <p:cNvSpPr>
              <a:spLocks noChangeArrowheads="1"/>
            </p:cNvSpPr>
            <p:nvPr/>
          </p:nvSpPr>
          <p:spPr bwMode="auto">
            <a:xfrm>
              <a:off x="2700511" y="1664358"/>
              <a:ext cx="8636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～</a:t>
              </a: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10Gbps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程度</a:t>
              </a:r>
              <a:endParaRPr lang="en-US" altLang="ja-JP" sz="8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8" name="Rectangle 41"/>
            <p:cNvSpPr>
              <a:spLocks noChangeArrowheads="1"/>
            </p:cNvSpPr>
            <p:nvPr/>
          </p:nvSpPr>
          <p:spPr bwMode="auto">
            <a:xfrm>
              <a:off x="1906588" y="2592437"/>
              <a:ext cx="7920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BWA</a:t>
              </a:r>
            </a:p>
          </p:txBody>
        </p:sp>
        <p:sp>
          <p:nvSpPr>
            <p:cNvPr id="19" name="Rectangle 42"/>
            <p:cNvSpPr>
              <a:spLocks noChangeArrowheads="1"/>
            </p:cNvSpPr>
            <p:nvPr/>
          </p:nvSpPr>
          <p:spPr bwMode="auto">
            <a:xfrm>
              <a:off x="1906588" y="2232273"/>
              <a:ext cx="7920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携帯電話通信</a:t>
              </a:r>
              <a:endParaRPr lang="en-US" altLang="ja-JP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1" name="Rectangle 48"/>
            <p:cNvSpPr>
              <a:spLocks noChangeArrowheads="1"/>
            </p:cNvSpPr>
            <p:nvPr/>
          </p:nvSpPr>
          <p:spPr bwMode="auto">
            <a:xfrm>
              <a:off x="2700511" y="2232273"/>
              <a:ext cx="8636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～</a:t>
              </a: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10Gbps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程度</a:t>
              </a:r>
              <a:endParaRPr lang="en-US" altLang="ja-JP" sz="8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2" name="Rectangle 49"/>
            <p:cNvSpPr>
              <a:spLocks noChangeArrowheads="1"/>
            </p:cNvSpPr>
            <p:nvPr/>
          </p:nvSpPr>
          <p:spPr bwMode="auto">
            <a:xfrm>
              <a:off x="2700511" y="2592437"/>
              <a:ext cx="8636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～</a:t>
              </a: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10Gbps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程度</a:t>
              </a:r>
              <a:endParaRPr lang="en-US" altLang="ja-JP" sz="8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44991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14</a:t>
            </a:r>
            <a:r>
              <a:rPr lang="en-US" altLang="ja-JP" dirty="0"/>
              <a:t>   【</a:t>
            </a:r>
            <a:r>
              <a:rPr lang="ja-JP" altLang="en-US" dirty="0"/>
              <a:t>図</a:t>
            </a:r>
            <a:r>
              <a:rPr lang="en-US" altLang="ja-JP" dirty="0"/>
              <a:t>】</a:t>
            </a:r>
            <a:r>
              <a:rPr lang="ja-JP" altLang="en-US" dirty="0"/>
              <a:t>無線ブロードバンドの進化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8BFE7A7-3FCD-6285-30AA-3D7575B3E10D}"/>
              </a:ext>
            </a:extLst>
          </p:cNvPr>
          <p:cNvGrpSpPr/>
          <p:nvPr/>
        </p:nvGrpSpPr>
        <p:grpSpPr>
          <a:xfrm>
            <a:off x="251743" y="756109"/>
            <a:ext cx="4392488" cy="2268232"/>
            <a:chOff x="251743" y="756109"/>
            <a:chExt cx="4392488" cy="2268232"/>
          </a:xfrm>
        </p:grpSpPr>
        <p:sp>
          <p:nvSpPr>
            <p:cNvPr id="54284" name="フリーフォーム: 図形 54283">
              <a:extLst>
                <a:ext uri="{FF2B5EF4-FFF2-40B4-BE49-F238E27FC236}">
                  <a16:creationId xmlns:a16="http://schemas.microsoft.com/office/drawing/2014/main" id="{E056BFC4-36EF-124E-1F3F-7BC4F3194D5E}"/>
                </a:ext>
              </a:extLst>
            </p:cNvPr>
            <p:cNvSpPr/>
            <p:nvPr/>
          </p:nvSpPr>
          <p:spPr bwMode="auto">
            <a:xfrm>
              <a:off x="3960267" y="1296169"/>
              <a:ext cx="468000" cy="90000"/>
            </a:xfrm>
            <a:custGeom>
              <a:avLst/>
              <a:gdLst>
                <a:gd name="connsiteX0" fmla="*/ 716756 w 716756"/>
                <a:gd name="connsiteY0" fmla="*/ 0 h 707231"/>
                <a:gd name="connsiteX1" fmla="*/ 0 w 716756"/>
                <a:gd name="connsiteY1" fmla="*/ 0 h 707231"/>
                <a:gd name="connsiteX2" fmla="*/ 0 w 716756"/>
                <a:gd name="connsiteY2" fmla="*/ 707231 h 707231"/>
                <a:gd name="connsiteX3" fmla="*/ 716756 w 716756"/>
                <a:gd name="connsiteY3" fmla="*/ 707231 h 707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6756" h="707231">
                  <a:moveTo>
                    <a:pt x="716756" y="0"/>
                  </a:moveTo>
                  <a:lnTo>
                    <a:pt x="0" y="0"/>
                  </a:lnTo>
                  <a:lnTo>
                    <a:pt x="0" y="707231"/>
                  </a:lnTo>
                  <a:lnTo>
                    <a:pt x="716756" y="707231"/>
                  </a:lnTo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defTabSz="473075"/>
              <a:endParaRPr lang="ja-JP" altLang="en-US" b="1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54283" name="フリーフォーム: 図形 54282">
              <a:extLst>
                <a:ext uri="{FF2B5EF4-FFF2-40B4-BE49-F238E27FC236}">
                  <a16:creationId xmlns:a16="http://schemas.microsoft.com/office/drawing/2014/main" id="{0B758A07-DEE6-54AE-C83C-65AB192689FE}"/>
                </a:ext>
              </a:extLst>
            </p:cNvPr>
            <p:cNvSpPr/>
            <p:nvPr/>
          </p:nvSpPr>
          <p:spPr bwMode="auto">
            <a:xfrm>
              <a:off x="3204183" y="1548197"/>
              <a:ext cx="1044000" cy="90000"/>
            </a:xfrm>
            <a:custGeom>
              <a:avLst/>
              <a:gdLst>
                <a:gd name="connsiteX0" fmla="*/ 716756 w 716756"/>
                <a:gd name="connsiteY0" fmla="*/ 0 h 707231"/>
                <a:gd name="connsiteX1" fmla="*/ 0 w 716756"/>
                <a:gd name="connsiteY1" fmla="*/ 0 h 707231"/>
                <a:gd name="connsiteX2" fmla="*/ 0 w 716756"/>
                <a:gd name="connsiteY2" fmla="*/ 707231 h 707231"/>
                <a:gd name="connsiteX3" fmla="*/ 716756 w 716756"/>
                <a:gd name="connsiteY3" fmla="*/ 707231 h 707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6756" h="707231">
                  <a:moveTo>
                    <a:pt x="716756" y="0"/>
                  </a:moveTo>
                  <a:lnTo>
                    <a:pt x="0" y="0"/>
                  </a:lnTo>
                  <a:lnTo>
                    <a:pt x="0" y="707231"/>
                  </a:lnTo>
                  <a:lnTo>
                    <a:pt x="716756" y="707231"/>
                  </a:lnTo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defTabSz="473075"/>
              <a:endParaRPr lang="ja-JP" altLang="en-US" b="1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54275" name="正方形/長方形 54274">
              <a:extLst>
                <a:ext uri="{FF2B5EF4-FFF2-40B4-BE49-F238E27FC236}">
                  <a16:creationId xmlns:a16="http://schemas.microsoft.com/office/drawing/2014/main" id="{05CC82DD-CFAF-D6D6-E821-A932ADA164E8}"/>
                </a:ext>
              </a:extLst>
            </p:cNvPr>
            <p:cNvSpPr/>
            <p:nvPr/>
          </p:nvSpPr>
          <p:spPr bwMode="auto">
            <a:xfrm>
              <a:off x="2808027" y="1764221"/>
              <a:ext cx="972000" cy="900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 dirty="0">
                <a:ln>
                  <a:noFill/>
                </a:ln>
                <a:solidFill>
                  <a:srgbClr val="4D4D4D"/>
                </a:solidFill>
                <a:effectLst/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8BDBB928-0A4B-0B26-CBA2-9D1407FEE1D4}"/>
                </a:ext>
              </a:extLst>
            </p:cNvPr>
            <p:cNvSpPr/>
            <p:nvPr/>
          </p:nvSpPr>
          <p:spPr bwMode="auto">
            <a:xfrm>
              <a:off x="719795" y="2628317"/>
              <a:ext cx="1368000" cy="72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0000">
                  <a:srgbClr val="969696"/>
                </a:gs>
                <a:gs pos="70000">
                  <a:srgbClr val="969696"/>
                </a:gs>
                <a:gs pos="100000">
                  <a:schemeClr val="bg1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 dirty="0">
                <a:ln>
                  <a:noFill/>
                </a:ln>
                <a:solidFill>
                  <a:srgbClr val="4D4D4D"/>
                </a:solidFill>
                <a:effectLst/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9A889A64-E0FA-F6F8-5782-8726FCFE6460}"/>
                </a:ext>
              </a:extLst>
            </p:cNvPr>
            <p:cNvSpPr/>
            <p:nvPr/>
          </p:nvSpPr>
          <p:spPr bwMode="auto">
            <a:xfrm>
              <a:off x="1476023" y="2448297"/>
              <a:ext cx="1620000" cy="72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0000">
                  <a:srgbClr val="969696"/>
                </a:gs>
                <a:gs pos="70000">
                  <a:srgbClr val="969696"/>
                </a:gs>
                <a:gs pos="100000">
                  <a:schemeClr val="bg1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 dirty="0">
                <a:ln>
                  <a:noFill/>
                </a:ln>
                <a:solidFill>
                  <a:srgbClr val="4D4D4D"/>
                </a:solidFill>
                <a:effectLst/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4BA1D4A-5F9A-8B03-D7A5-118A5346E158}"/>
                </a:ext>
              </a:extLst>
            </p:cNvPr>
            <p:cNvSpPr/>
            <p:nvPr/>
          </p:nvSpPr>
          <p:spPr bwMode="auto">
            <a:xfrm>
              <a:off x="2088091" y="2124301"/>
              <a:ext cx="1404000" cy="108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0000">
                  <a:srgbClr val="969696"/>
                </a:gs>
                <a:gs pos="70000">
                  <a:srgbClr val="969696"/>
                </a:gs>
                <a:gs pos="100000">
                  <a:schemeClr val="bg1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 dirty="0">
                <a:ln>
                  <a:noFill/>
                </a:ln>
                <a:solidFill>
                  <a:srgbClr val="4D4D4D"/>
                </a:solidFill>
                <a:effectLst/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42" name="Rectangle 33">
              <a:extLst>
                <a:ext uri="{FF2B5EF4-FFF2-40B4-BE49-F238E27FC236}">
                  <a16:creationId xmlns:a16="http://schemas.microsoft.com/office/drawing/2014/main" id="{EBAF978B-403F-BC35-22D2-0EC0FD2EC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83" y="2520325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10k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4" name="Rectangle 33">
              <a:extLst>
                <a:ext uri="{FF2B5EF4-FFF2-40B4-BE49-F238E27FC236}">
                  <a16:creationId xmlns:a16="http://schemas.microsoft.com/office/drawing/2014/main" id="{C7EF613F-120A-5EAD-A17D-152454D5A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83" y="2304281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100k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5" name="Rectangle 33">
              <a:extLst>
                <a:ext uri="{FF2B5EF4-FFF2-40B4-BE49-F238E27FC236}">
                  <a16:creationId xmlns:a16="http://schemas.microsoft.com/office/drawing/2014/main" id="{4D356E79-BCB5-96FB-1C71-22EEC43F20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83" y="2088257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1M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6" name="Rectangle 33">
              <a:extLst>
                <a:ext uri="{FF2B5EF4-FFF2-40B4-BE49-F238E27FC236}">
                  <a16:creationId xmlns:a16="http://schemas.microsoft.com/office/drawing/2014/main" id="{D9D44B5A-656F-0156-FC6B-55AB07298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43" y="1872233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10M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7" name="Rectangle 33">
              <a:extLst>
                <a:ext uri="{FF2B5EF4-FFF2-40B4-BE49-F238E27FC236}">
                  <a16:creationId xmlns:a16="http://schemas.microsoft.com/office/drawing/2014/main" id="{E31F1230-EB0E-0520-03E5-CFD3AA07D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43" y="1656209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100M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8" name="Rectangle 33">
              <a:extLst>
                <a:ext uri="{FF2B5EF4-FFF2-40B4-BE49-F238E27FC236}">
                  <a16:creationId xmlns:a16="http://schemas.microsoft.com/office/drawing/2014/main" id="{5EC2C63F-CB81-F659-BBDF-C8AE4E3E5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43" y="1440205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1G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9" name="Rectangle 33">
              <a:extLst>
                <a:ext uri="{FF2B5EF4-FFF2-40B4-BE49-F238E27FC236}">
                  <a16:creationId xmlns:a16="http://schemas.microsoft.com/office/drawing/2014/main" id="{13BF92A7-4B33-E164-4B8B-0DFC106FF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43" y="1224161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10G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04E08F32-FD8E-9C01-1347-426FAF793C9A}"/>
                </a:ext>
              </a:extLst>
            </p:cNvPr>
            <p:cNvSpPr/>
            <p:nvPr/>
          </p:nvSpPr>
          <p:spPr bwMode="auto">
            <a:xfrm>
              <a:off x="2556175" y="1944241"/>
              <a:ext cx="1152000" cy="108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0000">
                  <a:srgbClr val="969696"/>
                </a:gs>
                <a:gs pos="70000">
                  <a:srgbClr val="969696"/>
                </a:gs>
                <a:gs pos="100000">
                  <a:schemeClr val="bg1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 dirty="0">
                <a:ln>
                  <a:noFill/>
                </a:ln>
                <a:solidFill>
                  <a:srgbClr val="4D4D4D"/>
                </a:solidFill>
                <a:effectLst/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81E0D851-9662-6BFF-9A3B-1CC3325B1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829" y="2843956"/>
              <a:ext cx="503238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2010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</a:t>
              </a:r>
            </a:p>
          </p:txBody>
        </p:sp>
        <p:sp>
          <p:nvSpPr>
            <p:cNvPr id="29" name="Rectangle 33">
              <a:extLst>
                <a:ext uri="{FF2B5EF4-FFF2-40B4-BE49-F238E27FC236}">
                  <a16:creationId xmlns:a16="http://schemas.microsoft.com/office/drawing/2014/main" id="{8FA27E53-00D2-2B04-F322-7B2030BE7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819" y="2843956"/>
              <a:ext cx="503238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1990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</a:t>
              </a:r>
            </a:p>
          </p:txBody>
        </p:sp>
        <p:sp>
          <p:nvSpPr>
            <p:cNvPr id="23" name="Rectangle 32">
              <a:extLst>
                <a:ext uri="{FF2B5EF4-FFF2-40B4-BE49-F238E27FC236}">
                  <a16:creationId xmlns:a16="http://schemas.microsoft.com/office/drawing/2014/main" id="{EB2A8EA3-F508-BD48-75F1-C5529B087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925" y="2843956"/>
              <a:ext cx="503238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2020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</a:t>
              </a:r>
            </a:p>
          </p:txBody>
        </p:sp>
        <p:sp>
          <p:nvSpPr>
            <p:cNvPr id="2" name="Rectangle 32">
              <a:extLst>
                <a:ext uri="{FF2B5EF4-FFF2-40B4-BE49-F238E27FC236}">
                  <a16:creationId xmlns:a16="http://schemas.microsoft.com/office/drawing/2014/main" id="{057C1181-3ACC-127B-7010-A775D6AE6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9915" y="2844341"/>
              <a:ext cx="503238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2000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</a:t>
              </a:r>
            </a:p>
          </p:txBody>
        </p:sp>
        <p:grpSp>
          <p:nvGrpSpPr>
            <p:cNvPr id="54288" name="グループ化 54287">
              <a:extLst>
                <a:ext uri="{FF2B5EF4-FFF2-40B4-BE49-F238E27FC236}">
                  <a16:creationId xmlns:a16="http://schemas.microsoft.com/office/drawing/2014/main" id="{4954A3BB-36EB-5E13-CEBD-C541115B39C6}"/>
                </a:ext>
              </a:extLst>
            </p:cNvPr>
            <p:cNvGrpSpPr/>
            <p:nvPr/>
          </p:nvGrpSpPr>
          <p:grpSpPr>
            <a:xfrm>
              <a:off x="573398" y="828341"/>
              <a:ext cx="38385" cy="2016000"/>
              <a:chOff x="573398" y="828341"/>
              <a:chExt cx="38385" cy="2016000"/>
            </a:xfrm>
          </p:grpSpPr>
          <p:sp>
            <p:nvSpPr>
              <p:cNvPr id="15" name="Line 28">
                <a:extLst>
                  <a:ext uri="{FF2B5EF4-FFF2-40B4-BE49-F238E27FC236}">
                    <a16:creationId xmlns:a16="http://schemas.microsoft.com/office/drawing/2014/main" id="{3E8AB2F8-E2DF-1B69-CD55-5F61D4FC18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611781" y="828341"/>
                <a:ext cx="2" cy="2016000"/>
              </a:xfrm>
              <a:prstGeom prst="line">
                <a:avLst/>
              </a:prstGeom>
              <a:noFill/>
              <a:ln w="38100">
                <a:solidFill>
                  <a:srgbClr val="777777"/>
                </a:solidFill>
                <a:round/>
                <a:headEnd type="none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dirty="0"/>
              </a:p>
            </p:txBody>
          </p:sp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C53A6DA7-2684-3A2C-19CB-54E9C25E910C}"/>
                  </a:ext>
                </a:extLst>
              </p:cNvPr>
              <p:cNvCxnSpPr/>
              <p:nvPr/>
            </p:nvCxnSpPr>
            <p:spPr bwMode="auto">
              <a:xfrm rot="5400000" flipH="1">
                <a:off x="593611" y="2808186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5F935032-0500-C4EE-41E2-43E33E021BF1}"/>
                  </a:ext>
                </a:extLst>
              </p:cNvPr>
              <p:cNvCxnSpPr/>
              <p:nvPr/>
            </p:nvCxnSpPr>
            <p:spPr bwMode="auto">
              <a:xfrm rot="5400000" flipH="1">
                <a:off x="593603" y="2592162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A2B6476F-562D-4640-5CAE-70D57638D5BC}"/>
                  </a:ext>
                </a:extLst>
              </p:cNvPr>
              <p:cNvCxnSpPr/>
              <p:nvPr/>
            </p:nvCxnSpPr>
            <p:spPr bwMode="auto">
              <a:xfrm rot="5400000" flipH="1">
                <a:off x="593603" y="2376138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6577B791-66C3-0507-B05B-98F7A2E4F31D}"/>
                  </a:ext>
                </a:extLst>
              </p:cNvPr>
              <p:cNvCxnSpPr/>
              <p:nvPr/>
            </p:nvCxnSpPr>
            <p:spPr bwMode="auto">
              <a:xfrm rot="5400000" flipH="1">
                <a:off x="593603" y="2160114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6BD2B1D8-D1F6-4FE2-D6FF-CE03FA413234}"/>
                  </a:ext>
                </a:extLst>
              </p:cNvPr>
              <p:cNvCxnSpPr/>
              <p:nvPr/>
            </p:nvCxnSpPr>
            <p:spPr bwMode="auto">
              <a:xfrm rot="5400000" flipH="1">
                <a:off x="593611" y="1944090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A34C6A80-D26F-E087-8C42-36889E0A1638}"/>
                  </a:ext>
                </a:extLst>
              </p:cNvPr>
              <p:cNvCxnSpPr/>
              <p:nvPr/>
            </p:nvCxnSpPr>
            <p:spPr bwMode="auto">
              <a:xfrm rot="5400000" flipH="1">
                <a:off x="593603" y="1728066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15924CEE-300A-4EB4-668B-D86809191C89}"/>
                  </a:ext>
                </a:extLst>
              </p:cNvPr>
              <p:cNvCxnSpPr/>
              <p:nvPr/>
            </p:nvCxnSpPr>
            <p:spPr bwMode="auto">
              <a:xfrm rot="5400000" flipH="1">
                <a:off x="593603" y="1512042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C406E4BC-E652-395A-4CD0-3D401A64F112}"/>
                  </a:ext>
                </a:extLst>
              </p:cNvPr>
              <p:cNvCxnSpPr/>
              <p:nvPr/>
            </p:nvCxnSpPr>
            <p:spPr bwMode="auto">
              <a:xfrm rot="5400000" flipH="1">
                <a:off x="592419" y="1296018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id="{4CCAE9B8-E341-5F57-2565-CD285BC16978}"/>
                  </a:ext>
                </a:extLst>
              </p:cNvPr>
              <p:cNvCxnSpPr/>
              <p:nvPr/>
            </p:nvCxnSpPr>
            <p:spPr bwMode="auto">
              <a:xfrm rot="5400000" flipH="1">
                <a:off x="591398" y="1081193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56" name="Rectangle 33">
              <a:extLst>
                <a:ext uri="{FF2B5EF4-FFF2-40B4-BE49-F238E27FC236}">
                  <a16:creationId xmlns:a16="http://schemas.microsoft.com/office/drawing/2014/main" id="{96A124B8-C31D-1ECE-6F3B-C1A37CA44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799" y="2376313"/>
              <a:ext cx="504000" cy="2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b="1" dirty="0">
                  <a:solidFill>
                    <a:srgbClr val="969696"/>
                  </a:solidFill>
                  <a:ea typeface="HGPｺﾞｼｯｸE" panose="020B0900000000000000" pitchFamily="50" charset="-128"/>
                </a:rPr>
                <a:t>携帯 </a:t>
              </a:r>
              <a:r>
                <a:rPr lang="en-US" altLang="ja-JP" sz="800" b="1" dirty="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1G</a:t>
              </a:r>
              <a:br>
                <a:rPr lang="en-US" altLang="ja-JP" sz="800" b="1" dirty="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600" dirty="0">
                  <a:solidFill>
                    <a:srgbClr val="969696"/>
                  </a:solidFill>
                  <a:ea typeface="HGPｺﾞｼｯｸE" panose="020B0900000000000000" pitchFamily="50" charset="-128"/>
                </a:rPr>
                <a:t>アナログ方式</a:t>
              </a:r>
            </a:p>
          </p:txBody>
        </p: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3AB92156-0599-4AB1-249C-DBF49C922D7C}"/>
                </a:ext>
              </a:extLst>
            </p:cNvPr>
            <p:cNvCxnSpPr>
              <a:endCxn id="25" idx="1"/>
            </p:cNvCxnSpPr>
            <p:nvPr/>
          </p:nvCxnSpPr>
          <p:spPr bwMode="auto">
            <a:xfrm>
              <a:off x="719795" y="2502436"/>
              <a:ext cx="0" cy="161881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4278" name="正方形/長方形 54277">
              <a:extLst>
                <a:ext uri="{FF2B5EF4-FFF2-40B4-BE49-F238E27FC236}">
                  <a16:creationId xmlns:a16="http://schemas.microsoft.com/office/drawing/2014/main" id="{69039CD8-8EC4-3DBE-43EA-C9D6114D7EA5}"/>
                </a:ext>
              </a:extLst>
            </p:cNvPr>
            <p:cNvSpPr/>
            <p:nvPr/>
          </p:nvSpPr>
          <p:spPr bwMode="auto">
            <a:xfrm>
              <a:off x="3060155" y="1728217"/>
              <a:ext cx="900000" cy="108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0000">
                  <a:srgbClr val="969696"/>
                </a:gs>
                <a:gs pos="70000">
                  <a:srgbClr val="969696"/>
                </a:gs>
                <a:gs pos="100000">
                  <a:schemeClr val="bg1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 dirty="0">
                <a:ln>
                  <a:noFill/>
                </a:ln>
                <a:solidFill>
                  <a:srgbClr val="4D4D4D"/>
                </a:solidFill>
                <a:effectLst/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999BD36C-34A6-5BA8-E398-07C4F7084FA2}"/>
                </a:ext>
              </a:extLst>
            </p:cNvPr>
            <p:cNvSpPr/>
            <p:nvPr/>
          </p:nvSpPr>
          <p:spPr bwMode="auto">
            <a:xfrm>
              <a:off x="3348087" y="1512233"/>
              <a:ext cx="900000" cy="108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0000">
                  <a:srgbClr val="969696"/>
                </a:gs>
                <a:gs pos="70000">
                  <a:srgbClr val="969696"/>
                </a:gs>
                <a:gs pos="100000">
                  <a:schemeClr val="bg1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 dirty="0">
                <a:ln>
                  <a:noFill/>
                </a:ln>
                <a:solidFill>
                  <a:srgbClr val="4D4D4D"/>
                </a:solidFill>
                <a:effectLst/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6D4671E9-C75B-6CF4-C1B0-B557ADF23D9E}"/>
                </a:ext>
              </a:extLst>
            </p:cNvPr>
            <p:cNvSpPr/>
            <p:nvPr/>
          </p:nvSpPr>
          <p:spPr bwMode="auto">
            <a:xfrm>
              <a:off x="3708127" y="1260165"/>
              <a:ext cx="720000" cy="108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0000">
                  <a:srgbClr val="969696"/>
                </a:gs>
                <a:gs pos="70000">
                  <a:srgbClr val="969696"/>
                </a:gs>
                <a:gs pos="100000">
                  <a:schemeClr val="bg1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 dirty="0">
                <a:ln>
                  <a:noFill/>
                </a:ln>
                <a:solidFill>
                  <a:srgbClr val="4D4D4D"/>
                </a:solidFill>
                <a:effectLst/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260A9E9E-4EA6-E64F-7568-0A1CF504D6F5}"/>
                </a:ext>
              </a:extLst>
            </p:cNvPr>
            <p:cNvSpPr/>
            <p:nvPr/>
          </p:nvSpPr>
          <p:spPr bwMode="auto">
            <a:xfrm>
              <a:off x="4176299" y="1044141"/>
              <a:ext cx="432000" cy="108000"/>
            </a:xfrm>
            <a:prstGeom prst="rect">
              <a:avLst/>
            </a:prstGeom>
            <a:solidFill>
              <a:srgbClr val="F0F0FF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 dirty="0">
                <a:ln>
                  <a:noFill/>
                </a:ln>
                <a:solidFill>
                  <a:srgbClr val="969696"/>
                </a:solidFill>
                <a:effectLst/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54286" name="Rectangle 33">
              <a:extLst>
                <a:ext uri="{FF2B5EF4-FFF2-40B4-BE49-F238E27FC236}">
                  <a16:creationId xmlns:a16="http://schemas.microsoft.com/office/drawing/2014/main" id="{0420C31D-78A4-619B-6461-DC05B1784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83" y="1008137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100G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54287" name="Rectangle 33">
              <a:extLst>
                <a:ext uri="{FF2B5EF4-FFF2-40B4-BE49-F238E27FC236}">
                  <a16:creationId xmlns:a16="http://schemas.microsoft.com/office/drawing/2014/main" id="{D807F772-CE96-CB48-F381-7AD7813A9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83" y="2736349"/>
              <a:ext cx="360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1k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54297" name="Rectangle 33">
              <a:extLst>
                <a:ext uri="{FF2B5EF4-FFF2-40B4-BE49-F238E27FC236}">
                  <a16:creationId xmlns:a16="http://schemas.microsoft.com/office/drawing/2014/main" id="{FF651846-0837-CD57-5104-587745462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795" y="756125"/>
              <a:ext cx="720000" cy="1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通信速度（最大）</a:t>
              </a:r>
            </a:p>
          </p:txBody>
        </p:sp>
        <p:sp>
          <p:nvSpPr>
            <p:cNvPr id="54299" name="Rectangle 33">
              <a:extLst>
                <a:ext uri="{FF2B5EF4-FFF2-40B4-BE49-F238E27FC236}">
                  <a16:creationId xmlns:a16="http://schemas.microsoft.com/office/drawing/2014/main" id="{3C05266D-F9A6-08A6-E9E5-48C898C93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779" y="756109"/>
              <a:ext cx="288000" cy="1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[bps]</a:t>
              </a:r>
              <a:endParaRPr lang="ja-JP" altLang="en-US" sz="800" dirty="0">
                <a:solidFill>
                  <a:srgbClr val="4D4D4D"/>
                </a:solidFill>
                <a:latin typeface="+mn-lt"/>
                <a:ea typeface="HGPｺﾞｼｯｸE" panose="020B0900000000000000" pitchFamily="50" charset="-128"/>
              </a:endParaRPr>
            </a:p>
          </p:txBody>
        </p:sp>
        <p:sp>
          <p:nvSpPr>
            <p:cNvPr id="13" name="Rectangle 33">
              <a:extLst>
                <a:ext uri="{FF2B5EF4-FFF2-40B4-BE49-F238E27FC236}">
                  <a16:creationId xmlns:a16="http://schemas.microsoft.com/office/drawing/2014/main" id="{A48F54AA-C40A-A870-2B01-5C97CAA10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879" y="2196273"/>
              <a:ext cx="504000" cy="2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b="1" dirty="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携帯 </a:t>
              </a:r>
              <a:r>
                <a:rPr lang="en-US" altLang="ja-JP" sz="800" b="1" dirty="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2G</a:t>
              </a:r>
              <a:br>
                <a:rPr lang="en-US" altLang="ja-JP" sz="800" b="1" dirty="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600" dirty="0">
                  <a:solidFill>
                    <a:srgbClr val="969696"/>
                  </a:solidFill>
                  <a:ea typeface="HGPｺﾞｼｯｸE" panose="020B0900000000000000" pitchFamily="50" charset="-128"/>
                </a:rPr>
                <a:t>デジタル方式</a:t>
              </a:r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6EA8A89E-6F28-CCC3-11EE-CDB9A20716A5}"/>
                </a:ext>
              </a:extLst>
            </p:cNvPr>
            <p:cNvCxnSpPr/>
            <p:nvPr/>
          </p:nvCxnSpPr>
          <p:spPr bwMode="auto">
            <a:xfrm>
              <a:off x="1475935" y="2322392"/>
              <a:ext cx="0" cy="179881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9D80292D-AE2E-A815-5D36-ED4369323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5919" y="1764221"/>
              <a:ext cx="504000" cy="2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携帯 </a:t>
              </a:r>
              <a:r>
                <a:rPr lang="en-US" altLang="ja-JP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3G</a:t>
              </a:r>
              <a:b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en-US" altLang="ja-JP" sz="6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IMT-2000</a:t>
              </a:r>
              <a:endParaRPr lang="ja-JP" altLang="en-US" sz="7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34AEA529-28C7-305C-24B0-B8E88CF7DE4C}"/>
                </a:ext>
              </a:extLst>
            </p:cNvPr>
            <p:cNvCxnSpPr/>
            <p:nvPr/>
          </p:nvCxnSpPr>
          <p:spPr bwMode="auto">
            <a:xfrm>
              <a:off x="2088003" y="1998356"/>
              <a:ext cx="0" cy="179881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" name="Rectangle 33">
              <a:extLst>
                <a:ext uri="{FF2B5EF4-FFF2-40B4-BE49-F238E27FC236}">
                  <a16:creationId xmlns:a16="http://schemas.microsoft.com/office/drawing/2014/main" id="{B11A2E3C-DD35-5FFA-0E86-56D093810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027" y="1584201"/>
              <a:ext cx="504000" cy="2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携帯 </a:t>
              </a:r>
              <a:r>
                <a:rPr lang="en-US" altLang="ja-JP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3.5G</a:t>
              </a:r>
              <a:b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en-US" altLang="ja-JP" sz="6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(HSPA)</a:t>
              </a:r>
              <a:endParaRPr lang="ja-JP" altLang="en-US" sz="5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7FB8DCA6-F09E-C9A5-B36A-3D684D38AA7E}"/>
                </a:ext>
              </a:extLst>
            </p:cNvPr>
            <p:cNvCxnSpPr/>
            <p:nvPr/>
          </p:nvCxnSpPr>
          <p:spPr bwMode="auto">
            <a:xfrm>
              <a:off x="2556111" y="1818336"/>
              <a:ext cx="0" cy="179881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" name="Rectangle 33">
              <a:extLst>
                <a:ext uri="{FF2B5EF4-FFF2-40B4-BE49-F238E27FC236}">
                  <a16:creationId xmlns:a16="http://schemas.microsoft.com/office/drawing/2014/main" id="{04282C3B-E2D7-3FE3-5567-30109DA4DF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019" y="1368177"/>
              <a:ext cx="504000" cy="2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携帯 </a:t>
              </a:r>
              <a:r>
                <a:rPr lang="en-US" altLang="ja-JP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3.9G</a:t>
              </a:r>
              <a:b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en-US" altLang="ja-JP" sz="6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(LTE)</a:t>
              </a:r>
              <a:endParaRPr lang="ja-JP" altLang="en-US" sz="7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97D6E8E2-E1D6-F1CD-5E27-F93F6873B5D8}"/>
                </a:ext>
              </a:extLst>
            </p:cNvPr>
            <p:cNvCxnSpPr/>
            <p:nvPr/>
          </p:nvCxnSpPr>
          <p:spPr bwMode="auto">
            <a:xfrm>
              <a:off x="3060267" y="1602312"/>
              <a:ext cx="0" cy="179881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7003373-A0E8-B389-C02D-A34A215BC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6115" y="1116149"/>
              <a:ext cx="504000" cy="2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携帯 </a:t>
              </a:r>
              <a:r>
                <a:rPr lang="en-US" altLang="ja-JP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4G</a:t>
              </a:r>
              <a:b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en-US" altLang="ja-JP" sz="6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(LTE-Advanced)</a:t>
              </a:r>
              <a:endParaRPr lang="ja-JP" altLang="en-US" sz="7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5D3C8706-3CE8-F9FD-EF0A-B76D984D6945}"/>
                </a:ext>
              </a:extLst>
            </p:cNvPr>
            <p:cNvCxnSpPr/>
            <p:nvPr/>
          </p:nvCxnSpPr>
          <p:spPr bwMode="auto">
            <a:xfrm>
              <a:off x="3348199" y="1347397"/>
              <a:ext cx="0" cy="21600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5" name="Rectangle 33">
              <a:extLst>
                <a:ext uri="{FF2B5EF4-FFF2-40B4-BE49-F238E27FC236}">
                  <a16:creationId xmlns:a16="http://schemas.microsoft.com/office/drawing/2014/main" id="{FB0D0FFC-6ABD-527E-C02A-39C80152A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155" y="900125"/>
              <a:ext cx="504000" cy="2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携帯 </a:t>
              </a:r>
              <a:r>
                <a:rPr lang="en-US" altLang="ja-JP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5G</a:t>
              </a:r>
              <a:br>
                <a:rPr lang="en-US" altLang="ja-JP" sz="80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6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IMT-2020</a:t>
              </a:r>
              <a:endParaRPr lang="ja-JP" altLang="en-US" sz="7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C657FE60-A379-8138-21D5-6437D4F16942}"/>
                </a:ext>
              </a:extLst>
            </p:cNvPr>
            <p:cNvCxnSpPr/>
            <p:nvPr/>
          </p:nvCxnSpPr>
          <p:spPr bwMode="auto">
            <a:xfrm>
              <a:off x="3708239" y="1134260"/>
              <a:ext cx="0" cy="179881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2" name="Rectangle 33">
              <a:extLst>
                <a:ext uri="{FF2B5EF4-FFF2-40B4-BE49-F238E27FC236}">
                  <a16:creationId xmlns:a16="http://schemas.microsoft.com/office/drawing/2014/main" id="{40609CE0-FC25-E1F4-90B6-E02EA4968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231" y="792113"/>
              <a:ext cx="504000" cy="2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b="1" dirty="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携帯 </a:t>
              </a:r>
              <a:r>
                <a:rPr lang="en-US" altLang="ja-JP" sz="800" b="1" dirty="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6G</a:t>
              </a:r>
              <a:br>
                <a:rPr lang="en-US" altLang="ja-JP" sz="800" b="1" dirty="0">
                  <a:solidFill>
                    <a:srgbClr val="969696"/>
                  </a:solidFill>
                  <a:ea typeface="HGPｺﾞｼｯｸE" panose="020B0900000000000000" pitchFamily="50" charset="-128"/>
                </a:rPr>
              </a:br>
              <a:r>
                <a:rPr lang="en-US" altLang="ja-JP" sz="600" dirty="0">
                  <a:solidFill>
                    <a:srgbClr val="969696"/>
                  </a:solidFill>
                  <a:ea typeface="HGPｺﾞｼｯｸE" panose="020B0900000000000000" pitchFamily="50" charset="-128"/>
                </a:rPr>
                <a:t>(Beyond 5G)</a:t>
              </a:r>
              <a:endParaRPr lang="ja-JP" altLang="en-US" sz="700" dirty="0">
                <a:solidFill>
                  <a:srgbClr val="969696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54291" name="Rectangle 33">
              <a:extLst>
                <a:ext uri="{FF2B5EF4-FFF2-40B4-BE49-F238E27FC236}">
                  <a16:creationId xmlns:a16="http://schemas.microsoft.com/office/drawing/2014/main" id="{3CE9B7E0-97F0-104F-8081-AA568C6BF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219" y="2088257"/>
              <a:ext cx="576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t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WiMAX 2.1</a:t>
              </a:r>
              <a:br>
                <a:rPr lang="en-US" altLang="ja-JP" sz="6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en-US" altLang="ja-JP" sz="6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IMT-Advanced</a:t>
              </a:r>
              <a:endParaRPr lang="ja-JP" altLang="en-US" sz="6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54294" name="Rectangle 33">
              <a:extLst>
                <a:ext uri="{FF2B5EF4-FFF2-40B4-BE49-F238E27FC236}">
                  <a16:creationId xmlns:a16="http://schemas.microsoft.com/office/drawing/2014/main" id="{16CDA75D-5BF8-A163-31D7-B6B0E3C6F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227" y="2340305"/>
              <a:ext cx="756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ja-JP" altLang="en-US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モバイル</a:t>
              </a:r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WiMAX</a:t>
              </a:r>
              <a:b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en-US" altLang="ja-JP" sz="6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rPr>
                <a:t>IEEE 802.16e / IMT-2000</a:t>
              </a:r>
              <a:endParaRPr lang="ja-JP" altLang="en-US" sz="700" dirty="0">
                <a:solidFill>
                  <a:srgbClr val="4D4D4D"/>
                </a:solidFill>
                <a:latin typeface="+mn-lt"/>
                <a:ea typeface="HGPｺﾞｼｯｸE" panose="020B0900000000000000" pitchFamily="50" charset="-128"/>
              </a:endParaRPr>
            </a:p>
          </p:txBody>
        </p:sp>
        <p:sp>
          <p:nvSpPr>
            <p:cNvPr id="54295" name="Rectangle 33">
              <a:extLst>
                <a:ext uri="{FF2B5EF4-FFF2-40B4-BE49-F238E27FC236}">
                  <a16:creationId xmlns:a16="http://schemas.microsoft.com/office/drawing/2014/main" id="{0BE1F018-7E5A-3E31-944E-754C297619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8223" y="1836229"/>
              <a:ext cx="504000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t"/>
            <a:lstStyle/>
            <a:p>
              <a:pPr algn="ctr" defTabSz="473075">
                <a:lnSpc>
                  <a:spcPct val="90000"/>
                </a:lnSpc>
              </a:pPr>
              <a:r>
                <a:rPr lang="en-US" altLang="ja-JP" sz="800" b="1" dirty="0">
                  <a:solidFill>
                    <a:srgbClr val="4D4D4D"/>
                  </a:solidFill>
                </a:rPr>
                <a:t>WiMAX 3.0</a:t>
              </a:r>
              <a:endParaRPr lang="en-US" altLang="ja-JP" sz="600" dirty="0">
                <a:solidFill>
                  <a:srgbClr val="4D4D4D"/>
                </a:solidFill>
              </a:endParaRPr>
            </a:p>
            <a:p>
              <a:pPr algn="ctr" defTabSz="473075">
                <a:lnSpc>
                  <a:spcPct val="90000"/>
                </a:lnSpc>
              </a:pPr>
              <a:r>
                <a:rPr lang="en-US" altLang="ja-JP" sz="600" dirty="0">
                  <a:solidFill>
                    <a:srgbClr val="4D4D4D"/>
                  </a:solidFill>
                </a:rPr>
                <a:t>IMT-2020</a:t>
              </a:r>
              <a:endParaRPr lang="ja-JP" altLang="en-US" sz="600" dirty="0">
                <a:solidFill>
                  <a:srgbClr val="4D4D4D"/>
                </a:solidFill>
              </a:endParaRPr>
            </a:p>
          </p:txBody>
        </p:sp>
        <p:cxnSp>
          <p:nvCxnSpPr>
            <p:cNvPr id="54300" name="直線コネクタ 54299">
              <a:extLst>
                <a:ext uri="{FF2B5EF4-FFF2-40B4-BE49-F238E27FC236}">
                  <a16:creationId xmlns:a16="http://schemas.microsoft.com/office/drawing/2014/main" id="{61FDF918-F41D-E275-8202-6B6F3C2E9EF3}"/>
                </a:ext>
              </a:extLst>
            </p:cNvPr>
            <p:cNvCxnSpPr>
              <a:cxnSpLocks/>
              <a:stCxn id="54283" idx="2"/>
            </p:cNvCxnSpPr>
            <p:nvPr/>
          </p:nvCxnSpPr>
          <p:spPr bwMode="auto">
            <a:xfrm>
              <a:off x="3204183" y="1638197"/>
              <a:ext cx="756036" cy="504056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306" name="直線コネクタ 54305">
              <a:extLst>
                <a:ext uri="{FF2B5EF4-FFF2-40B4-BE49-F238E27FC236}">
                  <a16:creationId xmlns:a16="http://schemas.microsoft.com/office/drawing/2014/main" id="{60F58497-B7EC-0BC5-91AF-A4702631DB2B}"/>
                </a:ext>
              </a:extLst>
            </p:cNvPr>
            <p:cNvCxnSpPr>
              <a:stCxn id="54284" idx="2"/>
            </p:cNvCxnSpPr>
            <p:nvPr/>
          </p:nvCxnSpPr>
          <p:spPr bwMode="auto">
            <a:xfrm>
              <a:off x="3960266" y="1386169"/>
              <a:ext cx="108000" cy="43200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311" name="直線コネクタ 54310">
              <a:extLst>
                <a:ext uri="{FF2B5EF4-FFF2-40B4-BE49-F238E27FC236}">
                  <a16:creationId xmlns:a16="http://schemas.microsoft.com/office/drawing/2014/main" id="{5D33411E-2D3E-DEBD-A7DE-4B0D5EA39E7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08027" y="1867471"/>
              <a:ext cx="1008000" cy="50400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3DCECC63-215F-7B97-3B54-653AA18701FE}"/>
                </a:ext>
              </a:extLst>
            </p:cNvPr>
            <p:cNvSpPr/>
            <p:nvPr/>
          </p:nvSpPr>
          <p:spPr bwMode="auto">
            <a:xfrm>
              <a:off x="791963" y="936129"/>
              <a:ext cx="1440000" cy="792000"/>
            </a:xfrm>
            <a:prstGeom prst="roundRect">
              <a:avLst>
                <a:gd name="adj" fmla="val 6087"/>
              </a:avLst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defTabSz="473075">
                <a:tabLst>
                  <a:tab pos="396000" algn="l"/>
                  <a:tab pos="792000" algn="l"/>
                </a:tabLst>
              </a:pPr>
              <a:r>
                <a:rPr kumimoji="1" lang="en-US" altLang="ja-JP" sz="55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rPr>
                <a:t>【</a:t>
              </a:r>
              <a:r>
                <a:rPr kumimoji="1" lang="ja-JP" altLang="en-US" sz="55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rPr>
                <a:t>名称</a:t>
              </a:r>
              <a:r>
                <a:rPr kumimoji="1" lang="en-US" altLang="ja-JP" sz="55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rPr>
                <a:t>】	【</a:t>
              </a:r>
              <a:r>
                <a:rPr kumimoji="1" lang="ja-JP" altLang="en-US" sz="55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rPr>
                <a:t>策定</a:t>
              </a:r>
              <a:r>
                <a:rPr kumimoji="1" lang="en-US" altLang="ja-JP" sz="55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rPr>
                <a:t>】	【</a:t>
              </a:r>
              <a:r>
                <a:rPr kumimoji="1" lang="ja-JP" altLang="en-US" sz="55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rPr>
                <a:t>最大速度</a:t>
              </a:r>
              <a:r>
                <a:rPr kumimoji="1" lang="en-US" altLang="ja-JP" sz="55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rPr>
                <a:t>】</a:t>
              </a:r>
            </a:p>
            <a:p>
              <a:pPr defTabSz="473075">
                <a:tabLst>
                  <a:tab pos="396000" algn="l"/>
                  <a:tab pos="792000" algn="l"/>
                </a:tabLst>
              </a:pP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・携帯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6G	2025</a:t>
              </a: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年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(?)	100G bps</a:t>
              </a: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以上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(?)</a:t>
              </a:r>
            </a:p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96000" algn="l"/>
                  <a:tab pos="792000" algn="l"/>
                </a:tabLst>
              </a:pP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・携帯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5G	2020</a:t>
              </a: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年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	20G bps</a:t>
              </a:r>
            </a:p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96000" algn="l"/>
                  <a:tab pos="792000" algn="l"/>
                </a:tabLst>
              </a:pP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・携帯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4G</a:t>
              </a:r>
              <a:r>
                <a:rPr lang="en-US" altLang="ja-JP" sz="550" dirty="0">
                  <a:latin typeface="+mn-lt"/>
                  <a:ea typeface="+mn-ea"/>
                </a:rPr>
                <a:t> 	2015</a:t>
              </a:r>
              <a:r>
                <a:rPr lang="ja-JP" altLang="en-US" sz="550" dirty="0">
                  <a:latin typeface="+mn-lt"/>
                  <a:ea typeface="+mn-ea"/>
                </a:rPr>
                <a:t>年</a:t>
              </a:r>
              <a:r>
                <a:rPr lang="en-US" altLang="ja-JP" sz="550" dirty="0">
                  <a:latin typeface="+mn-lt"/>
                  <a:ea typeface="+mn-ea"/>
                </a:rPr>
                <a:t>	1G bps</a:t>
              </a:r>
              <a:endParaRPr kumimoji="1" lang="en-US" altLang="ja-JP" sz="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endParaRPr>
            </a:p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96000" algn="l"/>
                  <a:tab pos="792000" algn="l"/>
                </a:tabLst>
              </a:pP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・携帯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3.9G </a:t>
              </a:r>
              <a:r>
                <a:rPr lang="en-US" altLang="ja-JP" sz="550" dirty="0">
                  <a:latin typeface="+mn-lt"/>
                  <a:ea typeface="+mn-ea"/>
                </a:rPr>
                <a:t> 	2010</a:t>
              </a:r>
              <a:r>
                <a:rPr lang="ja-JP" altLang="en-US" sz="550" dirty="0">
                  <a:latin typeface="+mn-lt"/>
                  <a:ea typeface="+mn-ea"/>
                </a:rPr>
                <a:t>年</a:t>
              </a:r>
              <a:r>
                <a:rPr lang="en-US" altLang="ja-JP" sz="550" dirty="0">
                  <a:latin typeface="+mn-lt"/>
                  <a:ea typeface="+mn-ea"/>
                </a:rPr>
                <a:t>	100M bps</a:t>
              </a:r>
            </a:p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96000" algn="l"/>
                  <a:tab pos="792000" algn="l"/>
                </a:tabLst>
              </a:pP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・携帯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3.5G</a:t>
              </a:r>
              <a:r>
                <a:rPr lang="en-US" altLang="ja-JP" sz="550" dirty="0">
                  <a:latin typeface="+mn-lt"/>
                  <a:ea typeface="+mn-ea"/>
                </a:rPr>
                <a:t> 	2006</a:t>
              </a:r>
              <a:r>
                <a:rPr lang="ja-JP" altLang="en-US" sz="550" dirty="0">
                  <a:latin typeface="+mn-lt"/>
                  <a:ea typeface="+mn-ea"/>
                </a:rPr>
                <a:t>年</a:t>
              </a:r>
              <a:r>
                <a:rPr lang="en-US" altLang="ja-JP" sz="550" dirty="0">
                  <a:latin typeface="+mn-lt"/>
                  <a:ea typeface="+mn-ea"/>
                </a:rPr>
                <a:t>	14M bps</a:t>
              </a:r>
              <a:endParaRPr kumimoji="1" lang="en-US" altLang="ja-JP" sz="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endParaRPr>
            </a:p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96000" algn="l"/>
                  <a:tab pos="792000" algn="l"/>
                </a:tabLst>
              </a:pP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・携帯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3G </a:t>
              </a:r>
              <a:r>
                <a:rPr lang="en-US" altLang="ja-JP" sz="550" dirty="0">
                  <a:latin typeface="+mn-lt"/>
                  <a:ea typeface="+mn-ea"/>
                </a:rPr>
                <a:t>	2001</a:t>
              </a:r>
              <a:r>
                <a:rPr lang="ja-JP" altLang="en-US" sz="550" dirty="0">
                  <a:latin typeface="+mn-lt"/>
                  <a:ea typeface="+mn-ea"/>
                </a:rPr>
                <a:t>年</a:t>
              </a:r>
              <a:r>
                <a:rPr lang="en-US" altLang="ja-JP" sz="550" dirty="0">
                  <a:latin typeface="+mn-lt"/>
                  <a:ea typeface="+mn-ea"/>
                </a:rPr>
                <a:t>	 0.384M bps</a:t>
              </a:r>
            </a:p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96000" algn="l"/>
                  <a:tab pos="792000" algn="l"/>
                </a:tabLst>
              </a:pP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・携帯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2G 	</a:t>
              </a:r>
              <a:r>
                <a:rPr lang="en-US" altLang="ja-JP" sz="550" dirty="0">
                  <a:latin typeface="+mn-lt"/>
                  <a:ea typeface="+mn-ea"/>
                </a:rPr>
                <a:t>1993</a:t>
              </a:r>
              <a:r>
                <a:rPr lang="ja-JP" altLang="en-US" sz="550" dirty="0">
                  <a:latin typeface="+mn-lt"/>
                  <a:ea typeface="+mn-ea"/>
                </a:rPr>
                <a:t>年</a:t>
              </a:r>
              <a:r>
                <a:rPr lang="en-US" altLang="ja-JP" sz="550" dirty="0">
                  <a:latin typeface="+mn-lt"/>
                  <a:ea typeface="+mn-ea"/>
                </a:rPr>
                <a:t>	 0.0288M bps</a:t>
              </a:r>
              <a:endParaRPr kumimoji="1" lang="en-US" altLang="ja-JP" sz="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endParaRPr>
            </a:p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96000" algn="l"/>
                  <a:tab pos="792000" algn="l"/>
                </a:tabLst>
              </a:pP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・携帯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1G </a:t>
              </a:r>
              <a:r>
                <a:rPr lang="en-US" altLang="ja-JP" sz="550" dirty="0">
                  <a:latin typeface="+mn-lt"/>
                  <a:ea typeface="+mn-ea"/>
                </a:rPr>
                <a:t>	1979</a:t>
              </a:r>
              <a:r>
                <a:rPr lang="ja-JP" altLang="en-US" sz="550" dirty="0">
                  <a:latin typeface="+mn-lt"/>
                  <a:ea typeface="+mn-ea"/>
                </a:rPr>
                <a:t>年</a:t>
              </a:r>
              <a:r>
                <a:rPr lang="en-US" altLang="ja-JP" sz="550" dirty="0">
                  <a:latin typeface="+mn-lt"/>
                  <a:ea typeface="+mn-ea"/>
                </a:rPr>
                <a:t>	 0.0024M bps</a:t>
              </a:r>
              <a:endParaRPr kumimoji="1" lang="ja-JP" altLang="en-US" sz="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endParaRPr>
            </a:p>
          </p:txBody>
        </p:sp>
        <p:grpSp>
          <p:nvGrpSpPr>
            <p:cNvPr id="54277" name="グループ化 54276">
              <a:extLst>
                <a:ext uri="{FF2B5EF4-FFF2-40B4-BE49-F238E27FC236}">
                  <a16:creationId xmlns:a16="http://schemas.microsoft.com/office/drawing/2014/main" id="{4A7A21E1-A860-0CBB-BF02-523D4DF8C0FF}"/>
                </a:ext>
              </a:extLst>
            </p:cNvPr>
            <p:cNvGrpSpPr/>
            <p:nvPr/>
          </p:nvGrpSpPr>
          <p:grpSpPr>
            <a:xfrm>
              <a:off x="719489" y="2756474"/>
              <a:ext cx="3780000" cy="144000"/>
              <a:chOff x="719489" y="2756474"/>
              <a:chExt cx="3780000" cy="144000"/>
            </a:xfrm>
          </p:grpSpPr>
          <p:sp>
            <p:nvSpPr>
              <p:cNvPr id="16" name="Line 28">
                <a:extLst>
                  <a:ext uri="{FF2B5EF4-FFF2-40B4-BE49-F238E27FC236}">
                    <a16:creationId xmlns:a16="http://schemas.microsoft.com/office/drawing/2014/main" id="{AEBA2D25-EB24-61F6-0CFB-4997808F59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>
                <a:off x="2609488" y="932202"/>
                <a:ext cx="2" cy="3780000"/>
              </a:xfrm>
              <a:prstGeom prst="line">
                <a:avLst/>
              </a:prstGeom>
              <a:noFill/>
              <a:ln w="38100">
                <a:solidFill>
                  <a:srgbClr val="777777"/>
                </a:solidFill>
                <a:round/>
                <a:headEnd type="none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dirty="0"/>
              </a:p>
            </p:txBody>
          </p:sp>
          <p:cxnSp>
            <p:nvCxnSpPr>
              <p:cNvPr id="5" name="直線コネクタ 4">
                <a:extLst>
                  <a:ext uri="{FF2B5EF4-FFF2-40B4-BE49-F238E27FC236}">
                    <a16:creationId xmlns:a16="http://schemas.microsoft.com/office/drawing/2014/main" id="{6C0CCFE2-1EED-4EBC-4C6D-5443F7FBEC01}"/>
                  </a:ext>
                </a:extLst>
              </p:cNvPr>
              <p:cNvCxnSpPr/>
              <p:nvPr/>
            </p:nvCxnSpPr>
            <p:spPr bwMode="auto">
              <a:xfrm>
                <a:off x="755799" y="2822373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BB70E814-2F2E-361A-20D3-B1423CB74BC5}"/>
                  </a:ext>
                </a:extLst>
              </p:cNvPr>
              <p:cNvCxnSpPr/>
              <p:nvPr/>
            </p:nvCxnSpPr>
            <p:spPr bwMode="auto">
              <a:xfrm>
                <a:off x="1187847" y="2822381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8C034A2C-567A-4189-B017-8B6B7C16CDB2}"/>
                  </a:ext>
                </a:extLst>
              </p:cNvPr>
              <p:cNvCxnSpPr/>
              <p:nvPr/>
            </p:nvCxnSpPr>
            <p:spPr bwMode="auto">
              <a:xfrm>
                <a:off x="1619895" y="2822381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290B047F-D548-052C-2A71-EC757CCEB1E8}"/>
                  </a:ext>
                </a:extLst>
              </p:cNvPr>
              <p:cNvCxnSpPr/>
              <p:nvPr/>
            </p:nvCxnSpPr>
            <p:spPr bwMode="auto">
              <a:xfrm>
                <a:off x="2051943" y="2822381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4CDCE301-0708-370C-53B9-1564A3E68B8C}"/>
                  </a:ext>
                </a:extLst>
              </p:cNvPr>
              <p:cNvCxnSpPr/>
              <p:nvPr/>
            </p:nvCxnSpPr>
            <p:spPr bwMode="auto">
              <a:xfrm>
                <a:off x="2483991" y="2822373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C8EF318B-CD91-2E40-1D8B-E897B05C387F}"/>
                  </a:ext>
                </a:extLst>
              </p:cNvPr>
              <p:cNvCxnSpPr/>
              <p:nvPr/>
            </p:nvCxnSpPr>
            <p:spPr bwMode="auto">
              <a:xfrm>
                <a:off x="2916039" y="2822381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A2F58CD0-A8A1-C783-6015-25FD703ACD23}"/>
                  </a:ext>
                </a:extLst>
              </p:cNvPr>
              <p:cNvCxnSpPr/>
              <p:nvPr/>
            </p:nvCxnSpPr>
            <p:spPr bwMode="auto">
              <a:xfrm>
                <a:off x="3348087" y="2822381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CC460EFC-EE8F-6665-8D2E-E197281BE003}"/>
                  </a:ext>
                </a:extLst>
              </p:cNvPr>
              <p:cNvCxnSpPr/>
              <p:nvPr/>
            </p:nvCxnSpPr>
            <p:spPr bwMode="auto">
              <a:xfrm>
                <a:off x="3780135" y="2823565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146AB453-48EA-26B0-F225-8F025287209C}"/>
                  </a:ext>
                </a:extLst>
              </p:cNvPr>
              <p:cNvCxnSpPr/>
              <p:nvPr/>
            </p:nvCxnSpPr>
            <p:spPr bwMode="auto">
              <a:xfrm>
                <a:off x="4212183" y="2825297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54273" name="グループ化 54272">
                <a:extLst>
                  <a:ext uri="{FF2B5EF4-FFF2-40B4-BE49-F238E27FC236}">
                    <a16:creationId xmlns:a16="http://schemas.microsoft.com/office/drawing/2014/main" id="{A2068E49-64BA-0B4E-6BED-7AE168EEFD33}"/>
                  </a:ext>
                </a:extLst>
              </p:cNvPr>
              <p:cNvGrpSpPr/>
              <p:nvPr/>
            </p:nvGrpSpPr>
            <p:grpSpPr>
              <a:xfrm>
                <a:off x="935831" y="2756474"/>
                <a:ext cx="72000" cy="144000"/>
                <a:chOff x="850900" y="2727326"/>
                <a:chExt cx="174626" cy="287338"/>
              </a:xfrm>
            </p:grpSpPr>
            <p:sp>
              <p:nvSpPr>
                <p:cNvPr id="58" name="Freeform 5">
                  <a:extLst>
                    <a:ext uri="{FF2B5EF4-FFF2-40B4-BE49-F238E27FC236}">
                      <a16:creationId xmlns:a16="http://schemas.microsoft.com/office/drawing/2014/main" id="{F11C5FC2-BD06-92F2-190F-D099A6B8E0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0900" y="2770188"/>
                  <a:ext cx="155575" cy="201613"/>
                </a:xfrm>
                <a:custGeom>
                  <a:avLst/>
                  <a:gdLst>
                    <a:gd name="T0" fmla="*/ 164 w 247"/>
                    <a:gd name="T1" fmla="*/ 329 h 329"/>
                    <a:gd name="T2" fmla="*/ 166 w 247"/>
                    <a:gd name="T3" fmla="*/ 323 h 329"/>
                    <a:gd name="T4" fmla="*/ 228 w 247"/>
                    <a:gd name="T5" fmla="*/ 211 h 329"/>
                    <a:gd name="T6" fmla="*/ 158 w 247"/>
                    <a:gd name="T7" fmla="*/ 96 h 329"/>
                    <a:gd name="T8" fmla="*/ 227 w 247"/>
                    <a:gd name="T9" fmla="*/ 0 h 329"/>
                    <a:gd name="T10" fmla="*/ 72 w 247"/>
                    <a:gd name="T11" fmla="*/ 0 h 329"/>
                    <a:gd name="T12" fmla="*/ 3 w 247"/>
                    <a:gd name="T13" fmla="*/ 96 h 329"/>
                    <a:gd name="T14" fmla="*/ 72 w 247"/>
                    <a:gd name="T15" fmla="*/ 211 h 329"/>
                    <a:gd name="T16" fmla="*/ 10 w 247"/>
                    <a:gd name="T17" fmla="*/ 323 h 329"/>
                    <a:gd name="T18" fmla="*/ 8 w 247"/>
                    <a:gd name="T19" fmla="*/ 329 h 329"/>
                    <a:gd name="T20" fmla="*/ 164 w 247"/>
                    <a:gd name="T21" fmla="*/ 329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7" h="329">
                      <a:moveTo>
                        <a:pt x="164" y="329"/>
                      </a:moveTo>
                      <a:cubicBezTo>
                        <a:pt x="164" y="327"/>
                        <a:pt x="165" y="325"/>
                        <a:pt x="166" y="323"/>
                      </a:cubicBezTo>
                      <a:cubicBezTo>
                        <a:pt x="179" y="290"/>
                        <a:pt x="247" y="259"/>
                        <a:pt x="228" y="211"/>
                      </a:cubicBezTo>
                      <a:cubicBezTo>
                        <a:pt x="214" y="176"/>
                        <a:pt x="155" y="132"/>
                        <a:pt x="158" y="96"/>
                      </a:cubicBezTo>
                      <a:cubicBezTo>
                        <a:pt x="161" y="64"/>
                        <a:pt x="215" y="39"/>
                        <a:pt x="227" y="0"/>
                      </a:cubicBezTo>
                      <a:lnTo>
                        <a:pt x="72" y="0"/>
                      </a:lnTo>
                      <a:cubicBezTo>
                        <a:pt x="60" y="39"/>
                        <a:pt x="6" y="64"/>
                        <a:pt x="3" y="96"/>
                      </a:cubicBezTo>
                      <a:cubicBezTo>
                        <a:pt x="0" y="132"/>
                        <a:pt x="58" y="176"/>
                        <a:pt x="72" y="211"/>
                      </a:cubicBezTo>
                      <a:cubicBezTo>
                        <a:pt x="92" y="259"/>
                        <a:pt x="24" y="290"/>
                        <a:pt x="10" y="323"/>
                      </a:cubicBezTo>
                      <a:cubicBezTo>
                        <a:pt x="9" y="325"/>
                        <a:pt x="9" y="327"/>
                        <a:pt x="8" y="329"/>
                      </a:cubicBezTo>
                      <a:lnTo>
                        <a:pt x="164" y="3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" name="Freeform 6">
                  <a:extLst>
                    <a:ext uri="{FF2B5EF4-FFF2-40B4-BE49-F238E27FC236}">
                      <a16:creationId xmlns:a16="http://schemas.microsoft.com/office/drawing/2014/main" id="{388D1404-AB15-A2E7-3606-A632DAB332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0900" y="2727326"/>
                  <a:ext cx="76200" cy="287338"/>
                </a:xfrm>
                <a:custGeom>
                  <a:avLst/>
                  <a:gdLst>
                    <a:gd name="T0" fmla="*/ 19 w 48"/>
                    <a:gd name="T1" fmla="*/ 0 h 181"/>
                    <a:gd name="T2" fmla="*/ 1 w 48"/>
                    <a:gd name="T3" fmla="*/ 63 h 181"/>
                    <a:gd name="T4" fmla="*/ 28 w 48"/>
                    <a:gd name="T5" fmla="*/ 108 h 181"/>
                    <a:gd name="T6" fmla="*/ 4 w 48"/>
                    <a:gd name="T7" fmla="*/ 151 h 181"/>
                    <a:gd name="T8" fmla="*/ 13 w 48"/>
                    <a:gd name="T9" fmla="*/ 18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81">
                      <a:moveTo>
                        <a:pt x="19" y="0"/>
                      </a:moveTo>
                      <a:cubicBezTo>
                        <a:pt x="48" y="33"/>
                        <a:pt x="2" y="45"/>
                        <a:pt x="1" y="63"/>
                      </a:cubicBezTo>
                      <a:cubicBezTo>
                        <a:pt x="0" y="77"/>
                        <a:pt x="23" y="94"/>
                        <a:pt x="28" y="108"/>
                      </a:cubicBezTo>
                      <a:cubicBezTo>
                        <a:pt x="36" y="127"/>
                        <a:pt x="9" y="138"/>
                        <a:pt x="4" y="151"/>
                      </a:cubicBezTo>
                      <a:cubicBezTo>
                        <a:pt x="0" y="160"/>
                        <a:pt x="6" y="169"/>
                        <a:pt x="13" y="181"/>
                      </a:cubicBezTo>
                    </a:path>
                  </a:pathLst>
                </a:custGeom>
                <a:noFill/>
                <a:ln w="6350" cap="rnd">
                  <a:solidFill>
                    <a:srgbClr val="4D4D4D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" name="Freeform 7">
                  <a:extLst>
                    <a:ext uri="{FF2B5EF4-FFF2-40B4-BE49-F238E27FC236}">
                      <a16:creationId xmlns:a16="http://schemas.microsoft.com/office/drawing/2014/main" id="{1922B73E-7CE6-7732-58E2-69514CA050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47738" y="2727326"/>
                  <a:ext cx="77788" cy="287338"/>
                </a:xfrm>
                <a:custGeom>
                  <a:avLst/>
                  <a:gdLst>
                    <a:gd name="T0" fmla="*/ 19 w 49"/>
                    <a:gd name="T1" fmla="*/ 0 h 181"/>
                    <a:gd name="T2" fmla="*/ 1 w 49"/>
                    <a:gd name="T3" fmla="*/ 63 h 181"/>
                    <a:gd name="T4" fmla="*/ 28 w 49"/>
                    <a:gd name="T5" fmla="*/ 108 h 181"/>
                    <a:gd name="T6" fmla="*/ 4 w 49"/>
                    <a:gd name="T7" fmla="*/ 151 h 181"/>
                    <a:gd name="T8" fmla="*/ 13 w 49"/>
                    <a:gd name="T9" fmla="*/ 18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181">
                      <a:moveTo>
                        <a:pt x="19" y="0"/>
                      </a:moveTo>
                      <a:cubicBezTo>
                        <a:pt x="49" y="33"/>
                        <a:pt x="3" y="45"/>
                        <a:pt x="1" y="63"/>
                      </a:cubicBezTo>
                      <a:cubicBezTo>
                        <a:pt x="0" y="77"/>
                        <a:pt x="23" y="94"/>
                        <a:pt x="28" y="108"/>
                      </a:cubicBezTo>
                      <a:cubicBezTo>
                        <a:pt x="36" y="127"/>
                        <a:pt x="10" y="138"/>
                        <a:pt x="4" y="151"/>
                      </a:cubicBezTo>
                      <a:cubicBezTo>
                        <a:pt x="0" y="160"/>
                        <a:pt x="6" y="169"/>
                        <a:pt x="13" y="181"/>
                      </a:cubicBezTo>
                    </a:path>
                  </a:pathLst>
                </a:custGeom>
                <a:noFill/>
                <a:ln w="6350" cap="rnd">
                  <a:solidFill>
                    <a:srgbClr val="4D4D4D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4276" name="Rectangle 33">
              <a:extLst>
                <a:ext uri="{FF2B5EF4-FFF2-40B4-BE49-F238E27FC236}">
                  <a16:creationId xmlns:a16="http://schemas.microsoft.com/office/drawing/2014/main" id="{3DF83694-2AAE-1A81-252B-F5848394F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71" y="2844341"/>
              <a:ext cx="503238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1980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</a:t>
              </a:r>
            </a:p>
          </p:txBody>
        </p:sp>
        <p:sp>
          <p:nvSpPr>
            <p:cNvPr id="54282" name="四角形: 角を丸くする 54281">
              <a:extLst>
                <a:ext uri="{FF2B5EF4-FFF2-40B4-BE49-F238E27FC236}">
                  <a16:creationId xmlns:a16="http://schemas.microsoft.com/office/drawing/2014/main" id="{8193AAA6-75E6-6DAA-64F0-6B17134C87E8}"/>
                </a:ext>
              </a:extLst>
            </p:cNvPr>
            <p:cNvSpPr/>
            <p:nvPr/>
          </p:nvSpPr>
          <p:spPr bwMode="auto">
            <a:xfrm>
              <a:off x="2098823" y="2304281"/>
              <a:ext cx="1440000" cy="468000"/>
            </a:xfrm>
            <a:prstGeom prst="roundRect">
              <a:avLst>
                <a:gd name="adj" fmla="val 6087"/>
              </a:avLst>
            </a:prstGeom>
            <a:solidFill>
              <a:schemeClr val="bg1"/>
            </a:solidFill>
            <a:ln w="9525" cap="flat" cmpd="sng" algn="ctr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54000" tIns="36000" rIns="54000" bIns="36000" numCol="1" rtlCol="0" anchor="ctr" anchorCtr="0" compatLnSpc="1">
              <a:prstTxWarp prst="textNoShape">
                <a:avLst/>
              </a:prstTxWarp>
            </a:bodyPr>
            <a:lstStyle/>
            <a:p>
              <a:pPr defTabSz="473075">
                <a:tabLst>
                  <a:tab pos="576000" algn="l"/>
                  <a:tab pos="1008000" algn="l"/>
                </a:tabLst>
              </a:pPr>
              <a:r>
                <a:rPr lang="en-US" altLang="ja-JP" sz="550" dirty="0">
                  <a:latin typeface="+mn-ea"/>
                  <a:ea typeface="+mn-ea"/>
                </a:rPr>
                <a:t>【</a:t>
              </a:r>
              <a:r>
                <a:rPr lang="ja-JP" altLang="en-US" sz="550" dirty="0">
                  <a:latin typeface="+mn-ea"/>
                  <a:ea typeface="+mn-ea"/>
                </a:rPr>
                <a:t>名称</a:t>
              </a:r>
              <a:r>
                <a:rPr lang="en-US" altLang="ja-JP" sz="550" dirty="0">
                  <a:latin typeface="+mn-ea"/>
                  <a:ea typeface="+mn-ea"/>
                </a:rPr>
                <a:t>】</a:t>
              </a:r>
              <a:r>
                <a:rPr lang="ja-JP" altLang="en-US" sz="550" dirty="0">
                  <a:latin typeface="+mn-ea"/>
                  <a:ea typeface="+mn-ea"/>
                </a:rPr>
                <a:t>　　　　　　　</a:t>
              </a:r>
              <a:r>
                <a:rPr lang="en-US" altLang="ja-JP" sz="550" dirty="0">
                  <a:latin typeface="+mn-ea"/>
                  <a:ea typeface="+mn-ea"/>
                </a:rPr>
                <a:t>	【</a:t>
              </a:r>
              <a:r>
                <a:rPr lang="ja-JP" altLang="en-US" sz="550" dirty="0">
                  <a:latin typeface="+mn-ea"/>
                  <a:ea typeface="+mn-ea"/>
                </a:rPr>
                <a:t>策定</a:t>
              </a:r>
              <a:r>
                <a:rPr lang="en-US" altLang="ja-JP" sz="550" dirty="0">
                  <a:latin typeface="+mn-ea"/>
                  <a:ea typeface="+mn-ea"/>
                </a:rPr>
                <a:t>/</a:t>
              </a:r>
              <a:r>
                <a:rPr lang="ja-JP" altLang="en-US" sz="550" dirty="0">
                  <a:latin typeface="+mn-ea"/>
                  <a:ea typeface="+mn-ea"/>
                </a:rPr>
                <a:t>提供</a:t>
              </a:r>
              <a:r>
                <a:rPr lang="en-US" altLang="ja-JP" sz="550" dirty="0">
                  <a:latin typeface="+mn-ea"/>
                  <a:ea typeface="+mn-ea"/>
                </a:rPr>
                <a:t>】	【</a:t>
              </a:r>
              <a:r>
                <a:rPr lang="ja-JP" altLang="en-US" sz="550" dirty="0">
                  <a:latin typeface="+mn-ea"/>
                  <a:ea typeface="+mn-ea"/>
                </a:rPr>
                <a:t>最大速度</a:t>
              </a:r>
              <a:r>
                <a:rPr lang="en-US" altLang="ja-JP" sz="550" dirty="0">
                  <a:latin typeface="+mn-ea"/>
                  <a:ea typeface="+mn-ea"/>
                </a:rPr>
                <a:t>】</a:t>
              </a:r>
            </a:p>
            <a:p>
              <a:pPr defTabSz="473075">
                <a:tabLst>
                  <a:tab pos="576000" algn="l"/>
                  <a:tab pos="1008000" algn="l"/>
                </a:tabLst>
              </a:pPr>
              <a:r>
                <a:rPr lang="ja-JP" altLang="en-US" sz="550" dirty="0">
                  <a:latin typeface="+mn-lt"/>
                  <a:ea typeface="+mn-ea"/>
                </a:rPr>
                <a:t>・</a:t>
              </a:r>
              <a:r>
                <a:rPr lang="en-US" altLang="ja-JP" sz="550" dirty="0">
                  <a:latin typeface="+mn-lt"/>
                  <a:ea typeface="+mn-ea"/>
                </a:rPr>
                <a:t>WiMAX 3.0	2020/2022</a:t>
              </a:r>
              <a:r>
                <a:rPr lang="ja-JP" altLang="en-US" sz="550" dirty="0">
                  <a:latin typeface="+mn-lt"/>
                  <a:ea typeface="+mn-ea"/>
                </a:rPr>
                <a:t>年</a:t>
              </a:r>
              <a:r>
                <a:rPr lang="en-US" altLang="ja-JP" sz="550" dirty="0">
                  <a:latin typeface="+mn-lt"/>
                  <a:ea typeface="+mn-ea"/>
                </a:rPr>
                <a:t>	20G bps</a:t>
              </a:r>
            </a:p>
            <a:p>
              <a:pPr defTabSz="473075">
                <a:tabLst>
                  <a:tab pos="576000" algn="l"/>
                  <a:tab pos="1008000" algn="l"/>
                </a:tabLst>
              </a:pPr>
              <a:r>
                <a:rPr lang="ja-JP" altLang="en-US" sz="550" dirty="0">
                  <a:latin typeface="+mn-lt"/>
                  <a:ea typeface="+mn-ea"/>
                </a:rPr>
                <a:t>・</a:t>
              </a:r>
              <a:r>
                <a:rPr lang="en-US" altLang="ja-JP" sz="550" dirty="0">
                  <a:latin typeface="+mn-lt"/>
                  <a:ea typeface="+mn-ea"/>
                </a:rPr>
                <a:t>WiMAX 2.1	2011/2013</a:t>
              </a:r>
              <a:r>
                <a:rPr lang="ja-JP" altLang="en-US" sz="550" dirty="0">
                  <a:latin typeface="+mn-lt"/>
                  <a:ea typeface="+mn-ea"/>
                </a:rPr>
                <a:t>年</a:t>
              </a:r>
              <a:r>
                <a:rPr lang="en-US" altLang="ja-JP" sz="550" dirty="0">
                  <a:latin typeface="+mn-lt"/>
                  <a:ea typeface="+mn-ea"/>
                </a:rPr>
                <a:t>	1G bps</a:t>
              </a:r>
            </a:p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576000" algn="l"/>
                  <a:tab pos="1008000" algn="l"/>
                </a:tabLst>
              </a:pP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・モバイル</a:t>
              </a: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WiMAX</a:t>
              </a:r>
              <a:r>
                <a:rPr lang="en-US" altLang="ja-JP" sz="550" dirty="0">
                  <a:latin typeface="+mn-lt"/>
                  <a:ea typeface="+mn-ea"/>
                </a:rPr>
                <a:t>	2005/2009</a:t>
              </a:r>
              <a:r>
                <a:rPr lang="ja-JP" altLang="en-US" sz="550" dirty="0">
                  <a:latin typeface="+mn-lt"/>
                  <a:ea typeface="+mn-ea"/>
                </a:rPr>
                <a:t>年</a:t>
              </a:r>
              <a:r>
                <a:rPr lang="en-US" altLang="ja-JP" sz="550" dirty="0">
                  <a:latin typeface="+mn-lt"/>
                  <a:ea typeface="+mn-ea"/>
                </a:rPr>
                <a:t>	100M bps</a:t>
              </a:r>
            </a:p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576000" algn="l"/>
                  <a:tab pos="1008000" algn="l"/>
                </a:tabLst>
              </a:pPr>
              <a:r>
                <a:rPr kumimoji="1" lang="en-US" altLang="ja-JP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※</a:t>
              </a:r>
              <a:r>
                <a:rPr kumimoji="1" lang="ja-JP" altLang="en-US" sz="5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+mn-ea"/>
                </a:rPr>
                <a:t>「提供」は日本におけるサービス開始年</a:t>
              </a:r>
              <a:endParaRPr kumimoji="1" lang="en-US" altLang="ja-JP" sz="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353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>
                <a:solidFill>
                  <a:schemeClr val="bg1"/>
                </a:solidFill>
              </a:rPr>
              <a:t>15</a:t>
            </a:r>
            <a:r>
              <a:rPr lang="en-US" altLang="ja-JP" dirty="0"/>
              <a:t>   </a:t>
            </a:r>
            <a:r>
              <a:rPr lang="ja-JP" altLang="en-US" dirty="0"/>
              <a:t>無線ネットワーク技術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C41132F-232A-A7E5-827E-704950C8A4B7}"/>
              </a:ext>
            </a:extLst>
          </p:cNvPr>
          <p:cNvGrpSpPr/>
          <p:nvPr/>
        </p:nvGrpSpPr>
        <p:grpSpPr>
          <a:xfrm>
            <a:off x="755799" y="828117"/>
            <a:ext cx="3240360" cy="2160240"/>
            <a:chOff x="755799" y="828117"/>
            <a:chExt cx="3240360" cy="2160240"/>
          </a:xfrm>
        </p:grpSpPr>
        <p:sp>
          <p:nvSpPr>
            <p:cNvPr id="3" name="Oval 32"/>
            <p:cNvSpPr>
              <a:spLocks noChangeArrowheads="1"/>
            </p:cNvSpPr>
            <p:nvPr/>
          </p:nvSpPr>
          <p:spPr bwMode="auto">
            <a:xfrm>
              <a:off x="755799" y="828117"/>
              <a:ext cx="2160000" cy="216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en-US" altLang="ja-JP" sz="1200" dirty="0">
                <a:solidFill>
                  <a:srgbClr val="969696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" name="Oval 32"/>
            <p:cNvSpPr>
              <a:spLocks noChangeArrowheads="1"/>
            </p:cNvSpPr>
            <p:nvPr/>
          </p:nvSpPr>
          <p:spPr bwMode="auto">
            <a:xfrm>
              <a:off x="971799" y="1245436"/>
              <a:ext cx="1728000" cy="1728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en-US" altLang="ja-JP" sz="1200" dirty="0">
                <a:solidFill>
                  <a:srgbClr val="969696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5" name="Oval 32"/>
            <p:cNvSpPr>
              <a:spLocks noChangeArrowheads="1"/>
            </p:cNvSpPr>
            <p:nvPr/>
          </p:nvSpPr>
          <p:spPr bwMode="auto">
            <a:xfrm>
              <a:off x="1187799" y="1677436"/>
              <a:ext cx="1296000" cy="12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en-US" altLang="ja-JP" sz="1200" dirty="0">
                <a:solidFill>
                  <a:srgbClr val="969696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" name="Oval 32"/>
            <p:cNvSpPr>
              <a:spLocks noChangeArrowheads="1"/>
            </p:cNvSpPr>
            <p:nvPr/>
          </p:nvSpPr>
          <p:spPr bwMode="auto">
            <a:xfrm>
              <a:off x="1403799" y="2124117"/>
              <a:ext cx="864000" cy="86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en-US" altLang="ja-JP" sz="1200" dirty="0">
                <a:solidFill>
                  <a:srgbClr val="969696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7" name="Oval 32"/>
            <p:cNvSpPr>
              <a:spLocks noChangeArrowheads="1"/>
            </p:cNvSpPr>
            <p:nvPr/>
          </p:nvSpPr>
          <p:spPr bwMode="auto">
            <a:xfrm>
              <a:off x="1621763" y="2541436"/>
              <a:ext cx="432000" cy="432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en-US" altLang="ja-JP" sz="1200" dirty="0">
                <a:solidFill>
                  <a:srgbClr val="969696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cxnSp>
          <p:nvCxnSpPr>
            <p:cNvPr id="9" name="直線コネクタ 8"/>
            <p:cNvCxnSpPr/>
            <p:nvPr/>
          </p:nvCxnSpPr>
          <p:spPr bwMode="auto">
            <a:xfrm flipH="1">
              <a:off x="2088159" y="828117"/>
              <a:ext cx="1908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直線コネクタ 10"/>
            <p:cNvCxnSpPr/>
            <p:nvPr/>
          </p:nvCxnSpPr>
          <p:spPr bwMode="auto">
            <a:xfrm flipH="1">
              <a:off x="2052159" y="1245436"/>
              <a:ext cx="1944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直線コネクタ 11"/>
            <p:cNvCxnSpPr/>
            <p:nvPr/>
          </p:nvCxnSpPr>
          <p:spPr bwMode="auto">
            <a:xfrm flipH="1">
              <a:off x="2016159" y="1671748"/>
              <a:ext cx="1980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直線コネクタ 12"/>
            <p:cNvCxnSpPr/>
            <p:nvPr/>
          </p:nvCxnSpPr>
          <p:spPr bwMode="auto">
            <a:xfrm flipH="1">
              <a:off x="1979935" y="2124261"/>
              <a:ext cx="2016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直線コネクタ 13"/>
            <p:cNvCxnSpPr/>
            <p:nvPr/>
          </p:nvCxnSpPr>
          <p:spPr bwMode="auto">
            <a:xfrm flipH="1">
              <a:off x="1943931" y="2541157"/>
              <a:ext cx="2052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直線コネクタ 14"/>
            <p:cNvCxnSpPr/>
            <p:nvPr/>
          </p:nvCxnSpPr>
          <p:spPr bwMode="auto">
            <a:xfrm flipH="1">
              <a:off x="1979935" y="2988357"/>
              <a:ext cx="2016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Rectangle 31"/>
            <p:cNvSpPr>
              <a:spLocks noChangeArrowheads="1"/>
            </p:cNvSpPr>
            <p:nvPr/>
          </p:nvSpPr>
          <p:spPr bwMode="auto">
            <a:xfrm>
              <a:off x="1476230" y="2280349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無線</a:t>
              </a:r>
              <a:r>
                <a:rPr lang="en-US" altLang="ja-JP" sz="1000" dirty="0">
                  <a:solidFill>
                    <a:srgbClr val="4D4D4D"/>
                  </a:solidFill>
                  <a:latin typeface="+mj-lt"/>
                </a:rPr>
                <a:t>PAN</a:t>
              </a:r>
              <a:endParaRPr lang="ja-JP" altLang="en-US" sz="10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17" name="Rectangle 31"/>
            <p:cNvSpPr>
              <a:spLocks noChangeArrowheads="1"/>
            </p:cNvSpPr>
            <p:nvPr/>
          </p:nvSpPr>
          <p:spPr bwMode="auto">
            <a:xfrm>
              <a:off x="1476230" y="1841834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無線</a:t>
              </a:r>
              <a:r>
                <a:rPr lang="en-US" altLang="ja-JP" sz="1000" dirty="0">
                  <a:solidFill>
                    <a:srgbClr val="4D4D4D"/>
                  </a:solidFill>
                  <a:latin typeface="+mj-lt"/>
                </a:rPr>
                <a:t>LAN</a:t>
              </a:r>
              <a:endParaRPr lang="ja-JP" altLang="en-US" sz="10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18" name="Rectangle 31"/>
            <p:cNvSpPr>
              <a:spLocks noChangeArrowheads="1"/>
            </p:cNvSpPr>
            <p:nvPr/>
          </p:nvSpPr>
          <p:spPr bwMode="auto">
            <a:xfrm>
              <a:off x="1477467" y="1396546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無線</a:t>
              </a:r>
              <a:r>
                <a:rPr lang="en-US" altLang="ja-JP" sz="1000" dirty="0">
                  <a:solidFill>
                    <a:srgbClr val="4D4D4D"/>
                  </a:solidFill>
                  <a:latin typeface="+mj-lt"/>
                </a:rPr>
                <a:t>MAN</a:t>
              </a:r>
              <a:endParaRPr lang="ja-JP" altLang="en-US" sz="10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19" name="Rectangle 31"/>
            <p:cNvSpPr>
              <a:spLocks noChangeArrowheads="1"/>
            </p:cNvSpPr>
            <p:nvPr/>
          </p:nvSpPr>
          <p:spPr bwMode="auto">
            <a:xfrm>
              <a:off x="1476230" y="971687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無線</a:t>
              </a:r>
              <a:r>
                <a:rPr lang="en-US" altLang="ja-JP" sz="1000" dirty="0">
                  <a:solidFill>
                    <a:srgbClr val="4D4D4D"/>
                  </a:solidFill>
                  <a:latin typeface="+mj-lt"/>
                </a:rPr>
                <a:t>WAN</a:t>
              </a:r>
              <a:endParaRPr lang="ja-JP" altLang="en-US" sz="10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20" name="Rectangle 31"/>
            <p:cNvSpPr>
              <a:spLocks noChangeArrowheads="1"/>
            </p:cNvSpPr>
            <p:nvPr/>
          </p:nvSpPr>
          <p:spPr bwMode="auto">
            <a:xfrm>
              <a:off x="3276079" y="845563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～全国</a:t>
              </a:r>
            </a:p>
          </p:txBody>
        </p:sp>
        <p:sp>
          <p:nvSpPr>
            <p:cNvPr id="21" name="Rectangle 31"/>
            <p:cNvSpPr>
              <a:spLocks noChangeArrowheads="1"/>
            </p:cNvSpPr>
            <p:nvPr/>
          </p:nvSpPr>
          <p:spPr bwMode="auto">
            <a:xfrm>
              <a:off x="3276079" y="1259719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～約</a:t>
              </a:r>
              <a:r>
                <a:rPr lang="en-US" altLang="ja-JP" sz="1000" dirty="0">
                  <a:solidFill>
                    <a:srgbClr val="4D4D4D"/>
                  </a:solidFill>
                  <a:latin typeface="+mj-lt"/>
                </a:rPr>
                <a:t>100km</a:t>
              </a:r>
              <a:endParaRPr lang="ja-JP" altLang="en-US" sz="10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22" name="Rectangle 31"/>
            <p:cNvSpPr>
              <a:spLocks noChangeArrowheads="1"/>
            </p:cNvSpPr>
            <p:nvPr/>
          </p:nvSpPr>
          <p:spPr bwMode="auto">
            <a:xfrm>
              <a:off x="3277022" y="1691767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～約</a:t>
              </a:r>
              <a:r>
                <a:rPr lang="en-US" altLang="ja-JP" sz="1000" dirty="0">
                  <a:solidFill>
                    <a:srgbClr val="4D4D4D"/>
                  </a:solidFill>
                  <a:latin typeface="+mj-lt"/>
                </a:rPr>
                <a:t>100m</a:t>
              </a:r>
              <a:endParaRPr lang="ja-JP" altLang="en-US" sz="10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23" name="Rectangle 31"/>
            <p:cNvSpPr>
              <a:spLocks noChangeArrowheads="1"/>
            </p:cNvSpPr>
            <p:nvPr/>
          </p:nvSpPr>
          <p:spPr bwMode="auto">
            <a:xfrm>
              <a:off x="3276078" y="2138097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～約</a:t>
              </a:r>
              <a:r>
                <a:rPr lang="en-US" altLang="ja-JP" sz="1000" dirty="0">
                  <a:solidFill>
                    <a:srgbClr val="4D4D4D"/>
                  </a:solidFill>
                  <a:latin typeface="+mj-lt"/>
                </a:rPr>
                <a:t>10m</a:t>
              </a:r>
              <a:endParaRPr lang="ja-JP" altLang="en-US" sz="10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24" name="Rectangle 31"/>
            <p:cNvSpPr>
              <a:spLocks noChangeArrowheads="1"/>
            </p:cNvSpPr>
            <p:nvPr/>
          </p:nvSpPr>
          <p:spPr bwMode="auto">
            <a:xfrm>
              <a:off x="3276077" y="2556309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（短距離）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648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>
                <a:solidFill>
                  <a:schemeClr val="bg1"/>
                </a:solidFill>
              </a:rPr>
              <a:t>01</a:t>
            </a:r>
            <a:r>
              <a:rPr lang="en-US" altLang="ja-JP"/>
              <a:t>   </a:t>
            </a:r>
            <a:r>
              <a:rPr lang="ja-JP" altLang="en-US"/>
              <a:t>コンピュータとネットワーク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C4E8543-A234-A341-499F-32D396208DAD}"/>
              </a:ext>
            </a:extLst>
          </p:cNvPr>
          <p:cNvGrpSpPr/>
          <p:nvPr/>
        </p:nvGrpSpPr>
        <p:grpSpPr>
          <a:xfrm>
            <a:off x="900113" y="1008137"/>
            <a:ext cx="2951854" cy="1979538"/>
            <a:chOff x="900113" y="1008137"/>
            <a:chExt cx="2951854" cy="1979538"/>
          </a:xfrm>
        </p:grpSpPr>
        <p:sp>
          <p:nvSpPr>
            <p:cNvPr id="4099" name="Line 28"/>
            <p:cNvSpPr>
              <a:spLocks noChangeShapeType="1"/>
            </p:cNvSpPr>
            <p:nvPr/>
          </p:nvSpPr>
          <p:spPr bwMode="auto">
            <a:xfrm rot="5400000" flipV="1">
              <a:off x="2339976" y="1296987"/>
              <a:ext cx="0" cy="287972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00" name="Oval 34"/>
            <p:cNvSpPr>
              <a:spLocks noChangeArrowheads="1"/>
            </p:cNvSpPr>
            <p:nvPr/>
          </p:nvSpPr>
          <p:spPr bwMode="auto">
            <a:xfrm>
              <a:off x="2267967" y="1008137"/>
              <a:ext cx="1584000" cy="1584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</a:rPr>
                <a:t>INTERNET</a:t>
              </a:r>
            </a:p>
          </p:txBody>
        </p:sp>
        <p:sp>
          <p:nvSpPr>
            <p:cNvPr id="4101" name="Rectangle 36"/>
            <p:cNvSpPr>
              <a:spLocks noChangeArrowheads="1"/>
            </p:cNvSpPr>
            <p:nvPr/>
          </p:nvSpPr>
          <p:spPr bwMode="auto">
            <a:xfrm>
              <a:off x="1619250" y="2771775"/>
              <a:ext cx="14398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dirty="0">
                  <a:solidFill>
                    <a:srgbClr val="4D4D4D"/>
                  </a:solidFill>
                </a:rPr>
                <a:t>コンピュータ ネットワークの拡大</a:t>
              </a:r>
            </a:p>
          </p:txBody>
        </p:sp>
        <p:sp>
          <p:nvSpPr>
            <p:cNvPr id="4102" name="Oval 33"/>
            <p:cNvSpPr>
              <a:spLocks noChangeArrowheads="1"/>
            </p:cNvSpPr>
            <p:nvPr/>
          </p:nvSpPr>
          <p:spPr bwMode="auto">
            <a:xfrm>
              <a:off x="1692275" y="1368425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WAN</a:t>
              </a:r>
            </a:p>
          </p:txBody>
        </p:sp>
        <p:sp>
          <p:nvSpPr>
            <p:cNvPr id="4103" name="Oval 32"/>
            <p:cNvSpPr>
              <a:spLocks noChangeArrowheads="1"/>
            </p:cNvSpPr>
            <p:nvPr/>
          </p:nvSpPr>
          <p:spPr bwMode="auto">
            <a:xfrm>
              <a:off x="1187450" y="1476261"/>
              <a:ext cx="648000" cy="648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</a:p>
          </p:txBody>
        </p:sp>
        <p:sp>
          <p:nvSpPr>
            <p:cNvPr id="4104" name="Oval 31"/>
            <p:cNvSpPr>
              <a:spLocks noChangeArrowheads="1"/>
            </p:cNvSpPr>
            <p:nvPr/>
          </p:nvSpPr>
          <p:spPr bwMode="auto">
            <a:xfrm>
              <a:off x="900113" y="1584325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スタンド</a:t>
              </a:r>
            </a:p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アロン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</a:t>
            </a:r>
            <a:r>
              <a:rPr lang="ja-JP" altLang="en-US"/>
              <a:t>集中処理と分散処理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BD4B5AE-C54A-4DEA-692C-65495EB1E520}"/>
              </a:ext>
            </a:extLst>
          </p:cNvPr>
          <p:cNvGrpSpPr/>
          <p:nvPr/>
        </p:nvGrpSpPr>
        <p:grpSpPr>
          <a:xfrm>
            <a:off x="863600" y="900113"/>
            <a:ext cx="2916238" cy="1908175"/>
            <a:chOff x="863600" y="900113"/>
            <a:chExt cx="2916238" cy="1908175"/>
          </a:xfrm>
        </p:grpSpPr>
        <p:sp>
          <p:nvSpPr>
            <p:cNvPr id="5122" name="Line 93"/>
            <p:cNvSpPr>
              <a:spLocks noChangeShapeType="1"/>
            </p:cNvSpPr>
            <p:nvPr/>
          </p:nvSpPr>
          <p:spPr bwMode="auto">
            <a:xfrm flipV="1">
              <a:off x="2663825" y="2195513"/>
              <a:ext cx="433388" cy="325437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5123" name="Line 94"/>
            <p:cNvSpPr>
              <a:spLocks noChangeShapeType="1"/>
            </p:cNvSpPr>
            <p:nvPr/>
          </p:nvSpPr>
          <p:spPr bwMode="auto">
            <a:xfrm flipV="1">
              <a:off x="2952750" y="2195513"/>
              <a:ext cx="144463" cy="325437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5124" name="Line 95"/>
            <p:cNvSpPr>
              <a:spLocks noChangeShapeType="1"/>
            </p:cNvSpPr>
            <p:nvPr/>
          </p:nvSpPr>
          <p:spPr bwMode="auto">
            <a:xfrm flipH="1" flipV="1">
              <a:off x="3097213" y="2195513"/>
              <a:ext cx="142875" cy="325437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5125" name="Line 96"/>
            <p:cNvSpPr>
              <a:spLocks noChangeShapeType="1"/>
            </p:cNvSpPr>
            <p:nvPr/>
          </p:nvSpPr>
          <p:spPr bwMode="auto">
            <a:xfrm flipH="1" flipV="1">
              <a:off x="3097213" y="2195513"/>
              <a:ext cx="431800" cy="325437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5126" name="Line 97"/>
            <p:cNvSpPr>
              <a:spLocks noChangeShapeType="1"/>
            </p:cNvSpPr>
            <p:nvPr/>
          </p:nvSpPr>
          <p:spPr bwMode="auto">
            <a:xfrm flipH="1" flipV="1">
              <a:off x="2628900" y="1620838"/>
              <a:ext cx="466725" cy="433387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5127" name="Line 98"/>
            <p:cNvSpPr>
              <a:spLocks noChangeShapeType="1"/>
            </p:cNvSpPr>
            <p:nvPr/>
          </p:nvSpPr>
          <p:spPr bwMode="auto">
            <a:xfrm flipH="1">
              <a:off x="3097213" y="1620838"/>
              <a:ext cx="0" cy="431800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5128" name="Line 99"/>
            <p:cNvSpPr>
              <a:spLocks noChangeShapeType="1"/>
            </p:cNvSpPr>
            <p:nvPr/>
          </p:nvSpPr>
          <p:spPr bwMode="auto">
            <a:xfrm flipH="1">
              <a:off x="3097213" y="1620838"/>
              <a:ext cx="466725" cy="431800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5129" name="Line 88"/>
            <p:cNvSpPr>
              <a:spLocks noChangeShapeType="1"/>
            </p:cNvSpPr>
            <p:nvPr/>
          </p:nvSpPr>
          <p:spPr bwMode="auto">
            <a:xfrm flipH="1">
              <a:off x="1006475" y="2052638"/>
              <a:ext cx="431800" cy="468312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5130" name="Line 89"/>
            <p:cNvSpPr>
              <a:spLocks noChangeShapeType="1"/>
            </p:cNvSpPr>
            <p:nvPr/>
          </p:nvSpPr>
          <p:spPr bwMode="auto">
            <a:xfrm>
              <a:off x="1438275" y="2052638"/>
              <a:ext cx="433388" cy="468312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5131" name="Line 90"/>
            <p:cNvSpPr>
              <a:spLocks noChangeShapeType="1"/>
            </p:cNvSpPr>
            <p:nvPr/>
          </p:nvSpPr>
          <p:spPr bwMode="auto">
            <a:xfrm flipH="1">
              <a:off x="1295400" y="2052638"/>
              <a:ext cx="142875" cy="468312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5132" name="Line 91"/>
            <p:cNvSpPr>
              <a:spLocks noChangeShapeType="1"/>
            </p:cNvSpPr>
            <p:nvPr/>
          </p:nvSpPr>
          <p:spPr bwMode="auto">
            <a:xfrm>
              <a:off x="1438275" y="2052638"/>
              <a:ext cx="144463" cy="468312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5134" name="Oval 64"/>
            <p:cNvSpPr>
              <a:spLocks noChangeArrowheads="1"/>
            </p:cNvSpPr>
            <p:nvPr/>
          </p:nvSpPr>
          <p:spPr bwMode="auto">
            <a:xfrm>
              <a:off x="1006475" y="1187450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ホスト</a:t>
              </a:r>
            </a:p>
            <a:p>
              <a:pPr algn="ctr" eaLnBrk="1" hangingPunct="1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コンピュータ</a:t>
              </a:r>
            </a:p>
          </p:txBody>
        </p:sp>
        <p:sp>
          <p:nvSpPr>
            <p:cNvPr id="5135" name="Oval 67"/>
            <p:cNvSpPr>
              <a:spLocks noChangeArrowheads="1"/>
            </p:cNvSpPr>
            <p:nvPr/>
          </p:nvSpPr>
          <p:spPr bwMode="auto">
            <a:xfrm>
              <a:off x="2413000" y="1403350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136" name="Oval 68"/>
            <p:cNvSpPr>
              <a:spLocks noChangeArrowheads="1"/>
            </p:cNvSpPr>
            <p:nvPr/>
          </p:nvSpPr>
          <p:spPr bwMode="auto">
            <a:xfrm>
              <a:off x="2881313" y="1403350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137" name="Oval 69"/>
            <p:cNvSpPr>
              <a:spLocks noChangeArrowheads="1"/>
            </p:cNvSpPr>
            <p:nvPr/>
          </p:nvSpPr>
          <p:spPr bwMode="auto">
            <a:xfrm>
              <a:off x="3348038" y="1403350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138" name="Rectangle 70"/>
            <p:cNvSpPr>
              <a:spLocks noChangeArrowheads="1"/>
            </p:cNvSpPr>
            <p:nvPr/>
          </p:nvSpPr>
          <p:spPr bwMode="auto">
            <a:xfrm>
              <a:off x="2520950" y="1547813"/>
              <a:ext cx="1150938" cy="1444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dirty="0">
                  <a:solidFill>
                    <a:srgbClr val="4D4D4D"/>
                  </a:solidFill>
                </a:rPr>
                <a:t>ホスト コンピュータ</a:t>
              </a:r>
            </a:p>
          </p:txBody>
        </p:sp>
        <p:sp>
          <p:nvSpPr>
            <p:cNvPr id="5139" name="Oval 71"/>
            <p:cNvSpPr>
              <a:spLocks noChangeArrowheads="1"/>
            </p:cNvSpPr>
            <p:nvPr/>
          </p:nvSpPr>
          <p:spPr bwMode="auto">
            <a:xfrm>
              <a:off x="898525" y="2413000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140" name="Oval 73"/>
            <p:cNvSpPr>
              <a:spLocks noChangeArrowheads="1"/>
            </p:cNvSpPr>
            <p:nvPr/>
          </p:nvSpPr>
          <p:spPr bwMode="auto">
            <a:xfrm>
              <a:off x="1474788" y="2413000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141" name="Oval 74"/>
            <p:cNvSpPr>
              <a:spLocks noChangeArrowheads="1"/>
            </p:cNvSpPr>
            <p:nvPr/>
          </p:nvSpPr>
          <p:spPr bwMode="auto">
            <a:xfrm>
              <a:off x="1763713" y="2413000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142" name="Oval 75"/>
            <p:cNvSpPr>
              <a:spLocks noChangeArrowheads="1"/>
            </p:cNvSpPr>
            <p:nvPr/>
          </p:nvSpPr>
          <p:spPr bwMode="auto">
            <a:xfrm>
              <a:off x="1187450" y="2413000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143" name="Oval 82"/>
            <p:cNvSpPr>
              <a:spLocks noChangeArrowheads="1"/>
            </p:cNvSpPr>
            <p:nvPr/>
          </p:nvSpPr>
          <p:spPr bwMode="auto">
            <a:xfrm>
              <a:off x="2555875" y="2413000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144" name="Oval 83"/>
            <p:cNvSpPr>
              <a:spLocks noChangeArrowheads="1"/>
            </p:cNvSpPr>
            <p:nvPr/>
          </p:nvSpPr>
          <p:spPr bwMode="auto">
            <a:xfrm>
              <a:off x="3132138" y="2413000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145" name="Oval 84"/>
            <p:cNvSpPr>
              <a:spLocks noChangeArrowheads="1"/>
            </p:cNvSpPr>
            <p:nvPr/>
          </p:nvSpPr>
          <p:spPr bwMode="auto">
            <a:xfrm>
              <a:off x="3421063" y="2413000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146" name="Oval 85"/>
            <p:cNvSpPr>
              <a:spLocks noChangeArrowheads="1"/>
            </p:cNvSpPr>
            <p:nvPr/>
          </p:nvSpPr>
          <p:spPr bwMode="auto">
            <a:xfrm>
              <a:off x="2844800" y="2413000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147" name="Rectangle 86"/>
            <p:cNvSpPr>
              <a:spLocks noChangeArrowheads="1"/>
            </p:cNvSpPr>
            <p:nvPr/>
          </p:nvSpPr>
          <p:spPr bwMode="auto">
            <a:xfrm>
              <a:off x="863600" y="2663825"/>
              <a:ext cx="1150938" cy="144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>
                  <a:solidFill>
                    <a:srgbClr val="4D4D4D"/>
                  </a:solidFill>
                </a:rPr>
                <a:t>利用者端末</a:t>
              </a:r>
            </a:p>
          </p:txBody>
        </p:sp>
        <p:sp>
          <p:nvSpPr>
            <p:cNvPr id="5148" name="Rectangle 87"/>
            <p:cNvSpPr>
              <a:spLocks noChangeArrowheads="1"/>
            </p:cNvSpPr>
            <p:nvPr/>
          </p:nvSpPr>
          <p:spPr bwMode="auto">
            <a:xfrm>
              <a:off x="2520950" y="2663825"/>
              <a:ext cx="1150938" cy="144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>
                  <a:solidFill>
                    <a:srgbClr val="4D4D4D"/>
                  </a:solidFill>
                </a:rPr>
                <a:t>利用者端末</a:t>
              </a:r>
            </a:p>
          </p:txBody>
        </p:sp>
        <p:sp>
          <p:nvSpPr>
            <p:cNvPr id="5149" name="Rectangle 101"/>
            <p:cNvSpPr>
              <a:spLocks noChangeArrowheads="1"/>
            </p:cNvSpPr>
            <p:nvPr/>
          </p:nvSpPr>
          <p:spPr bwMode="auto">
            <a:xfrm>
              <a:off x="863600" y="900113"/>
              <a:ext cx="1150938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200">
                  <a:solidFill>
                    <a:srgbClr val="4D4D4D"/>
                  </a:solidFill>
                </a:rPr>
                <a:t>集中処理</a:t>
              </a:r>
            </a:p>
          </p:txBody>
        </p:sp>
        <p:sp>
          <p:nvSpPr>
            <p:cNvPr id="5150" name="Rectangle 102"/>
            <p:cNvSpPr>
              <a:spLocks noChangeArrowheads="1"/>
            </p:cNvSpPr>
            <p:nvPr/>
          </p:nvSpPr>
          <p:spPr bwMode="auto">
            <a:xfrm>
              <a:off x="2520950" y="900113"/>
              <a:ext cx="1150938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200">
                  <a:solidFill>
                    <a:srgbClr val="4D4D4D"/>
                  </a:solidFill>
                </a:rPr>
                <a:t>分散処理</a:t>
              </a:r>
            </a:p>
          </p:txBody>
        </p:sp>
        <p:sp>
          <p:nvSpPr>
            <p:cNvPr id="5151" name="Rectangle 103"/>
            <p:cNvSpPr>
              <a:spLocks noChangeArrowheads="1"/>
            </p:cNvSpPr>
            <p:nvPr/>
          </p:nvSpPr>
          <p:spPr bwMode="auto">
            <a:xfrm>
              <a:off x="2989263" y="2052638"/>
              <a:ext cx="215900" cy="142875"/>
            </a:xfrm>
            <a:prstGeom prst="rect">
              <a:avLst/>
            </a:prstGeom>
            <a:solidFill>
              <a:srgbClr val="C0C0C0"/>
            </a:solidFill>
            <a:ln w="12700" algn="ctr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>
                <a:solidFill>
                  <a:schemeClr val="bg1"/>
                </a:solidFill>
              </a:rPr>
              <a:t>03</a:t>
            </a:r>
            <a:r>
              <a:rPr lang="en-US" altLang="ja-JP" dirty="0"/>
              <a:t>   </a:t>
            </a:r>
            <a:r>
              <a:rPr lang="ja-JP" altLang="en-US" dirty="0"/>
              <a:t>クライアント サーバ システム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01E2107-72E7-5C66-D44C-9BDF90D18C47}"/>
              </a:ext>
            </a:extLst>
          </p:cNvPr>
          <p:cNvGrpSpPr/>
          <p:nvPr/>
        </p:nvGrpSpPr>
        <p:grpSpPr>
          <a:xfrm>
            <a:off x="1619250" y="720725"/>
            <a:ext cx="2520950" cy="1979613"/>
            <a:chOff x="1619250" y="720725"/>
            <a:chExt cx="2520950" cy="1979613"/>
          </a:xfrm>
        </p:grpSpPr>
        <p:sp>
          <p:nvSpPr>
            <p:cNvPr id="6147" name="Line 62"/>
            <p:cNvSpPr>
              <a:spLocks noChangeShapeType="1"/>
            </p:cNvSpPr>
            <p:nvPr/>
          </p:nvSpPr>
          <p:spPr bwMode="auto">
            <a:xfrm flipV="1">
              <a:off x="1906588" y="2087563"/>
              <a:ext cx="433387" cy="325437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6148" name="Line 63"/>
            <p:cNvSpPr>
              <a:spLocks noChangeShapeType="1"/>
            </p:cNvSpPr>
            <p:nvPr/>
          </p:nvSpPr>
          <p:spPr bwMode="auto">
            <a:xfrm flipV="1">
              <a:off x="2195513" y="2087563"/>
              <a:ext cx="144462" cy="325437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6149" name="Line 64"/>
            <p:cNvSpPr>
              <a:spLocks noChangeShapeType="1"/>
            </p:cNvSpPr>
            <p:nvPr/>
          </p:nvSpPr>
          <p:spPr bwMode="auto">
            <a:xfrm flipH="1" flipV="1">
              <a:off x="2339975" y="2087563"/>
              <a:ext cx="142875" cy="325437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6150" name="Line 65"/>
            <p:cNvSpPr>
              <a:spLocks noChangeShapeType="1"/>
            </p:cNvSpPr>
            <p:nvPr/>
          </p:nvSpPr>
          <p:spPr bwMode="auto">
            <a:xfrm flipH="1" flipV="1">
              <a:off x="2339975" y="2087563"/>
              <a:ext cx="431800" cy="325437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6151" name="Line 66"/>
            <p:cNvSpPr>
              <a:spLocks noChangeShapeType="1"/>
            </p:cNvSpPr>
            <p:nvPr/>
          </p:nvSpPr>
          <p:spPr bwMode="auto">
            <a:xfrm flipH="1" flipV="1">
              <a:off x="1871663" y="1512888"/>
              <a:ext cx="466725" cy="433387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6152" name="Line 67"/>
            <p:cNvSpPr>
              <a:spLocks noChangeShapeType="1"/>
            </p:cNvSpPr>
            <p:nvPr/>
          </p:nvSpPr>
          <p:spPr bwMode="auto">
            <a:xfrm flipH="1">
              <a:off x="2339975" y="1512888"/>
              <a:ext cx="0" cy="431800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6153" name="Line 68"/>
            <p:cNvSpPr>
              <a:spLocks noChangeShapeType="1"/>
            </p:cNvSpPr>
            <p:nvPr/>
          </p:nvSpPr>
          <p:spPr bwMode="auto">
            <a:xfrm flipH="1">
              <a:off x="2339975" y="1512888"/>
              <a:ext cx="466725" cy="431800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6154" name="Oval 69"/>
            <p:cNvSpPr>
              <a:spLocks noChangeArrowheads="1"/>
            </p:cNvSpPr>
            <p:nvPr/>
          </p:nvSpPr>
          <p:spPr bwMode="auto">
            <a:xfrm>
              <a:off x="1655763" y="1295400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55" name="Oval 70"/>
            <p:cNvSpPr>
              <a:spLocks noChangeArrowheads="1"/>
            </p:cNvSpPr>
            <p:nvPr/>
          </p:nvSpPr>
          <p:spPr bwMode="auto">
            <a:xfrm>
              <a:off x="2124075" y="1295400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56" name="Oval 71"/>
            <p:cNvSpPr>
              <a:spLocks noChangeArrowheads="1"/>
            </p:cNvSpPr>
            <p:nvPr/>
          </p:nvSpPr>
          <p:spPr bwMode="auto">
            <a:xfrm>
              <a:off x="2590800" y="1295400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57" name="Oval 73"/>
            <p:cNvSpPr>
              <a:spLocks noChangeArrowheads="1"/>
            </p:cNvSpPr>
            <p:nvPr/>
          </p:nvSpPr>
          <p:spPr bwMode="auto">
            <a:xfrm>
              <a:off x="1798638" y="2305050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58" name="Oval 74"/>
            <p:cNvSpPr>
              <a:spLocks noChangeArrowheads="1"/>
            </p:cNvSpPr>
            <p:nvPr/>
          </p:nvSpPr>
          <p:spPr bwMode="auto">
            <a:xfrm>
              <a:off x="2374900" y="2305050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59" name="Oval 75"/>
            <p:cNvSpPr>
              <a:spLocks noChangeArrowheads="1"/>
            </p:cNvSpPr>
            <p:nvPr/>
          </p:nvSpPr>
          <p:spPr bwMode="auto">
            <a:xfrm>
              <a:off x="2663825" y="2305050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60" name="Oval 76"/>
            <p:cNvSpPr>
              <a:spLocks noChangeArrowheads="1"/>
            </p:cNvSpPr>
            <p:nvPr/>
          </p:nvSpPr>
          <p:spPr bwMode="auto">
            <a:xfrm>
              <a:off x="2087563" y="2305050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61" name="Rectangle 78"/>
            <p:cNvSpPr>
              <a:spLocks noChangeArrowheads="1"/>
            </p:cNvSpPr>
            <p:nvPr/>
          </p:nvSpPr>
          <p:spPr bwMode="auto">
            <a:xfrm>
              <a:off x="2232025" y="1944688"/>
              <a:ext cx="215900" cy="142875"/>
            </a:xfrm>
            <a:prstGeom prst="rect">
              <a:avLst/>
            </a:prstGeom>
            <a:solidFill>
              <a:srgbClr val="C0C0C0"/>
            </a:solidFill>
            <a:ln w="12700" algn="ctr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62" name="Line 79"/>
            <p:cNvSpPr>
              <a:spLocks noChangeShapeType="1"/>
            </p:cNvSpPr>
            <p:nvPr/>
          </p:nvSpPr>
          <p:spPr bwMode="auto">
            <a:xfrm rot="5400000" flipV="1">
              <a:off x="2339975" y="396875"/>
              <a:ext cx="0" cy="12954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3" name="Line 81"/>
            <p:cNvSpPr>
              <a:spLocks noChangeShapeType="1"/>
            </p:cNvSpPr>
            <p:nvPr/>
          </p:nvSpPr>
          <p:spPr bwMode="auto">
            <a:xfrm rot="10800000" flipV="1">
              <a:off x="3311525" y="1404938"/>
              <a:ext cx="0" cy="10795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4" name="Rectangle 83"/>
            <p:cNvSpPr>
              <a:spLocks noChangeArrowheads="1"/>
            </p:cNvSpPr>
            <p:nvPr/>
          </p:nvSpPr>
          <p:spPr bwMode="auto">
            <a:xfrm>
              <a:off x="1619250" y="720725"/>
              <a:ext cx="1441450" cy="144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>
                  <a:solidFill>
                    <a:srgbClr val="4D4D4D"/>
                  </a:solidFill>
                </a:rPr>
                <a:t>サーバ機能の水平分散</a:t>
              </a:r>
            </a:p>
          </p:txBody>
        </p:sp>
        <p:sp>
          <p:nvSpPr>
            <p:cNvPr id="6165" name="Rectangle 85"/>
            <p:cNvSpPr>
              <a:spLocks noChangeArrowheads="1"/>
            </p:cNvSpPr>
            <p:nvPr/>
          </p:nvSpPr>
          <p:spPr bwMode="auto">
            <a:xfrm>
              <a:off x="3348038" y="1800225"/>
              <a:ext cx="792162" cy="360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>
                  <a:solidFill>
                    <a:srgbClr val="4D4D4D"/>
                  </a:solidFill>
                </a:rPr>
                <a:t>仕事（処理）の</a:t>
              </a:r>
            </a:p>
            <a:p>
              <a:pPr algn="ctr" eaLnBrk="1" hangingPunct="1"/>
              <a:r>
                <a:rPr lang="ja-JP" altLang="en-US">
                  <a:solidFill>
                    <a:srgbClr val="4D4D4D"/>
                  </a:solidFill>
                </a:rPr>
                <a:t>垂直分散</a:t>
              </a:r>
            </a:p>
          </p:txBody>
        </p:sp>
        <p:sp>
          <p:nvSpPr>
            <p:cNvPr id="6166" name="Rectangle 86"/>
            <p:cNvSpPr>
              <a:spLocks noChangeArrowheads="1"/>
            </p:cNvSpPr>
            <p:nvPr/>
          </p:nvSpPr>
          <p:spPr bwMode="auto">
            <a:xfrm>
              <a:off x="1800225" y="1439863"/>
              <a:ext cx="1079500" cy="1444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</a:rPr>
                <a:t>サーバ コンピュータ</a:t>
              </a:r>
            </a:p>
          </p:txBody>
        </p:sp>
        <p:sp>
          <p:nvSpPr>
            <p:cNvPr id="6167" name="Rectangle 87"/>
            <p:cNvSpPr>
              <a:spLocks noChangeArrowheads="1"/>
            </p:cNvSpPr>
            <p:nvPr/>
          </p:nvSpPr>
          <p:spPr bwMode="auto">
            <a:xfrm>
              <a:off x="1619250" y="2555875"/>
              <a:ext cx="1441450" cy="144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</a:rPr>
                <a:t>クライアント コンピュータ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>
                <a:solidFill>
                  <a:schemeClr val="bg1"/>
                </a:solidFill>
              </a:rPr>
              <a:t>04</a:t>
            </a:r>
            <a:r>
              <a:rPr lang="en-US" altLang="ja-JP" dirty="0"/>
              <a:t>   </a:t>
            </a:r>
            <a:r>
              <a:rPr lang="ja-JP" altLang="en-US" dirty="0"/>
              <a:t>グリッド コンピューティング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9C123FE-ADF2-C4F7-A989-39FB97398C5F}"/>
              </a:ext>
            </a:extLst>
          </p:cNvPr>
          <p:cNvGrpSpPr/>
          <p:nvPr/>
        </p:nvGrpSpPr>
        <p:grpSpPr>
          <a:xfrm>
            <a:off x="1187450" y="792113"/>
            <a:ext cx="2301875" cy="2196691"/>
            <a:chOff x="1187450" y="792113"/>
            <a:chExt cx="2301875" cy="2196691"/>
          </a:xfrm>
        </p:grpSpPr>
        <p:sp>
          <p:nvSpPr>
            <p:cNvPr id="6148" name="Line 63"/>
            <p:cNvSpPr>
              <a:spLocks noChangeShapeType="1"/>
            </p:cNvSpPr>
            <p:nvPr/>
          </p:nvSpPr>
          <p:spPr bwMode="auto">
            <a:xfrm flipV="1">
              <a:off x="2339972" y="1800049"/>
              <a:ext cx="2" cy="879474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41" name="Oval 64"/>
            <p:cNvSpPr>
              <a:spLocks noChangeArrowheads="1"/>
            </p:cNvSpPr>
            <p:nvPr/>
          </p:nvSpPr>
          <p:spPr bwMode="auto">
            <a:xfrm>
              <a:off x="1548063" y="792113"/>
              <a:ext cx="1584000" cy="1584000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prstDash val="sysDot"/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60" name="Oval 76"/>
            <p:cNvSpPr>
              <a:spLocks noChangeArrowheads="1"/>
            </p:cNvSpPr>
            <p:nvPr/>
          </p:nvSpPr>
          <p:spPr bwMode="auto">
            <a:xfrm>
              <a:off x="2228222" y="2575458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67" name="Rectangle 87"/>
            <p:cNvSpPr>
              <a:spLocks noChangeArrowheads="1"/>
            </p:cNvSpPr>
            <p:nvPr/>
          </p:nvSpPr>
          <p:spPr bwMode="auto">
            <a:xfrm>
              <a:off x="1618605" y="2844341"/>
              <a:ext cx="1441450" cy="144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</a:rPr>
                <a:t>クライアント コンピュータ</a:t>
              </a:r>
            </a:p>
          </p:txBody>
        </p:sp>
        <p:sp>
          <p:nvSpPr>
            <p:cNvPr id="40" name="Rectangle 86"/>
            <p:cNvSpPr>
              <a:spLocks noChangeArrowheads="1"/>
            </p:cNvSpPr>
            <p:nvPr/>
          </p:nvSpPr>
          <p:spPr bwMode="auto">
            <a:xfrm>
              <a:off x="1727907" y="1009040"/>
              <a:ext cx="1224136" cy="3232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</a:rPr>
                <a:t>グリッドを構成する</a:t>
              </a:r>
              <a:endParaRPr lang="en-US" altLang="ja-JP" sz="1000" dirty="0">
                <a:solidFill>
                  <a:srgbClr val="4D4D4D"/>
                </a:solidFill>
              </a:endParaRPr>
            </a:p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</a:rPr>
                <a:t>サーバ群</a:t>
              </a:r>
            </a:p>
          </p:txBody>
        </p:sp>
        <p:sp>
          <p:nvSpPr>
            <p:cNvPr id="28" name="Oval 64"/>
            <p:cNvSpPr>
              <a:spLocks noChangeArrowheads="1"/>
            </p:cNvSpPr>
            <p:nvPr/>
          </p:nvSpPr>
          <p:spPr bwMode="auto">
            <a:xfrm>
              <a:off x="1544172" y="792882"/>
              <a:ext cx="1584000" cy="1584000"/>
            </a:xfrm>
            <a:prstGeom prst="ellipse">
              <a:avLst/>
            </a:prstGeom>
            <a:noFill/>
            <a:ln w="28575">
              <a:solidFill>
                <a:srgbClr val="4D4D4D"/>
              </a:solidFill>
              <a:prstDash val="sysDot"/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5" name="Oval 69"/>
            <p:cNvSpPr>
              <a:spLocks noChangeArrowheads="1"/>
            </p:cNvSpPr>
            <p:nvPr/>
          </p:nvSpPr>
          <p:spPr bwMode="auto">
            <a:xfrm>
              <a:off x="1655763" y="1367232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6" name="Oval 70"/>
            <p:cNvSpPr>
              <a:spLocks noChangeArrowheads="1"/>
            </p:cNvSpPr>
            <p:nvPr/>
          </p:nvSpPr>
          <p:spPr bwMode="auto">
            <a:xfrm>
              <a:off x="2124075" y="1367232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7" name="Oval 71"/>
            <p:cNvSpPr>
              <a:spLocks noChangeArrowheads="1"/>
            </p:cNvSpPr>
            <p:nvPr/>
          </p:nvSpPr>
          <p:spPr bwMode="auto">
            <a:xfrm>
              <a:off x="2590800" y="1367232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8" name="Oval 69"/>
            <p:cNvSpPr>
              <a:spLocks noChangeArrowheads="1"/>
            </p:cNvSpPr>
            <p:nvPr/>
          </p:nvSpPr>
          <p:spPr bwMode="auto">
            <a:xfrm>
              <a:off x="1187450" y="1367232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9" name="Oval 71"/>
            <p:cNvSpPr>
              <a:spLocks noChangeArrowheads="1"/>
            </p:cNvSpPr>
            <p:nvPr/>
          </p:nvSpPr>
          <p:spPr bwMode="auto">
            <a:xfrm>
              <a:off x="3057525" y="1367232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567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>
                <a:solidFill>
                  <a:schemeClr val="bg1"/>
                </a:solidFill>
              </a:rPr>
              <a:t>05</a:t>
            </a:r>
            <a:r>
              <a:rPr lang="en-US" altLang="ja-JP" dirty="0"/>
              <a:t>   </a:t>
            </a:r>
            <a:r>
              <a:rPr lang="ja-JP" altLang="en-US" dirty="0"/>
              <a:t>クラウド コンピューティング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748F297-5F53-A23B-CBD7-9B29BB229344}"/>
              </a:ext>
            </a:extLst>
          </p:cNvPr>
          <p:cNvGrpSpPr/>
          <p:nvPr/>
        </p:nvGrpSpPr>
        <p:grpSpPr>
          <a:xfrm>
            <a:off x="719795" y="900253"/>
            <a:ext cx="3240000" cy="2052100"/>
            <a:chOff x="719795" y="900253"/>
            <a:chExt cx="3240000" cy="2052100"/>
          </a:xfrm>
        </p:grpSpPr>
        <p:sp>
          <p:nvSpPr>
            <p:cNvPr id="6147" name="Line 62"/>
            <p:cNvSpPr>
              <a:spLocks noChangeShapeType="1"/>
            </p:cNvSpPr>
            <p:nvPr/>
          </p:nvSpPr>
          <p:spPr bwMode="auto">
            <a:xfrm flipV="1">
              <a:off x="1328024" y="1511956"/>
              <a:ext cx="72814" cy="1117605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6148" name="Line 63"/>
            <p:cNvSpPr>
              <a:spLocks noChangeShapeType="1"/>
            </p:cNvSpPr>
            <p:nvPr/>
          </p:nvSpPr>
          <p:spPr bwMode="auto">
            <a:xfrm flipV="1">
              <a:off x="2193355" y="1511960"/>
              <a:ext cx="1082152" cy="1117598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6149" name="Line 64"/>
            <p:cNvSpPr>
              <a:spLocks noChangeShapeType="1"/>
            </p:cNvSpPr>
            <p:nvPr/>
          </p:nvSpPr>
          <p:spPr bwMode="auto">
            <a:xfrm flipH="1" flipV="1">
              <a:off x="1873766" y="1511963"/>
              <a:ext cx="608228" cy="1117595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6150" name="Line 65"/>
            <p:cNvSpPr>
              <a:spLocks noChangeShapeType="1"/>
            </p:cNvSpPr>
            <p:nvPr/>
          </p:nvSpPr>
          <p:spPr bwMode="auto">
            <a:xfrm flipV="1">
              <a:off x="2772023" y="1512180"/>
              <a:ext cx="32380" cy="1117378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2" name="Line 62"/>
            <p:cNvSpPr>
              <a:spLocks noChangeShapeType="1"/>
            </p:cNvSpPr>
            <p:nvPr/>
          </p:nvSpPr>
          <p:spPr bwMode="auto">
            <a:xfrm flipV="1">
              <a:off x="1617662" y="1511963"/>
              <a:ext cx="1193850" cy="1117595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3" name="Line 62"/>
            <p:cNvSpPr>
              <a:spLocks noChangeShapeType="1"/>
            </p:cNvSpPr>
            <p:nvPr/>
          </p:nvSpPr>
          <p:spPr bwMode="auto">
            <a:xfrm flipH="1" flipV="1">
              <a:off x="1401052" y="1511967"/>
              <a:ext cx="503377" cy="1117591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4" name="Line 62"/>
            <p:cNvSpPr>
              <a:spLocks noChangeShapeType="1"/>
            </p:cNvSpPr>
            <p:nvPr/>
          </p:nvSpPr>
          <p:spPr bwMode="auto">
            <a:xfrm flipV="1">
              <a:off x="3057525" y="1512182"/>
              <a:ext cx="217982" cy="1117375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5" name="Line 62"/>
            <p:cNvSpPr>
              <a:spLocks noChangeShapeType="1"/>
            </p:cNvSpPr>
            <p:nvPr/>
          </p:nvSpPr>
          <p:spPr bwMode="auto">
            <a:xfrm flipH="1" flipV="1">
              <a:off x="1873766" y="1511956"/>
              <a:ext cx="1474321" cy="1117599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6157" name="Oval 73"/>
            <p:cNvSpPr>
              <a:spLocks noChangeArrowheads="1"/>
            </p:cNvSpPr>
            <p:nvPr/>
          </p:nvSpPr>
          <p:spPr bwMode="auto">
            <a:xfrm>
              <a:off x="1798638" y="2521061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58" name="Oval 74"/>
            <p:cNvSpPr>
              <a:spLocks noChangeArrowheads="1"/>
            </p:cNvSpPr>
            <p:nvPr/>
          </p:nvSpPr>
          <p:spPr bwMode="auto">
            <a:xfrm>
              <a:off x="2374900" y="2521061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59" name="Oval 75"/>
            <p:cNvSpPr>
              <a:spLocks noChangeArrowheads="1"/>
            </p:cNvSpPr>
            <p:nvPr/>
          </p:nvSpPr>
          <p:spPr bwMode="auto">
            <a:xfrm>
              <a:off x="2663825" y="2521061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60" name="Oval 76"/>
            <p:cNvSpPr>
              <a:spLocks noChangeArrowheads="1"/>
            </p:cNvSpPr>
            <p:nvPr/>
          </p:nvSpPr>
          <p:spPr bwMode="auto">
            <a:xfrm>
              <a:off x="2087563" y="2521061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67" name="Rectangle 87"/>
            <p:cNvSpPr>
              <a:spLocks noChangeArrowheads="1"/>
            </p:cNvSpPr>
            <p:nvPr/>
          </p:nvSpPr>
          <p:spPr bwMode="auto">
            <a:xfrm>
              <a:off x="1619250" y="2807890"/>
              <a:ext cx="1441450" cy="144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</a:rPr>
                <a:t>クライアント コンピュータ</a:t>
              </a:r>
            </a:p>
          </p:txBody>
        </p:sp>
        <p:sp>
          <p:nvSpPr>
            <p:cNvPr id="26" name="Oval 73"/>
            <p:cNvSpPr>
              <a:spLocks noChangeArrowheads="1"/>
            </p:cNvSpPr>
            <p:nvPr/>
          </p:nvSpPr>
          <p:spPr bwMode="auto">
            <a:xfrm>
              <a:off x="1509713" y="2521061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7" name="Oval 73"/>
            <p:cNvSpPr>
              <a:spLocks noChangeArrowheads="1"/>
            </p:cNvSpPr>
            <p:nvPr/>
          </p:nvSpPr>
          <p:spPr bwMode="auto">
            <a:xfrm>
              <a:off x="2952750" y="2521061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8" name="Oval 73"/>
            <p:cNvSpPr>
              <a:spLocks noChangeArrowheads="1"/>
            </p:cNvSpPr>
            <p:nvPr/>
          </p:nvSpPr>
          <p:spPr bwMode="auto">
            <a:xfrm>
              <a:off x="3241063" y="2521061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9" name="Oval 73"/>
            <p:cNvSpPr>
              <a:spLocks noChangeArrowheads="1"/>
            </p:cNvSpPr>
            <p:nvPr/>
          </p:nvSpPr>
          <p:spPr bwMode="auto">
            <a:xfrm>
              <a:off x="1220788" y="2521061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" name="角丸四角形 2"/>
            <p:cNvSpPr/>
            <p:nvPr/>
          </p:nvSpPr>
          <p:spPr bwMode="auto">
            <a:xfrm>
              <a:off x="719795" y="900253"/>
              <a:ext cx="3240000" cy="1152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ｺﾞｼｯｸE" pitchFamily="50" charset="-128"/>
              </a:endParaRPr>
            </a:p>
          </p:txBody>
        </p:sp>
        <p:sp>
          <p:nvSpPr>
            <p:cNvPr id="6154" name="Oval 69"/>
            <p:cNvSpPr>
              <a:spLocks noChangeArrowheads="1"/>
            </p:cNvSpPr>
            <p:nvPr/>
          </p:nvSpPr>
          <p:spPr bwMode="auto">
            <a:xfrm>
              <a:off x="1655763" y="1295400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55" name="Oval 70"/>
            <p:cNvSpPr>
              <a:spLocks noChangeArrowheads="1"/>
            </p:cNvSpPr>
            <p:nvPr/>
          </p:nvSpPr>
          <p:spPr bwMode="auto">
            <a:xfrm>
              <a:off x="2124075" y="1295400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56" name="Oval 71"/>
            <p:cNvSpPr>
              <a:spLocks noChangeArrowheads="1"/>
            </p:cNvSpPr>
            <p:nvPr/>
          </p:nvSpPr>
          <p:spPr bwMode="auto">
            <a:xfrm>
              <a:off x="2590800" y="1295400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4" name="Oval 69"/>
            <p:cNvSpPr>
              <a:spLocks noChangeArrowheads="1"/>
            </p:cNvSpPr>
            <p:nvPr/>
          </p:nvSpPr>
          <p:spPr bwMode="auto">
            <a:xfrm>
              <a:off x="1187450" y="1295400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5" name="Oval 71"/>
            <p:cNvSpPr>
              <a:spLocks noChangeArrowheads="1"/>
            </p:cNvSpPr>
            <p:nvPr/>
          </p:nvSpPr>
          <p:spPr bwMode="auto">
            <a:xfrm>
              <a:off x="3057525" y="1295400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66" name="Rectangle 86"/>
            <p:cNvSpPr>
              <a:spLocks noChangeArrowheads="1"/>
            </p:cNvSpPr>
            <p:nvPr/>
          </p:nvSpPr>
          <p:spPr bwMode="auto">
            <a:xfrm>
              <a:off x="1475879" y="1044141"/>
              <a:ext cx="1728192" cy="1444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</a:rPr>
                <a:t>クラウドを構成するサーバ群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7239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>
                <a:solidFill>
                  <a:schemeClr val="bg1"/>
                </a:solidFill>
              </a:rPr>
              <a:t>06</a:t>
            </a:r>
            <a:r>
              <a:rPr lang="en-US" altLang="ja-JP" dirty="0"/>
              <a:t>   </a:t>
            </a:r>
            <a:r>
              <a:rPr lang="ja-JP" altLang="en-US" dirty="0"/>
              <a:t>ネットワーク アーキテクチャ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6F6BB45-EF47-EFB6-4605-BE061FF93D34}"/>
              </a:ext>
            </a:extLst>
          </p:cNvPr>
          <p:cNvGrpSpPr/>
          <p:nvPr/>
        </p:nvGrpSpPr>
        <p:grpSpPr>
          <a:xfrm>
            <a:off x="792163" y="863600"/>
            <a:ext cx="3455987" cy="1944688"/>
            <a:chOff x="792163" y="863600"/>
            <a:chExt cx="3455987" cy="1944688"/>
          </a:xfrm>
        </p:grpSpPr>
        <p:sp>
          <p:nvSpPr>
            <p:cNvPr id="7171" name="Rectangle 18"/>
            <p:cNvSpPr>
              <a:spLocks noChangeArrowheads="1"/>
            </p:cNvSpPr>
            <p:nvPr/>
          </p:nvSpPr>
          <p:spPr bwMode="auto">
            <a:xfrm>
              <a:off x="3097213" y="2592388"/>
              <a:ext cx="11509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>
                  <a:solidFill>
                    <a:srgbClr val="4D4D4D"/>
                  </a:solidFill>
                </a:rPr>
                <a:t>通信回線の物理的制御</a:t>
              </a:r>
            </a:p>
          </p:txBody>
        </p:sp>
        <p:sp>
          <p:nvSpPr>
            <p:cNvPr id="7172" name="Rectangle 19"/>
            <p:cNvSpPr>
              <a:spLocks noChangeArrowheads="1"/>
            </p:cNvSpPr>
            <p:nvPr/>
          </p:nvSpPr>
          <p:spPr bwMode="auto">
            <a:xfrm>
              <a:off x="3097213" y="2303463"/>
              <a:ext cx="11509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>
                  <a:solidFill>
                    <a:srgbClr val="4D4D4D"/>
                  </a:solidFill>
                </a:rPr>
                <a:t>データ伝送の制御</a:t>
              </a:r>
            </a:p>
          </p:txBody>
        </p:sp>
        <p:sp>
          <p:nvSpPr>
            <p:cNvPr id="7173" name="Rectangle 20"/>
            <p:cNvSpPr>
              <a:spLocks noChangeArrowheads="1"/>
            </p:cNvSpPr>
            <p:nvPr/>
          </p:nvSpPr>
          <p:spPr bwMode="auto">
            <a:xfrm>
              <a:off x="3097213" y="2016125"/>
              <a:ext cx="11509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>
                  <a:solidFill>
                    <a:srgbClr val="4D4D4D"/>
                  </a:solidFill>
                </a:rPr>
                <a:t>通信経路の制御</a:t>
              </a:r>
            </a:p>
          </p:txBody>
        </p:sp>
        <p:sp>
          <p:nvSpPr>
            <p:cNvPr id="7174" name="Rectangle 21"/>
            <p:cNvSpPr>
              <a:spLocks noChangeArrowheads="1"/>
            </p:cNvSpPr>
            <p:nvPr/>
          </p:nvSpPr>
          <p:spPr bwMode="auto">
            <a:xfrm>
              <a:off x="3097213" y="1727200"/>
              <a:ext cx="11509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>
                  <a:solidFill>
                    <a:srgbClr val="4D4D4D"/>
                  </a:solidFill>
                </a:rPr>
                <a:t>データ転送の制御</a:t>
              </a:r>
            </a:p>
          </p:txBody>
        </p:sp>
        <p:sp>
          <p:nvSpPr>
            <p:cNvPr id="7175" name="Rectangle 22"/>
            <p:cNvSpPr>
              <a:spLocks noChangeArrowheads="1"/>
            </p:cNvSpPr>
            <p:nvPr/>
          </p:nvSpPr>
          <p:spPr bwMode="auto">
            <a:xfrm>
              <a:off x="3097213" y="1439863"/>
              <a:ext cx="11509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>
                  <a:solidFill>
                    <a:srgbClr val="4D4D4D"/>
                  </a:solidFill>
                </a:rPr>
                <a:t>対話モードの制御</a:t>
              </a:r>
            </a:p>
          </p:txBody>
        </p:sp>
        <p:sp>
          <p:nvSpPr>
            <p:cNvPr id="7176" name="Rectangle 23"/>
            <p:cNvSpPr>
              <a:spLocks noChangeArrowheads="1"/>
            </p:cNvSpPr>
            <p:nvPr/>
          </p:nvSpPr>
          <p:spPr bwMode="auto">
            <a:xfrm>
              <a:off x="3097213" y="1150938"/>
              <a:ext cx="11509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>
                  <a:solidFill>
                    <a:srgbClr val="4D4D4D"/>
                  </a:solidFill>
                </a:rPr>
                <a:t>データ表現の制御（変換）</a:t>
              </a:r>
            </a:p>
          </p:txBody>
        </p:sp>
        <p:sp>
          <p:nvSpPr>
            <p:cNvPr id="7177" name="Rectangle 24"/>
            <p:cNvSpPr>
              <a:spLocks noChangeArrowheads="1"/>
            </p:cNvSpPr>
            <p:nvPr/>
          </p:nvSpPr>
          <p:spPr bwMode="auto">
            <a:xfrm>
              <a:off x="3097213" y="863600"/>
              <a:ext cx="11509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>
                  <a:solidFill>
                    <a:srgbClr val="4D4D4D"/>
                  </a:solidFill>
                </a:rPr>
                <a:t>各種のサービスを提供</a:t>
              </a:r>
            </a:p>
          </p:txBody>
        </p:sp>
        <p:sp>
          <p:nvSpPr>
            <p:cNvPr id="7178" name="Rectangle 25"/>
            <p:cNvSpPr>
              <a:spLocks noChangeArrowheads="1"/>
            </p:cNvSpPr>
            <p:nvPr/>
          </p:nvSpPr>
          <p:spPr bwMode="auto">
            <a:xfrm>
              <a:off x="1765300" y="2592388"/>
              <a:ext cx="12954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物理層</a:t>
              </a:r>
            </a:p>
          </p:txBody>
        </p:sp>
        <p:sp>
          <p:nvSpPr>
            <p:cNvPr id="7179" name="Rectangle 26"/>
            <p:cNvSpPr>
              <a:spLocks noChangeArrowheads="1"/>
            </p:cNvSpPr>
            <p:nvPr/>
          </p:nvSpPr>
          <p:spPr bwMode="auto">
            <a:xfrm>
              <a:off x="1765300" y="2303463"/>
              <a:ext cx="12954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データリンク層</a:t>
              </a:r>
            </a:p>
          </p:txBody>
        </p:sp>
        <p:sp>
          <p:nvSpPr>
            <p:cNvPr id="7180" name="Rectangle 27"/>
            <p:cNvSpPr>
              <a:spLocks noChangeArrowheads="1"/>
            </p:cNvSpPr>
            <p:nvPr/>
          </p:nvSpPr>
          <p:spPr bwMode="auto">
            <a:xfrm>
              <a:off x="1765300" y="2016125"/>
              <a:ext cx="12954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ネットワーク層</a:t>
              </a:r>
            </a:p>
          </p:txBody>
        </p:sp>
        <p:sp>
          <p:nvSpPr>
            <p:cNvPr id="7181" name="Rectangle 28"/>
            <p:cNvSpPr>
              <a:spLocks noChangeArrowheads="1"/>
            </p:cNvSpPr>
            <p:nvPr/>
          </p:nvSpPr>
          <p:spPr bwMode="auto">
            <a:xfrm>
              <a:off x="1765300" y="1727200"/>
              <a:ext cx="12954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トランスポート層</a:t>
              </a:r>
            </a:p>
          </p:txBody>
        </p:sp>
        <p:sp>
          <p:nvSpPr>
            <p:cNvPr id="7182" name="Rectangle 29"/>
            <p:cNvSpPr>
              <a:spLocks noChangeArrowheads="1"/>
            </p:cNvSpPr>
            <p:nvPr/>
          </p:nvSpPr>
          <p:spPr bwMode="auto">
            <a:xfrm>
              <a:off x="1765300" y="1439863"/>
              <a:ext cx="12954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セッション層</a:t>
              </a:r>
            </a:p>
          </p:txBody>
        </p:sp>
        <p:sp>
          <p:nvSpPr>
            <p:cNvPr id="7183" name="Rectangle 30"/>
            <p:cNvSpPr>
              <a:spLocks noChangeArrowheads="1"/>
            </p:cNvSpPr>
            <p:nvPr/>
          </p:nvSpPr>
          <p:spPr bwMode="auto">
            <a:xfrm>
              <a:off x="1765300" y="1150938"/>
              <a:ext cx="12954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プレゼンテーション層</a:t>
              </a:r>
            </a:p>
          </p:txBody>
        </p:sp>
        <p:sp>
          <p:nvSpPr>
            <p:cNvPr id="7184" name="Rectangle 31"/>
            <p:cNvSpPr>
              <a:spLocks noChangeArrowheads="1"/>
            </p:cNvSpPr>
            <p:nvPr/>
          </p:nvSpPr>
          <p:spPr bwMode="auto">
            <a:xfrm>
              <a:off x="1765300" y="863600"/>
              <a:ext cx="12954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アプリケーション層</a:t>
              </a:r>
            </a:p>
          </p:txBody>
        </p:sp>
        <p:sp>
          <p:nvSpPr>
            <p:cNvPr id="7185" name="Line 32"/>
            <p:cNvSpPr>
              <a:spLocks noChangeShapeType="1"/>
            </p:cNvSpPr>
            <p:nvPr/>
          </p:nvSpPr>
          <p:spPr bwMode="auto">
            <a:xfrm rot="10800000" flipV="1">
              <a:off x="1044575" y="1979613"/>
              <a:ext cx="0" cy="8286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6" name="Line 33"/>
            <p:cNvSpPr>
              <a:spLocks noChangeShapeType="1"/>
            </p:cNvSpPr>
            <p:nvPr/>
          </p:nvSpPr>
          <p:spPr bwMode="auto">
            <a:xfrm rot="10800000">
              <a:off x="1044575" y="863600"/>
              <a:ext cx="0" cy="576263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7" name="Rectangle 34"/>
            <p:cNvSpPr>
              <a:spLocks noChangeArrowheads="1"/>
            </p:cNvSpPr>
            <p:nvPr/>
          </p:nvSpPr>
          <p:spPr bwMode="auto">
            <a:xfrm>
              <a:off x="792163" y="1439863"/>
              <a:ext cx="5032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0" rIns="36000" bIns="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上層部</a:t>
              </a:r>
            </a:p>
          </p:txBody>
        </p:sp>
        <p:sp>
          <p:nvSpPr>
            <p:cNvPr id="7188" name="Rectangle 35"/>
            <p:cNvSpPr>
              <a:spLocks noChangeArrowheads="1"/>
            </p:cNvSpPr>
            <p:nvPr/>
          </p:nvSpPr>
          <p:spPr bwMode="auto">
            <a:xfrm>
              <a:off x="792163" y="1728788"/>
              <a:ext cx="5032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0" rIns="36000" bIns="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下層部</a:t>
              </a:r>
            </a:p>
          </p:txBody>
        </p:sp>
        <p:sp>
          <p:nvSpPr>
            <p:cNvPr id="7189" name="Rectangle 36"/>
            <p:cNvSpPr>
              <a:spLocks noChangeArrowheads="1"/>
            </p:cNvSpPr>
            <p:nvPr/>
          </p:nvSpPr>
          <p:spPr bwMode="auto">
            <a:xfrm>
              <a:off x="1368425" y="863600"/>
              <a:ext cx="3603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第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7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層</a:t>
              </a:r>
            </a:p>
          </p:txBody>
        </p:sp>
        <p:sp>
          <p:nvSpPr>
            <p:cNvPr id="7190" name="Rectangle 37"/>
            <p:cNvSpPr>
              <a:spLocks noChangeArrowheads="1"/>
            </p:cNvSpPr>
            <p:nvPr/>
          </p:nvSpPr>
          <p:spPr bwMode="auto">
            <a:xfrm>
              <a:off x="1368425" y="1152525"/>
              <a:ext cx="3603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第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6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層</a:t>
              </a:r>
            </a:p>
          </p:txBody>
        </p:sp>
        <p:sp>
          <p:nvSpPr>
            <p:cNvPr id="7191" name="Rectangle 38"/>
            <p:cNvSpPr>
              <a:spLocks noChangeArrowheads="1"/>
            </p:cNvSpPr>
            <p:nvPr/>
          </p:nvSpPr>
          <p:spPr bwMode="auto">
            <a:xfrm>
              <a:off x="1368425" y="1439863"/>
              <a:ext cx="3603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第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5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層</a:t>
              </a:r>
            </a:p>
          </p:txBody>
        </p:sp>
        <p:sp>
          <p:nvSpPr>
            <p:cNvPr id="7192" name="Rectangle 39"/>
            <p:cNvSpPr>
              <a:spLocks noChangeArrowheads="1"/>
            </p:cNvSpPr>
            <p:nvPr/>
          </p:nvSpPr>
          <p:spPr bwMode="auto">
            <a:xfrm>
              <a:off x="1368425" y="1728788"/>
              <a:ext cx="3603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第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4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層</a:t>
              </a:r>
            </a:p>
          </p:txBody>
        </p:sp>
        <p:sp>
          <p:nvSpPr>
            <p:cNvPr id="7193" name="Rectangle 40"/>
            <p:cNvSpPr>
              <a:spLocks noChangeArrowheads="1"/>
            </p:cNvSpPr>
            <p:nvPr/>
          </p:nvSpPr>
          <p:spPr bwMode="auto">
            <a:xfrm>
              <a:off x="1368425" y="2016125"/>
              <a:ext cx="3603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第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3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層</a:t>
              </a:r>
            </a:p>
          </p:txBody>
        </p:sp>
        <p:sp>
          <p:nvSpPr>
            <p:cNvPr id="7194" name="Rectangle 41"/>
            <p:cNvSpPr>
              <a:spLocks noChangeArrowheads="1"/>
            </p:cNvSpPr>
            <p:nvPr/>
          </p:nvSpPr>
          <p:spPr bwMode="auto">
            <a:xfrm>
              <a:off x="1368425" y="2305050"/>
              <a:ext cx="3603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第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2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層</a:t>
              </a:r>
            </a:p>
          </p:txBody>
        </p:sp>
        <p:sp>
          <p:nvSpPr>
            <p:cNvPr id="7195" name="Rectangle 42"/>
            <p:cNvSpPr>
              <a:spLocks noChangeArrowheads="1"/>
            </p:cNvSpPr>
            <p:nvPr/>
          </p:nvSpPr>
          <p:spPr bwMode="auto">
            <a:xfrm>
              <a:off x="1368425" y="2592388"/>
              <a:ext cx="3603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第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1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層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>
                <a:solidFill>
                  <a:schemeClr val="bg1"/>
                </a:solidFill>
              </a:rPr>
              <a:t>07</a:t>
            </a:r>
            <a:r>
              <a:rPr lang="en-US" altLang="ja-JP" dirty="0"/>
              <a:t>   LAN</a:t>
            </a:r>
            <a:r>
              <a:rPr lang="ja-JP" altLang="en-US" dirty="0"/>
              <a:t>の基本構成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DC11EFD-47A9-B630-0525-DAA2B5F35342}"/>
              </a:ext>
            </a:extLst>
          </p:cNvPr>
          <p:cNvGrpSpPr/>
          <p:nvPr/>
        </p:nvGrpSpPr>
        <p:grpSpPr>
          <a:xfrm>
            <a:off x="1189038" y="756109"/>
            <a:ext cx="2555875" cy="2412268"/>
            <a:chOff x="1189038" y="756109"/>
            <a:chExt cx="2555875" cy="2412268"/>
          </a:xfrm>
        </p:grpSpPr>
        <p:sp>
          <p:nvSpPr>
            <p:cNvPr id="8194" name="AutoShape 91"/>
            <p:cNvSpPr>
              <a:spLocks noChangeArrowheads="1"/>
            </p:cNvSpPr>
            <p:nvPr/>
          </p:nvSpPr>
          <p:spPr bwMode="auto">
            <a:xfrm flipV="1">
              <a:off x="1635939" y="1368177"/>
              <a:ext cx="1441450" cy="1152000"/>
            </a:xfrm>
            <a:prstGeom prst="triangle">
              <a:avLst>
                <a:gd name="adj" fmla="val 50000"/>
              </a:avLst>
            </a:prstGeom>
            <a:noFill/>
            <a:ln w="28575" cap="rnd">
              <a:solidFill>
                <a:srgbClr val="4D4D4D"/>
              </a:solidFill>
              <a:prstDash val="sysDot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36000" tIns="36000" rIns="36000" bIns="36000" anchor="ctr"/>
            <a:lstStyle>
              <a:lvl1pPr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196" name="Oval 88"/>
            <p:cNvSpPr>
              <a:spLocks noChangeArrowheads="1"/>
            </p:cNvSpPr>
            <p:nvPr/>
          </p:nvSpPr>
          <p:spPr bwMode="auto">
            <a:xfrm>
              <a:off x="1189038" y="936625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コンピュータ</a:t>
              </a:r>
            </a:p>
          </p:txBody>
        </p:sp>
        <p:sp>
          <p:nvSpPr>
            <p:cNvPr id="8197" name="Oval 89"/>
            <p:cNvSpPr>
              <a:spLocks noChangeArrowheads="1"/>
            </p:cNvSpPr>
            <p:nvPr/>
          </p:nvSpPr>
          <p:spPr bwMode="auto">
            <a:xfrm>
              <a:off x="2627313" y="936625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コンピュータ</a:t>
              </a:r>
            </a:p>
          </p:txBody>
        </p:sp>
        <p:sp>
          <p:nvSpPr>
            <p:cNvPr id="8198" name="Oval 90"/>
            <p:cNvSpPr>
              <a:spLocks noChangeArrowheads="1"/>
            </p:cNvSpPr>
            <p:nvPr/>
          </p:nvSpPr>
          <p:spPr bwMode="auto">
            <a:xfrm>
              <a:off x="1908175" y="2109205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周辺機器</a:t>
              </a:r>
            </a:p>
          </p:txBody>
        </p:sp>
        <p:sp>
          <p:nvSpPr>
            <p:cNvPr id="8199" name="Rectangle 92"/>
            <p:cNvSpPr>
              <a:spLocks noChangeArrowheads="1"/>
            </p:cNvSpPr>
            <p:nvPr/>
          </p:nvSpPr>
          <p:spPr bwMode="auto">
            <a:xfrm>
              <a:off x="2881313" y="1943100"/>
              <a:ext cx="863600" cy="288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en-US" altLang="ja-JP" sz="800">
                  <a:solidFill>
                    <a:srgbClr val="4D4D4D"/>
                  </a:solidFill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</a:rPr>
                <a:t>データの共有</a:t>
              </a:r>
            </a:p>
            <a:p>
              <a:pPr eaLnBrk="1" hangingPunct="1"/>
              <a:r>
                <a:rPr lang="ja-JP" altLang="en-US" sz="800">
                  <a:solidFill>
                    <a:srgbClr val="4D4D4D"/>
                  </a:solidFill>
                </a:rPr>
                <a:t>■周辺機器の共有</a:t>
              </a:r>
            </a:p>
          </p:txBody>
        </p:sp>
        <p:sp>
          <p:nvSpPr>
            <p:cNvPr id="8200" name="Rectangle 93"/>
            <p:cNvSpPr>
              <a:spLocks noChangeArrowheads="1"/>
            </p:cNvSpPr>
            <p:nvPr/>
          </p:nvSpPr>
          <p:spPr bwMode="auto">
            <a:xfrm>
              <a:off x="2052638" y="1585913"/>
              <a:ext cx="576262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</a:rPr>
                <a:t>伝送路</a:t>
              </a:r>
            </a:p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</a:rPr>
                <a:t>（通信回線）</a:t>
              </a:r>
            </a:p>
          </p:txBody>
        </p:sp>
        <p:sp>
          <p:nvSpPr>
            <p:cNvPr id="8201" name="Rectangle 96"/>
            <p:cNvSpPr>
              <a:spLocks noChangeArrowheads="1"/>
            </p:cNvSpPr>
            <p:nvPr/>
          </p:nvSpPr>
          <p:spPr bwMode="auto">
            <a:xfrm>
              <a:off x="1403350" y="756109"/>
              <a:ext cx="431800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>
                  <a:solidFill>
                    <a:srgbClr val="4D4D4D"/>
                  </a:solidFill>
                </a:rPr>
                <a:t>ノード</a:t>
              </a:r>
            </a:p>
          </p:txBody>
        </p:sp>
        <p:sp>
          <p:nvSpPr>
            <p:cNvPr id="8202" name="Rectangle 97"/>
            <p:cNvSpPr>
              <a:spLocks noChangeArrowheads="1"/>
            </p:cNvSpPr>
            <p:nvPr/>
          </p:nvSpPr>
          <p:spPr bwMode="auto">
            <a:xfrm>
              <a:off x="2844800" y="756109"/>
              <a:ext cx="431800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</a:rPr>
                <a:t>ノード</a:t>
              </a:r>
            </a:p>
          </p:txBody>
        </p:sp>
        <p:sp>
          <p:nvSpPr>
            <p:cNvPr id="8203" name="Rectangle 98"/>
            <p:cNvSpPr>
              <a:spLocks noChangeArrowheads="1"/>
            </p:cNvSpPr>
            <p:nvPr/>
          </p:nvSpPr>
          <p:spPr bwMode="auto">
            <a:xfrm>
              <a:off x="2124075" y="3023915"/>
              <a:ext cx="431800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>
                  <a:solidFill>
                    <a:srgbClr val="4D4D4D"/>
                  </a:solidFill>
                </a:rPr>
                <a:t>ノード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>
                <a:solidFill>
                  <a:schemeClr val="bg1"/>
                </a:solidFill>
              </a:rPr>
              <a:t>08</a:t>
            </a:r>
            <a:r>
              <a:rPr lang="en-US" altLang="ja-JP" dirty="0"/>
              <a:t>   LAN</a:t>
            </a:r>
            <a:r>
              <a:rPr lang="ja-JP" altLang="en-US" dirty="0"/>
              <a:t>の方式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0C2C715-EFAF-DD70-5495-ECD1F2025F66}"/>
              </a:ext>
            </a:extLst>
          </p:cNvPr>
          <p:cNvGrpSpPr/>
          <p:nvPr/>
        </p:nvGrpSpPr>
        <p:grpSpPr>
          <a:xfrm>
            <a:off x="1260475" y="792163"/>
            <a:ext cx="2159000" cy="2303462"/>
            <a:chOff x="1260475" y="792163"/>
            <a:chExt cx="2159000" cy="2303462"/>
          </a:xfrm>
        </p:grpSpPr>
        <p:sp>
          <p:nvSpPr>
            <p:cNvPr id="9219" name="Oval 149"/>
            <p:cNvSpPr>
              <a:spLocks noChangeArrowheads="1"/>
            </p:cNvSpPr>
            <p:nvPr/>
          </p:nvSpPr>
          <p:spPr bwMode="auto">
            <a:xfrm>
              <a:off x="1836738" y="792163"/>
              <a:ext cx="1008062" cy="10080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トポロジ</a:t>
              </a:r>
            </a:p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（接続形態）</a:t>
              </a:r>
            </a:p>
          </p:txBody>
        </p:sp>
        <p:sp>
          <p:nvSpPr>
            <p:cNvPr id="9220" name="Oval 150"/>
            <p:cNvSpPr>
              <a:spLocks noChangeArrowheads="1"/>
            </p:cNvSpPr>
            <p:nvPr/>
          </p:nvSpPr>
          <p:spPr bwMode="auto">
            <a:xfrm>
              <a:off x="2411413" y="1800225"/>
              <a:ext cx="1008062" cy="10080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アクセス制御</a:t>
              </a:r>
            </a:p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（通信プロトコル）</a:t>
              </a:r>
            </a:p>
          </p:txBody>
        </p:sp>
        <p:sp>
          <p:nvSpPr>
            <p:cNvPr id="9221" name="Oval 151"/>
            <p:cNvSpPr>
              <a:spLocks noChangeArrowheads="1"/>
            </p:cNvSpPr>
            <p:nvPr/>
          </p:nvSpPr>
          <p:spPr bwMode="auto">
            <a:xfrm>
              <a:off x="1260475" y="1800225"/>
              <a:ext cx="1008063" cy="10080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伝送媒体</a:t>
              </a:r>
            </a:p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（ケーブル）</a:t>
              </a:r>
            </a:p>
          </p:txBody>
        </p:sp>
        <p:sp>
          <p:nvSpPr>
            <p:cNvPr id="9222" name="Rectangle 153"/>
            <p:cNvSpPr>
              <a:spLocks noChangeArrowheads="1"/>
            </p:cNvSpPr>
            <p:nvPr/>
          </p:nvSpPr>
          <p:spPr bwMode="auto">
            <a:xfrm>
              <a:off x="1619250" y="2879725"/>
              <a:ext cx="144145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方式を決定する３要素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5064</TotalTime>
  <Words>789</Words>
  <Application>Microsoft Office PowerPoint</Application>
  <PresentationFormat>ユーザー設定</PresentationFormat>
  <Paragraphs>222</Paragraphs>
  <Slides>18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5" baseType="lpstr">
      <vt:lpstr>ＭＳ Ｐゴシック</vt:lpstr>
      <vt:lpstr>游ゴシック</vt:lpstr>
      <vt:lpstr>Arial</vt:lpstr>
      <vt:lpstr>Arial Black</vt:lpstr>
      <vt:lpstr>Tahoma</vt:lpstr>
      <vt:lpstr>Wingdings</vt:lpstr>
      <vt:lpstr>標準デザイン</vt:lpstr>
      <vt:lpstr>コンピュータと情報システム [第3版] 05章　通信ネットワーク</vt:lpstr>
      <vt:lpstr>01   コンピュータとネットワーク</vt:lpstr>
      <vt:lpstr>02   集中処理と分散処理</vt:lpstr>
      <vt:lpstr>03   クライアント サーバ システム</vt:lpstr>
      <vt:lpstr>04   グリッド コンピューティング</vt:lpstr>
      <vt:lpstr>05   クラウド コンピューティング</vt:lpstr>
      <vt:lpstr>06   ネットワーク アーキテクチャ</vt:lpstr>
      <vt:lpstr>07   LANの基本構成</vt:lpstr>
      <vt:lpstr>08   LANの方式</vt:lpstr>
      <vt:lpstr>09   LANの構築</vt:lpstr>
      <vt:lpstr>10   無線LAN</vt:lpstr>
      <vt:lpstr>10   【図】Wi-Fiの進化</vt:lpstr>
      <vt:lpstr>11   WANとVPN</vt:lpstr>
      <vt:lpstr>12   テレワーク</vt:lpstr>
      <vt:lpstr>13   WANサービスとデータ通信技術</vt:lpstr>
      <vt:lpstr>14   ブロードバンド回線</vt:lpstr>
      <vt:lpstr>14   【図】無線ブロードバンドの進化</vt:lpstr>
      <vt:lpstr>15   無線ネットワーク技術</vt:lpstr>
    </vt:vector>
  </TitlesOfParts>
  <Company>OUE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ma97011</dc:creator>
  <cp:lastModifiedBy>草薙 信照</cp:lastModifiedBy>
  <cp:revision>196</cp:revision>
  <dcterms:created xsi:type="dcterms:W3CDTF">2006-08-22T06:54:28Z</dcterms:created>
  <dcterms:modified xsi:type="dcterms:W3CDTF">2022-11-08T02:44:57Z</dcterms:modified>
</cp:coreProperties>
</file>