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26" r:id="rId3"/>
    <p:sldId id="317" r:id="rId4"/>
    <p:sldId id="337" r:id="rId5"/>
    <p:sldId id="306" r:id="rId6"/>
    <p:sldId id="307" r:id="rId7"/>
    <p:sldId id="292" r:id="rId8"/>
    <p:sldId id="293" r:id="rId9"/>
    <p:sldId id="329" r:id="rId10"/>
    <p:sldId id="300" r:id="rId11"/>
    <p:sldId id="304" r:id="rId12"/>
    <p:sldId id="302" r:id="rId13"/>
    <p:sldId id="284" r:id="rId14"/>
    <p:sldId id="286" r:id="rId15"/>
    <p:sldId id="296" r:id="rId16"/>
    <p:sldId id="285" r:id="rId17"/>
  </p:sldIdLst>
  <p:sldSz cx="4679950" cy="3600450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F0F0FF"/>
    <a:srgbClr val="969696"/>
    <a:srgbClr val="BFBFBF"/>
    <a:srgbClr val="C0C0C0"/>
    <a:srgbClr val="FFFFFF"/>
    <a:srgbClr val="0000FF"/>
    <a:srgbClr val="777777"/>
    <a:srgbClr val="FF33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8" autoAdjust="0"/>
    <p:restoredTop sz="94855" autoAdjust="0"/>
  </p:normalViewPr>
  <p:slideViewPr>
    <p:cSldViewPr>
      <p:cViewPr>
        <p:scale>
          <a:sx n="150" d="100"/>
          <a:sy n="150" d="100"/>
        </p:scale>
        <p:origin x="480" y="552"/>
      </p:cViewPr>
      <p:guideLst>
        <p:guide orient="horz" pos="1134"/>
        <p:guide pos="14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8712"/>
    </p:cViewPr>
  </p:sorter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238ED05E-3172-48CF-9D4C-1691315471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91234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79488" y="744538"/>
            <a:ext cx="4838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C4AD429E-F4DD-4802-9739-07BC635035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8592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4B2C6D-4A77-475B-B53D-141B8EFCD1BD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0272261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15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2532363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F22D6B-0606-4019-850B-897CF491717C}" type="slidenum">
              <a:rPr lang="en-US" altLang="ja-JP"/>
              <a:pPr/>
              <a:t>16</a:t>
            </a:fld>
            <a:endParaRPr lang="en-US" altLang="ja-JP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169287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2448870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2845450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19177906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8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443267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9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6652553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10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490995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13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27375424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14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2234658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A059FF-BEAB-4CB5-A1A1-D842CFC7039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6143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02A1E-F1FC-4239-8E06-26EAAB60771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501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428F6-8618-4085-AA70-E17DCE1962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8593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FF776-A66A-46EF-8958-801017B40C9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91725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0A912-A4E4-462A-B198-D193B9DBA5C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6640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86830-5256-4543-B5D8-19782D66813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37305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13F5C-13B4-4CC2-8C07-39DF63FC658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182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59A5E-9DF9-4389-A1C6-D4349B1795C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633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6DD97-3BA0-4A98-A1AF-24C520EAD8C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478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CD710-2F88-416B-A1F9-A94DEDA151C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001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>
                <a:ea typeface="+mn-ea"/>
              </a:defRPr>
            </a:lvl1pPr>
          </a:lstStyle>
          <a:p>
            <a:fld id="{60B60FC0-050F-42B2-B561-F8A5C1BFE21C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ja-JP" altLang="en-US" sz="1000" dirty="0">
                  <a:solidFill>
                    <a:srgbClr val="FFFFFF"/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序</a:t>
              </a:r>
              <a:endParaRPr lang="en-US" altLang="ja-JP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/>
              <a:t>01   </a:t>
            </a:r>
            <a:r>
              <a:rPr lang="ja-JP" altLang="en-US" dirty="0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2007-2022 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/>
              <a:t>コンピュータと情報システム </a:t>
            </a:r>
            <a:r>
              <a:rPr lang="en-US" altLang="ja-JP" sz="1200" dirty="0"/>
              <a:t>[</a:t>
            </a:r>
            <a:r>
              <a:rPr lang="ja-JP" altLang="en-US" sz="1200" dirty="0"/>
              <a:t>第</a:t>
            </a:r>
            <a:r>
              <a:rPr lang="en-US" altLang="ja-JP" sz="1200" dirty="0"/>
              <a:t>3</a:t>
            </a:r>
            <a:r>
              <a:rPr lang="ja-JP" altLang="en-US" sz="1200" dirty="0"/>
              <a:t>版</a:t>
            </a:r>
            <a:r>
              <a:rPr lang="en-US" altLang="ja-JP" sz="1200" dirty="0"/>
              <a:t>]</a:t>
            </a:r>
            <a:br>
              <a:rPr lang="ja-JP" altLang="en-US" sz="1200" dirty="0"/>
            </a:br>
            <a:r>
              <a:rPr lang="ja-JP" altLang="en-US" sz="2000" dirty="0"/>
              <a:t>序</a:t>
            </a:r>
            <a:r>
              <a:rPr lang="ja-JP" altLang="en-US" dirty="0"/>
              <a:t>章　社会における</a:t>
            </a:r>
            <a:r>
              <a:rPr lang="en-US" altLang="ja-JP" dirty="0"/>
              <a:t>ICT</a:t>
            </a:r>
            <a:r>
              <a:rPr lang="ja-JP" altLang="en-US" dirty="0"/>
              <a:t>の動向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06</a:t>
            </a:r>
            <a:r>
              <a:rPr lang="en-US" altLang="ja-JP" dirty="0"/>
              <a:t>   【</a:t>
            </a:r>
            <a:r>
              <a:rPr lang="ja-JP" altLang="en-US" dirty="0"/>
              <a:t>図</a:t>
            </a:r>
            <a:r>
              <a:rPr lang="en-US" altLang="ja-JP" dirty="0"/>
              <a:t>】AI</a:t>
            </a:r>
            <a:r>
              <a:rPr lang="ja-JP" altLang="en-US" dirty="0"/>
              <a:t>の技術世代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2FDC8F1-9AD4-3336-1193-89349C6C8D7A}"/>
              </a:ext>
            </a:extLst>
          </p:cNvPr>
          <p:cNvGrpSpPr/>
          <p:nvPr/>
        </p:nvGrpSpPr>
        <p:grpSpPr>
          <a:xfrm>
            <a:off x="683791" y="936129"/>
            <a:ext cx="3528312" cy="2088212"/>
            <a:chOff x="683791" y="936129"/>
            <a:chExt cx="3528312" cy="2088212"/>
          </a:xfrm>
        </p:grpSpPr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81E0D851-9662-6BFF-9A3B-1CC3325B1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1165" y="2843956"/>
              <a:ext cx="503238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2000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</a:t>
              </a:r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A81ED540-8D85-0000-0C46-A8BEBDBA5C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791" y="2844341"/>
              <a:ext cx="503238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1960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8BDBB928-0A4B-0B26-CBA2-9D1407FEE1D4}"/>
                </a:ext>
              </a:extLst>
            </p:cNvPr>
            <p:cNvSpPr/>
            <p:nvPr/>
          </p:nvSpPr>
          <p:spPr bwMode="auto">
            <a:xfrm>
              <a:off x="827627" y="2592313"/>
              <a:ext cx="3348000" cy="198000"/>
            </a:xfrm>
            <a:prstGeom prst="rect">
              <a:avLst/>
            </a:prstGeom>
            <a:gradFill flip="none" rotWithShape="1">
              <a:gsLst>
                <a:gs pos="100000">
                  <a:srgbClr val="C0C0C0"/>
                </a:gs>
                <a:gs pos="0">
                  <a:schemeClr val="bg1"/>
                </a:gs>
                <a:gs pos="25000">
                  <a:srgbClr val="C0C0C0"/>
                </a:gs>
                <a:gs pos="100000">
                  <a:srgbClr val="FFFFFF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i="0" u="none" strike="noStrike" cap="none" normalizeH="0" baseline="0" dirty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rPr>
                <a:t>推論・探索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33FDC6A-A5DC-07E6-F9AC-0118235549AC}"/>
                </a:ext>
              </a:extLst>
            </p:cNvPr>
            <p:cNvSpPr/>
            <p:nvPr/>
          </p:nvSpPr>
          <p:spPr bwMode="auto">
            <a:xfrm>
              <a:off x="1727679" y="2376289"/>
              <a:ext cx="2448000" cy="198000"/>
            </a:xfrm>
            <a:prstGeom prst="rect">
              <a:avLst/>
            </a:prstGeom>
            <a:gradFill flip="none" rotWithShape="1">
              <a:gsLst>
                <a:gs pos="100000">
                  <a:srgbClr val="C0C0C0"/>
                </a:gs>
                <a:gs pos="0">
                  <a:schemeClr val="bg1"/>
                </a:gs>
                <a:gs pos="25000">
                  <a:srgbClr val="C0C0C0"/>
                </a:gs>
                <a:gs pos="100000">
                  <a:srgbClr val="FFFFFF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defTabSz="473075"/>
              <a:r>
                <a:rPr lang="ja-JP" altLang="en-US" dirty="0">
                  <a:solidFill>
                    <a:srgbClr val="4D4D4D"/>
                  </a:solidFill>
                </a:rPr>
                <a:t>ルールベース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1AC68A3C-6263-D430-32BD-C795C97CECE0}"/>
                </a:ext>
              </a:extLst>
            </p:cNvPr>
            <p:cNvSpPr/>
            <p:nvPr/>
          </p:nvSpPr>
          <p:spPr bwMode="auto">
            <a:xfrm>
              <a:off x="2591775" y="2016249"/>
              <a:ext cx="1584000" cy="342000"/>
            </a:xfrm>
            <a:prstGeom prst="rect">
              <a:avLst/>
            </a:prstGeom>
            <a:gradFill flip="none" rotWithShape="1">
              <a:gsLst>
                <a:gs pos="100000">
                  <a:srgbClr val="C0C0C0"/>
                </a:gs>
                <a:gs pos="0">
                  <a:schemeClr val="bg1"/>
                </a:gs>
                <a:gs pos="25000">
                  <a:srgbClr val="C0C0C0"/>
                </a:gs>
                <a:gs pos="100000">
                  <a:srgbClr val="FFFFFF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defTabSz="473075"/>
              <a:r>
                <a:rPr lang="ja-JP" altLang="en-US" dirty="0">
                  <a:solidFill>
                    <a:srgbClr val="4D4D4D"/>
                  </a:solidFill>
                </a:rPr>
                <a:t>機械学習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957F6277-6241-E76C-3785-1D6189B6157B}"/>
                </a:ext>
              </a:extLst>
            </p:cNvPr>
            <p:cNvSpPr/>
            <p:nvPr/>
          </p:nvSpPr>
          <p:spPr bwMode="auto">
            <a:xfrm>
              <a:off x="3024163" y="1440185"/>
              <a:ext cx="1152000" cy="558000"/>
            </a:xfrm>
            <a:prstGeom prst="rect">
              <a:avLst/>
            </a:prstGeom>
            <a:gradFill flip="none" rotWithShape="1">
              <a:gsLst>
                <a:gs pos="100000">
                  <a:srgbClr val="C0C0C0"/>
                </a:gs>
                <a:gs pos="0">
                  <a:schemeClr val="bg1"/>
                </a:gs>
                <a:gs pos="25000">
                  <a:srgbClr val="C0C0C0"/>
                </a:gs>
                <a:gs pos="100000">
                  <a:srgbClr val="FFFFFF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defTabSz="473075"/>
              <a:r>
                <a:rPr lang="ja-JP" altLang="en-US" dirty="0">
                  <a:solidFill>
                    <a:srgbClr val="4D4D4D"/>
                  </a:solidFill>
                </a:rPr>
                <a:t>深層学習</a:t>
              </a:r>
            </a:p>
          </p:txBody>
        </p:sp>
        <p:sp>
          <p:nvSpPr>
            <p:cNvPr id="29" name="Rectangle 33">
              <a:extLst>
                <a:ext uri="{FF2B5EF4-FFF2-40B4-BE49-F238E27FC236}">
                  <a16:creationId xmlns:a16="http://schemas.microsoft.com/office/drawing/2014/main" id="{8FA27E53-00D2-2B04-F322-7B2030BE7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7887" y="2843956"/>
              <a:ext cx="503238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1980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</a:t>
              </a:r>
            </a:p>
          </p:txBody>
        </p:sp>
        <p:sp>
          <p:nvSpPr>
            <p:cNvPr id="3" name="矢印: 五方向 2">
              <a:extLst>
                <a:ext uri="{FF2B5EF4-FFF2-40B4-BE49-F238E27FC236}">
                  <a16:creationId xmlns:a16="http://schemas.microsoft.com/office/drawing/2014/main" id="{5FFC25F0-AD29-AB85-4475-3E7C7D77A49D}"/>
                </a:ext>
              </a:extLst>
            </p:cNvPr>
            <p:cNvSpPr/>
            <p:nvPr/>
          </p:nvSpPr>
          <p:spPr bwMode="auto">
            <a:xfrm>
              <a:off x="899815" y="936129"/>
              <a:ext cx="720080" cy="287337"/>
            </a:xfrm>
            <a:prstGeom prst="homePlate">
              <a:avLst>
                <a:gd name="adj" fmla="val 26856"/>
              </a:avLst>
            </a:prstGeom>
            <a:gradFill>
              <a:gsLst>
                <a:gs pos="0">
                  <a:srgbClr val="FFFFFF"/>
                </a:gs>
                <a:gs pos="20000">
                  <a:srgbClr val="4D4D4D"/>
                </a:gs>
                <a:gs pos="100000">
                  <a:srgbClr val="4D4D4D"/>
                </a:gs>
              </a:gsLst>
              <a:lin ang="0" scaled="1"/>
            </a:gra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  <a:ea typeface="+mj-ea"/>
                </a:rPr>
                <a:t>第</a:t>
              </a:r>
              <a:r>
                <a:rPr kumimoji="1" lang="en-US" altLang="ja-JP" sz="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  <a:ea typeface="+mj-ea"/>
                </a:rPr>
                <a:t>1</a:t>
              </a:r>
              <a:r>
                <a:rPr kumimoji="1" lang="ja-JP" altLang="en-US" sz="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  <a:ea typeface="+mj-ea"/>
                </a:rPr>
                <a:t>世代</a:t>
              </a:r>
            </a:p>
          </p:txBody>
        </p:sp>
        <p:sp>
          <p:nvSpPr>
            <p:cNvPr id="32" name="矢印: 五方向 31">
              <a:extLst>
                <a:ext uri="{FF2B5EF4-FFF2-40B4-BE49-F238E27FC236}">
                  <a16:creationId xmlns:a16="http://schemas.microsoft.com/office/drawing/2014/main" id="{C5E95EE9-B58A-3625-9252-D6F2BDB9394B}"/>
                </a:ext>
              </a:extLst>
            </p:cNvPr>
            <p:cNvSpPr/>
            <p:nvPr/>
          </p:nvSpPr>
          <p:spPr bwMode="auto">
            <a:xfrm>
              <a:off x="1763911" y="936129"/>
              <a:ext cx="720000" cy="287337"/>
            </a:xfrm>
            <a:prstGeom prst="homePlate">
              <a:avLst>
                <a:gd name="adj" fmla="val 26856"/>
              </a:avLst>
            </a:prstGeom>
            <a:gradFill>
              <a:gsLst>
                <a:gs pos="0">
                  <a:srgbClr val="FFFFFF"/>
                </a:gs>
                <a:gs pos="20000">
                  <a:srgbClr val="4D4D4D"/>
                </a:gs>
                <a:gs pos="100000">
                  <a:srgbClr val="4D4D4D"/>
                </a:gs>
              </a:gsLst>
              <a:lin ang="0" scaled="1"/>
            </a:gra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  <a:ea typeface="+mj-ea"/>
                </a:rPr>
                <a:t>第</a:t>
              </a:r>
              <a:r>
                <a:rPr kumimoji="1" lang="en-US" altLang="ja-JP" sz="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  <a:ea typeface="+mj-ea"/>
                </a:rPr>
                <a:t>2</a:t>
              </a:r>
              <a:r>
                <a:rPr kumimoji="1" lang="ja-JP" altLang="en-US" sz="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  <a:ea typeface="+mj-ea"/>
                </a:rPr>
                <a:t>世代</a:t>
              </a:r>
            </a:p>
          </p:txBody>
        </p:sp>
        <p:sp>
          <p:nvSpPr>
            <p:cNvPr id="34" name="矢印: 五方向 33">
              <a:extLst>
                <a:ext uri="{FF2B5EF4-FFF2-40B4-BE49-F238E27FC236}">
                  <a16:creationId xmlns:a16="http://schemas.microsoft.com/office/drawing/2014/main" id="{1714DF3A-F39D-E200-6C26-E93E0C3977FC}"/>
                </a:ext>
              </a:extLst>
            </p:cNvPr>
            <p:cNvSpPr/>
            <p:nvPr/>
          </p:nvSpPr>
          <p:spPr bwMode="auto">
            <a:xfrm>
              <a:off x="2628007" y="936129"/>
              <a:ext cx="720000" cy="287337"/>
            </a:xfrm>
            <a:prstGeom prst="homePlate">
              <a:avLst>
                <a:gd name="adj" fmla="val 26856"/>
              </a:avLst>
            </a:prstGeom>
            <a:gradFill>
              <a:gsLst>
                <a:gs pos="0">
                  <a:srgbClr val="FFFFFF"/>
                </a:gs>
                <a:gs pos="20000">
                  <a:srgbClr val="4D4D4D"/>
                </a:gs>
                <a:gs pos="100000">
                  <a:srgbClr val="4D4D4D"/>
                </a:gs>
              </a:gsLst>
              <a:lin ang="0" scaled="1"/>
            </a:gra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  <a:ea typeface="+mj-ea"/>
                </a:rPr>
                <a:t>第</a:t>
              </a:r>
              <a:r>
                <a:rPr kumimoji="1" lang="en-US" altLang="ja-JP" sz="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  <a:ea typeface="+mj-ea"/>
                </a:rPr>
                <a:t>3</a:t>
              </a:r>
              <a:r>
                <a:rPr kumimoji="1" lang="ja-JP" altLang="en-US" sz="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  <a:ea typeface="+mj-ea"/>
                </a:rPr>
                <a:t>世代</a:t>
              </a:r>
            </a:p>
          </p:txBody>
        </p:sp>
        <p:sp>
          <p:nvSpPr>
            <p:cNvPr id="23" name="Rectangle 32">
              <a:extLst>
                <a:ext uri="{FF2B5EF4-FFF2-40B4-BE49-F238E27FC236}">
                  <a16:creationId xmlns:a16="http://schemas.microsoft.com/office/drawing/2014/main" id="{EB2A8EA3-F508-BD48-75F1-C5529B087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6897" y="2843956"/>
              <a:ext cx="503238" cy="1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2020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</a:t>
              </a:r>
            </a:p>
          </p:txBody>
        </p:sp>
        <p:sp>
          <p:nvSpPr>
            <p:cNvPr id="24" name="矢印: 五方向 23">
              <a:extLst>
                <a:ext uri="{FF2B5EF4-FFF2-40B4-BE49-F238E27FC236}">
                  <a16:creationId xmlns:a16="http://schemas.microsoft.com/office/drawing/2014/main" id="{A69A6AD0-1941-7386-17FA-2A8AE8D9FE1F}"/>
                </a:ext>
              </a:extLst>
            </p:cNvPr>
            <p:cNvSpPr/>
            <p:nvPr/>
          </p:nvSpPr>
          <p:spPr bwMode="auto">
            <a:xfrm>
              <a:off x="3492103" y="936129"/>
              <a:ext cx="720000" cy="287337"/>
            </a:xfrm>
            <a:prstGeom prst="homePlate">
              <a:avLst>
                <a:gd name="adj" fmla="val 26856"/>
              </a:avLst>
            </a:prstGeom>
            <a:gradFill>
              <a:gsLst>
                <a:gs pos="0">
                  <a:srgbClr val="FFFFFF"/>
                </a:gs>
                <a:gs pos="25000">
                  <a:srgbClr val="C0C0C0"/>
                </a:gs>
                <a:gs pos="100000">
                  <a:srgbClr val="C0C0C0"/>
                </a:gs>
              </a:gsLst>
              <a:lin ang="0" scaled="1"/>
            </a:gra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defTabSz="473075"/>
              <a:r>
                <a:rPr lang="ja-JP" altLang="en-US" sz="800">
                  <a:solidFill>
                    <a:schemeClr val="bg1"/>
                  </a:solidFill>
                  <a:latin typeface="+mj-lt"/>
                  <a:ea typeface="+mj-ea"/>
                </a:rPr>
                <a:t>第</a:t>
              </a:r>
              <a:r>
                <a:rPr lang="en-US" altLang="ja-JP" sz="800" dirty="0">
                  <a:solidFill>
                    <a:schemeClr val="bg1"/>
                  </a:solidFill>
                  <a:latin typeface="+mj-lt"/>
                  <a:ea typeface="+mj-ea"/>
                </a:rPr>
                <a:t>4</a:t>
              </a:r>
              <a:r>
                <a:rPr lang="ja-JP" altLang="en-US" sz="800" dirty="0">
                  <a:solidFill>
                    <a:schemeClr val="bg1"/>
                  </a:solidFill>
                  <a:latin typeface="+mj-lt"/>
                  <a:ea typeface="+mj-ea"/>
                </a:rPr>
                <a:t>世代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8555658-BE08-A48F-E918-9D4AD941C7AD}"/>
                </a:ext>
              </a:extLst>
            </p:cNvPr>
            <p:cNvGrpSpPr/>
            <p:nvPr/>
          </p:nvGrpSpPr>
          <p:grpSpPr>
            <a:xfrm>
              <a:off x="719489" y="2822201"/>
              <a:ext cx="3456000" cy="37364"/>
              <a:chOff x="719489" y="2822201"/>
              <a:chExt cx="3456000" cy="37364"/>
            </a:xfrm>
          </p:grpSpPr>
          <p:sp>
            <p:nvSpPr>
              <p:cNvPr id="16" name="Line 28">
                <a:extLst>
                  <a:ext uri="{FF2B5EF4-FFF2-40B4-BE49-F238E27FC236}">
                    <a16:creationId xmlns:a16="http://schemas.microsoft.com/office/drawing/2014/main" id="{AEBA2D25-EB24-61F6-0CFB-4997808F59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2447488" y="1094202"/>
                <a:ext cx="2" cy="3456000"/>
              </a:xfrm>
              <a:prstGeom prst="line">
                <a:avLst/>
              </a:prstGeom>
              <a:noFill/>
              <a:ln w="38100">
                <a:solidFill>
                  <a:srgbClr val="777777"/>
                </a:solidFill>
                <a:round/>
                <a:headEnd type="none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dirty="0"/>
              </a:p>
            </p:txBody>
          </p:sp>
          <p:cxnSp>
            <p:nvCxnSpPr>
              <p:cNvPr id="5" name="直線コネクタ 4">
                <a:extLst>
                  <a:ext uri="{FF2B5EF4-FFF2-40B4-BE49-F238E27FC236}">
                    <a16:creationId xmlns:a16="http://schemas.microsoft.com/office/drawing/2014/main" id="{6C0CCFE2-1EED-4EBC-4C6D-5443F7FBEC01}"/>
                  </a:ext>
                </a:extLst>
              </p:cNvPr>
              <p:cNvCxnSpPr/>
              <p:nvPr/>
            </p:nvCxnSpPr>
            <p:spPr bwMode="auto">
              <a:xfrm>
                <a:off x="899815" y="2822373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BB70E814-2F2E-361A-20D3-B1423CB74BC5}"/>
                  </a:ext>
                </a:extLst>
              </p:cNvPr>
              <p:cNvCxnSpPr/>
              <p:nvPr/>
            </p:nvCxnSpPr>
            <p:spPr bwMode="auto">
              <a:xfrm>
                <a:off x="1331863" y="2822381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8C034A2C-567A-4189-B017-8B6B7C16CDB2}"/>
                  </a:ext>
                </a:extLst>
              </p:cNvPr>
              <p:cNvCxnSpPr/>
              <p:nvPr/>
            </p:nvCxnSpPr>
            <p:spPr bwMode="auto">
              <a:xfrm>
                <a:off x="1763911" y="2822381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290B047F-D548-052C-2A71-EC757CCEB1E8}"/>
                  </a:ext>
                </a:extLst>
              </p:cNvPr>
              <p:cNvCxnSpPr/>
              <p:nvPr/>
            </p:nvCxnSpPr>
            <p:spPr bwMode="auto">
              <a:xfrm>
                <a:off x="2195959" y="2822381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4CDCE301-0708-370C-53B9-1564A3E68B8C}"/>
                  </a:ext>
                </a:extLst>
              </p:cNvPr>
              <p:cNvCxnSpPr/>
              <p:nvPr/>
            </p:nvCxnSpPr>
            <p:spPr bwMode="auto">
              <a:xfrm>
                <a:off x="2628007" y="2822373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C8EF318B-CD91-2E40-1D8B-E897B05C387F}"/>
                  </a:ext>
                </a:extLst>
              </p:cNvPr>
              <p:cNvCxnSpPr/>
              <p:nvPr/>
            </p:nvCxnSpPr>
            <p:spPr bwMode="auto">
              <a:xfrm>
                <a:off x="3060055" y="2822381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A2F58CD0-A8A1-C783-6015-25FD703ACD23}"/>
                  </a:ext>
                </a:extLst>
              </p:cNvPr>
              <p:cNvCxnSpPr/>
              <p:nvPr/>
            </p:nvCxnSpPr>
            <p:spPr bwMode="auto">
              <a:xfrm>
                <a:off x="3492103" y="2822381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CC460EFC-EE8F-6665-8D2E-E197281BE003}"/>
                  </a:ext>
                </a:extLst>
              </p:cNvPr>
              <p:cNvCxnSpPr/>
              <p:nvPr/>
            </p:nvCxnSpPr>
            <p:spPr bwMode="auto">
              <a:xfrm>
                <a:off x="3924151" y="2823565"/>
                <a:ext cx="0" cy="36000"/>
              </a:xfrm>
              <a:prstGeom prst="lin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2763345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CB1A58-5AEA-3553-596F-B4809E8F6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06</a:t>
            </a:r>
            <a:r>
              <a:rPr lang="en-US" altLang="ja-JP" dirty="0"/>
              <a:t>   【</a:t>
            </a:r>
            <a:r>
              <a:rPr lang="ja-JP" altLang="en-US" dirty="0"/>
              <a:t>図</a:t>
            </a:r>
            <a:r>
              <a:rPr lang="en-US" altLang="ja-JP" dirty="0"/>
              <a:t>】</a:t>
            </a:r>
            <a:r>
              <a:rPr lang="ja-JP" altLang="en-US" dirty="0"/>
              <a:t>人工ニューロンの概念</a:t>
            </a:r>
            <a:endParaRPr kumimoji="1" lang="ja-JP" altLang="en-US" dirty="0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09A86AF-200A-2FC0-A033-43EFE8B84B1A}"/>
              </a:ext>
            </a:extLst>
          </p:cNvPr>
          <p:cNvGrpSpPr/>
          <p:nvPr/>
        </p:nvGrpSpPr>
        <p:grpSpPr>
          <a:xfrm>
            <a:off x="719795" y="740720"/>
            <a:ext cx="3240360" cy="1959605"/>
            <a:chOff x="719795" y="740720"/>
            <a:chExt cx="3240360" cy="1959605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E6E818D-C616-2B9E-6441-62620B5549DC}"/>
                </a:ext>
              </a:extLst>
            </p:cNvPr>
            <p:cNvGrpSpPr/>
            <p:nvPr/>
          </p:nvGrpSpPr>
          <p:grpSpPr>
            <a:xfrm>
              <a:off x="1799915" y="1260285"/>
              <a:ext cx="1080000" cy="1080000"/>
              <a:chOff x="1799915" y="792113"/>
              <a:chExt cx="1080000" cy="1080000"/>
            </a:xfrm>
            <a:solidFill>
              <a:schemeClr val="bg1"/>
            </a:solidFill>
          </p:grpSpPr>
          <p:sp>
            <p:nvSpPr>
              <p:cNvPr id="3" name="部分円 2">
                <a:extLst>
                  <a:ext uri="{FF2B5EF4-FFF2-40B4-BE49-F238E27FC236}">
                    <a16:creationId xmlns:a16="http://schemas.microsoft.com/office/drawing/2014/main" id="{BD6DC41E-DD2C-3D53-36C7-8D81781E98DC}"/>
                  </a:ext>
                </a:extLst>
              </p:cNvPr>
              <p:cNvSpPr/>
              <p:nvPr/>
            </p:nvSpPr>
            <p:spPr bwMode="auto">
              <a:xfrm>
                <a:off x="1799915" y="792113"/>
                <a:ext cx="1080000" cy="1080000"/>
              </a:xfrm>
              <a:prstGeom prst="pie">
                <a:avLst>
                  <a:gd name="adj1" fmla="val 5403151"/>
                  <a:gd name="adj2" fmla="val 16200000"/>
                </a:avLst>
              </a:prstGeom>
              <a:grpFill/>
              <a:ln w="38100">
                <a:solidFill>
                  <a:srgbClr val="777777"/>
                </a:solidFill>
                <a:round/>
                <a:headEnd/>
                <a:tailEnd/>
              </a:ln>
              <a:effectLst/>
            </p:spPr>
            <p:txBody>
              <a:bodyPr wrap="none" lIns="36000" tIns="36000" rIns="36000" bIns="36000" anchor="ctr"/>
              <a:lstStyle/>
              <a:p>
                <a:pPr algn="ctr" defTabSz="473075"/>
                <a:endParaRPr lang="ja-JP" altLang="en-US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7" name="部分円 6">
                <a:extLst>
                  <a:ext uri="{FF2B5EF4-FFF2-40B4-BE49-F238E27FC236}">
                    <a16:creationId xmlns:a16="http://schemas.microsoft.com/office/drawing/2014/main" id="{A9E00AFB-8D55-EB38-AED9-C9E0E235F56E}"/>
                  </a:ext>
                </a:extLst>
              </p:cNvPr>
              <p:cNvSpPr/>
              <p:nvPr/>
            </p:nvSpPr>
            <p:spPr bwMode="auto">
              <a:xfrm rot="10800000">
                <a:off x="1799915" y="792113"/>
                <a:ext cx="1080000" cy="1080000"/>
              </a:xfrm>
              <a:prstGeom prst="pie">
                <a:avLst>
                  <a:gd name="adj1" fmla="val 5403151"/>
                  <a:gd name="adj2" fmla="val 16200000"/>
                </a:avLst>
              </a:prstGeom>
              <a:grpFill/>
              <a:ln w="38100">
                <a:solidFill>
                  <a:srgbClr val="777777"/>
                </a:solidFill>
                <a:round/>
                <a:headEnd/>
                <a:tailEnd/>
              </a:ln>
              <a:effectLst/>
            </p:spPr>
            <p:txBody>
              <a:bodyPr wrap="none" lIns="36000" tIns="36000" rIns="36000" bIns="36000" anchor="ctr"/>
              <a:lstStyle/>
              <a:p>
                <a:pPr algn="ctr" defTabSz="473075"/>
                <a:endParaRPr lang="ja-JP" altLang="en-US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9DD283B2-4E57-CE9B-78B6-5627E68BDE1A}"/>
                </a:ext>
              </a:extLst>
            </p:cNvPr>
            <p:cNvGrpSpPr/>
            <p:nvPr/>
          </p:nvGrpSpPr>
          <p:grpSpPr>
            <a:xfrm>
              <a:off x="719795" y="900125"/>
              <a:ext cx="360000" cy="360000"/>
              <a:chOff x="1799915" y="792113"/>
              <a:chExt cx="1080000" cy="1080000"/>
            </a:xfrm>
            <a:solidFill>
              <a:schemeClr val="bg1"/>
            </a:solidFill>
          </p:grpSpPr>
          <p:sp>
            <p:nvSpPr>
              <p:cNvPr id="10" name="部分円 9">
                <a:extLst>
                  <a:ext uri="{FF2B5EF4-FFF2-40B4-BE49-F238E27FC236}">
                    <a16:creationId xmlns:a16="http://schemas.microsoft.com/office/drawing/2014/main" id="{A7A87914-4119-95CA-9E4D-5AD59B5A09C8}"/>
                  </a:ext>
                </a:extLst>
              </p:cNvPr>
              <p:cNvSpPr/>
              <p:nvPr/>
            </p:nvSpPr>
            <p:spPr bwMode="auto">
              <a:xfrm>
                <a:off x="1799915" y="792113"/>
                <a:ext cx="1080000" cy="1080000"/>
              </a:xfrm>
              <a:prstGeom prst="pie">
                <a:avLst>
                  <a:gd name="adj1" fmla="val 5403151"/>
                  <a:gd name="adj2" fmla="val 16200000"/>
                </a:avLst>
              </a:prstGeom>
              <a:grp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</p:spPr>
            <p:txBody>
              <a:bodyPr wrap="none" lIns="36000" tIns="36000" rIns="36000" bIns="36000" anchor="ctr"/>
              <a:lstStyle/>
              <a:p>
                <a:pPr algn="ctr" defTabSz="473075"/>
                <a:endParaRPr lang="ja-JP" altLang="en-US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1" name="部分円 10">
                <a:extLst>
                  <a:ext uri="{FF2B5EF4-FFF2-40B4-BE49-F238E27FC236}">
                    <a16:creationId xmlns:a16="http://schemas.microsoft.com/office/drawing/2014/main" id="{5E96AB14-71E4-5141-C4AB-5E6B70DC4D9F}"/>
                  </a:ext>
                </a:extLst>
              </p:cNvPr>
              <p:cNvSpPr/>
              <p:nvPr/>
            </p:nvSpPr>
            <p:spPr bwMode="auto">
              <a:xfrm rot="10800000">
                <a:off x="1799915" y="792113"/>
                <a:ext cx="1080000" cy="1080000"/>
              </a:xfrm>
              <a:prstGeom prst="pie">
                <a:avLst>
                  <a:gd name="adj1" fmla="val 5403151"/>
                  <a:gd name="adj2" fmla="val 16200000"/>
                </a:avLst>
              </a:prstGeom>
              <a:grp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</p:spPr>
            <p:txBody>
              <a:bodyPr wrap="none" lIns="36000" tIns="36000" rIns="36000" bIns="36000" anchor="ctr"/>
              <a:lstStyle/>
              <a:p>
                <a:pPr algn="ctr" defTabSz="473075"/>
                <a:endParaRPr lang="ja-JP" altLang="en-US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7D281C36-72EC-9385-EB87-95539A9D49C5}"/>
                </a:ext>
              </a:extLst>
            </p:cNvPr>
            <p:cNvGrpSpPr/>
            <p:nvPr/>
          </p:nvGrpSpPr>
          <p:grpSpPr>
            <a:xfrm>
              <a:off x="719795" y="2340325"/>
              <a:ext cx="360000" cy="360000"/>
              <a:chOff x="1799915" y="792113"/>
              <a:chExt cx="1080000" cy="1080000"/>
            </a:xfrm>
            <a:solidFill>
              <a:schemeClr val="bg1"/>
            </a:solidFill>
          </p:grpSpPr>
          <p:sp>
            <p:nvSpPr>
              <p:cNvPr id="16" name="部分円 15">
                <a:extLst>
                  <a:ext uri="{FF2B5EF4-FFF2-40B4-BE49-F238E27FC236}">
                    <a16:creationId xmlns:a16="http://schemas.microsoft.com/office/drawing/2014/main" id="{8C5C4BFF-6D62-DD7B-2FFF-54CAFA0CA695}"/>
                  </a:ext>
                </a:extLst>
              </p:cNvPr>
              <p:cNvSpPr/>
              <p:nvPr/>
            </p:nvSpPr>
            <p:spPr bwMode="auto">
              <a:xfrm>
                <a:off x="1799915" y="792113"/>
                <a:ext cx="1080000" cy="1080000"/>
              </a:xfrm>
              <a:prstGeom prst="pie">
                <a:avLst>
                  <a:gd name="adj1" fmla="val 5403151"/>
                  <a:gd name="adj2" fmla="val 16200000"/>
                </a:avLst>
              </a:prstGeom>
              <a:grp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</p:spPr>
            <p:txBody>
              <a:bodyPr wrap="none" lIns="36000" tIns="36000" rIns="36000" bIns="36000" anchor="ctr"/>
              <a:lstStyle/>
              <a:p>
                <a:pPr algn="ctr" defTabSz="473075"/>
                <a:endParaRPr lang="ja-JP" altLang="en-US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7" name="部分円 16">
                <a:extLst>
                  <a:ext uri="{FF2B5EF4-FFF2-40B4-BE49-F238E27FC236}">
                    <a16:creationId xmlns:a16="http://schemas.microsoft.com/office/drawing/2014/main" id="{E3049611-054F-06A3-458A-56456A23F0BE}"/>
                  </a:ext>
                </a:extLst>
              </p:cNvPr>
              <p:cNvSpPr/>
              <p:nvPr/>
            </p:nvSpPr>
            <p:spPr bwMode="auto">
              <a:xfrm rot="10800000">
                <a:off x="1799915" y="792113"/>
                <a:ext cx="1080000" cy="1080000"/>
              </a:xfrm>
              <a:prstGeom prst="pie">
                <a:avLst>
                  <a:gd name="adj1" fmla="val 5403151"/>
                  <a:gd name="adj2" fmla="val 16200000"/>
                </a:avLst>
              </a:prstGeom>
              <a:grp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</p:spPr>
            <p:txBody>
              <a:bodyPr wrap="none" lIns="36000" tIns="36000" rIns="36000" bIns="36000" anchor="ctr"/>
              <a:lstStyle/>
              <a:p>
                <a:pPr algn="ctr" defTabSz="473075"/>
                <a:endParaRPr lang="ja-JP" altLang="en-US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D7976FB-E16F-9B08-D00C-EC590CFF7F11}"/>
                </a:ext>
              </a:extLst>
            </p:cNvPr>
            <p:cNvGrpSpPr/>
            <p:nvPr/>
          </p:nvGrpSpPr>
          <p:grpSpPr>
            <a:xfrm>
              <a:off x="719835" y="1620205"/>
              <a:ext cx="360000" cy="360000"/>
              <a:chOff x="1799915" y="792113"/>
              <a:chExt cx="1080000" cy="1080000"/>
            </a:xfrm>
            <a:solidFill>
              <a:schemeClr val="bg1"/>
            </a:solidFill>
          </p:grpSpPr>
          <p:sp>
            <p:nvSpPr>
              <p:cNvPr id="19" name="部分円 18">
                <a:extLst>
                  <a:ext uri="{FF2B5EF4-FFF2-40B4-BE49-F238E27FC236}">
                    <a16:creationId xmlns:a16="http://schemas.microsoft.com/office/drawing/2014/main" id="{D72ECE44-995F-E845-7CC5-5CB188CCD242}"/>
                  </a:ext>
                </a:extLst>
              </p:cNvPr>
              <p:cNvSpPr/>
              <p:nvPr/>
            </p:nvSpPr>
            <p:spPr bwMode="auto">
              <a:xfrm>
                <a:off x="1799915" y="792113"/>
                <a:ext cx="1080000" cy="1080000"/>
              </a:xfrm>
              <a:prstGeom prst="pie">
                <a:avLst>
                  <a:gd name="adj1" fmla="val 5403151"/>
                  <a:gd name="adj2" fmla="val 16200000"/>
                </a:avLst>
              </a:prstGeom>
              <a:grp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</p:spPr>
            <p:txBody>
              <a:bodyPr wrap="none" lIns="36000" tIns="36000" rIns="36000" bIns="36000" anchor="ctr"/>
              <a:lstStyle/>
              <a:p>
                <a:pPr algn="ctr" defTabSz="473075"/>
                <a:endParaRPr lang="ja-JP" altLang="en-US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0" name="部分円 19">
                <a:extLst>
                  <a:ext uri="{FF2B5EF4-FFF2-40B4-BE49-F238E27FC236}">
                    <a16:creationId xmlns:a16="http://schemas.microsoft.com/office/drawing/2014/main" id="{7D93DAC4-5F50-1007-306A-6A9EF6CF2A63}"/>
                  </a:ext>
                </a:extLst>
              </p:cNvPr>
              <p:cNvSpPr/>
              <p:nvPr/>
            </p:nvSpPr>
            <p:spPr bwMode="auto">
              <a:xfrm rot="10800000">
                <a:off x="1799915" y="792113"/>
                <a:ext cx="1080000" cy="1080000"/>
              </a:xfrm>
              <a:prstGeom prst="pie">
                <a:avLst>
                  <a:gd name="adj1" fmla="val 5403151"/>
                  <a:gd name="adj2" fmla="val 16200000"/>
                </a:avLst>
              </a:prstGeom>
              <a:grp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</p:spPr>
            <p:txBody>
              <a:bodyPr wrap="none" lIns="36000" tIns="36000" rIns="36000" bIns="36000" anchor="ctr"/>
              <a:lstStyle/>
              <a:p>
                <a:pPr algn="ctr" defTabSz="473075"/>
                <a:endParaRPr lang="ja-JP" altLang="en-US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</p:grpSp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2E889C94-11D1-4604-BAC2-671C0ECD90F6}"/>
                </a:ext>
              </a:extLst>
            </p:cNvPr>
            <p:cNvCxnSpPr/>
            <p:nvPr/>
          </p:nvCxnSpPr>
          <p:spPr bwMode="auto">
            <a:xfrm>
              <a:off x="1048593" y="1172890"/>
              <a:ext cx="756000" cy="426731"/>
            </a:xfrm>
            <a:prstGeom prst="straightConnector1">
              <a:avLst/>
            </a:prstGeom>
            <a:solidFill>
              <a:schemeClr val="bg1"/>
            </a:solidFill>
            <a:ln w="15875" cap="flat" cmpd="sng" algn="ctr">
              <a:solidFill>
                <a:srgbClr val="969696"/>
              </a:solidFill>
              <a:prstDash val="solid"/>
              <a:round/>
              <a:headEnd type="oval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B8DB0F49-66CB-D545-BD03-10A167351004}"/>
                </a:ext>
              </a:extLst>
            </p:cNvPr>
            <p:cNvCxnSpPr/>
            <p:nvPr/>
          </p:nvCxnSpPr>
          <p:spPr bwMode="auto">
            <a:xfrm flipV="1">
              <a:off x="1055736" y="2016249"/>
              <a:ext cx="756000" cy="426731"/>
            </a:xfrm>
            <a:prstGeom prst="straightConnector1">
              <a:avLst/>
            </a:prstGeom>
            <a:solidFill>
              <a:schemeClr val="bg1"/>
            </a:solidFill>
            <a:ln w="15875" cap="flat" cmpd="sng" algn="ctr">
              <a:solidFill>
                <a:srgbClr val="969696"/>
              </a:solidFill>
              <a:prstDash val="solid"/>
              <a:round/>
              <a:headEnd type="oval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30482F62-A324-BBB6-C36C-96B6A855CB9B}"/>
                </a:ext>
              </a:extLst>
            </p:cNvPr>
            <p:cNvCxnSpPr>
              <a:stCxn id="20" idx="2"/>
              <a:endCxn id="3" idx="2"/>
            </p:cNvCxnSpPr>
            <p:nvPr/>
          </p:nvCxnSpPr>
          <p:spPr bwMode="auto">
            <a:xfrm>
              <a:off x="1079835" y="1800205"/>
              <a:ext cx="684000" cy="80"/>
            </a:xfrm>
            <a:prstGeom prst="straightConnector1">
              <a:avLst/>
            </a:prstGeom>
            <a:solidFill>
              <a:schemeClr val="bg1"/>
            </a:solidFill>
            <a:ln w="15875" cap="flat" cmpd="sng" algn="ctr">
              <a:solidFill>
                <a:srgbClr val="969696"/>
              </a:solidFill>
              <a:prstDash val="solid"/>
              <a:round/>
              <a:headEnd type="oval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08414032-951E-D03F-E6ED-3E35772E6B15}"/>
                </a:ext>
              </a:extLst>
            </p:cNvPr>
            <p:cNvGrpSpPr/>
            <p:nvPr/>
          </p:nvGrpSpPr>
          <p:grpSpPr>
            <a:xfrm>
              <a:off x="3600155" y="1620245"/>
              <a:ext cx="360000" cy="360000"/>
              <a:chOff x="1799915" y="792113"/>
              <a:chExt cx="1080000" cy="1080000"/>
            </a:xfrm>
            <a:solidFill>
              <a:schemeClr val="bg1"/>
            </a:solidFill>
          </p:grpSpPr>
          <p:sp>
            <p:nvSpPr>
              <p:cNvPr id="30" name="部分円 29">
                <a:extLst>
                  <a:ext uri="{FF2B5EF4-FFF2-40B4-BE49-F238E27FC236}">
                    <a16:creationId xmlns:a16="http://schemas.microsoft.com/office/drawing/2014/main" id="{E3A5A625-3737-C118-0F66-F331055E9662}"/>
                  </a:ext>
                </a:extLst>
              </p:cNvPr>
              <p:cNvSpPr/>
              <p:nvPr/>
            </p:nvSpPr>
            <p:spPr bwMode="auto">
              <a:xfrm>
                <a:off x="1799915" y="792113"/>
                <a:ext cx="1080000" cy="1080000"/>
              </a:xfrm>
              <a:prstGeom prst="pie">
                <a:avLst>
                  <a:gd name="adj1" fmla="val 5403151"/>
                  <a:gd name="adj2" fmla="val 16200000"/>
                </a:avLst>
              </a:prstGeom>
              <a:grp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</p:spPr>
            <p:txBody>
              <a:bodyPr wrap="none" lIns="36000" tIns="36000" rIns="36000" bIns="36000" anchor="ctr"/>
              <a:lstStyle/>
              <a:p>
                <a:pPr algn="ctr" defTabSz="473075"/>
                <a:endParaRPr lang="ja-JP" altLang="en-US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31" name="部分円 30">
                <a:extLst>
                  <a:ext uri="{FF2B5EF4-FFF2-40B4-BE49-F238E27FC236}">
                    <a16:creationId xmlns:a16="http://schemas.microsoft.com/office/drawing/2014/main" id="{99C1C668-CAA2-CFC1-DEF7-8E23B7DA52F8}"/>
                  </a:ext>
                </a:extLst>
              </p:cNvPr>
              <p:cNvSpPr/>
              <p:nvPr/>
            </p:nvSpPr>
            <p:spPr bwMode="auto">
              <a:xfrm rot="10800000">
                <a:off x="1799915" y="792113"/>
                <a:ext cx="1080000" cy="1080000"/>
              </a:xfrm>
              <a:prstGeom prst="pie">
                <a:avLst>
                  <a:gd name="adj1" fmla="val 5403151"/>
                  <a:gd name="adj2" fmla="val 16200000"/>
                </a:avLst>
              </a:prstGeom>
              <a:grp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</p:spPr>
            <p:txBody>
              <a:bodyPr wrap="none" lIns="36000" tIns="36000" rIns="36000" bIns="36000" anchor="ctr"/>
              <a:lstStyle/>
              <a:p>
                <a:pPr algn="ctr" defTabSz="473075"/>
                <a:endParaRPr lang="ja-JP" altLang="en-US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</p:grpSp>
        <p:cxnSp>
          <p:nvCxnSpPr>
            <p:cNvPr id="32" name="直線矢印コネクタ 31">
              <a:extLst>
                <a:ext uri="{FF2B5EF4-FFF2-40B4-BE49-F238E27FC236}">
                  <a16:creationId xmlns:a16="http://schemas.microsoft.com/office/drawing/2014/main" id="{ED11E099-C91E-0E6B-C794-6F3B189965EC}"/>
                </a:ext>
              </a:extLst>
            </p:cNvPr>
            <p:cNvCxnSpPr/>
            <p:nvPr/>
          </p:nvCxnSpPr>
          <p:spPr bwMode="auto">
            <a:xfrm>
              <a:off x="2880035" y="1800225"/>
              <a:ext cx="702000" cy="80"/>
            </a:xfrm>
            <a:prstGeom prst="straightConnector1">
              <a:avLst/>
            </a:prstGeom>
            <a:solidFill>
              <a:schemeClr val="bg1"/>
            </a:solidFill>
            <a:ln w="15875" cap="flat" cmpd="sng" algn="ctr">
              <a:solidFill>
                <a:srgbClr val="969696"/>
              </a:solidFill>
              <a:prstDash val="solid"/>
              <a:round/>
              <a:headEnd type="oval" w="lg" len="lg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3" name="Rectangle 36">
              <a:extLst>
                <a:ext uri="{FF2B5EF4-FFF2-40B4-BE49-F238E27FC236}">
                  <a16:creationId xmlns:a16="http://schemas.microsoft.com/office/drawing/2014/main" id="{456DCE65-9391-1D2A-3874-2A9A3A626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5919" y="1548197"/>
              <a:ext cx="415746" cy="349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dirty="0">
                  <a:solidFill>
                    <a:srgbClr val="4D4D4D"/>
                  </a:solidFill>
                  <a:latin typeface="+mj-lt"/>
                </a:rPr>
                <a:t>入力の</a:t>
              </a:r>
              <a:br>
                <a:rPr lang="en-US" altLang="ja-JP" dirty="0">
                  <a:solidFill>
                    <a:srgbClr val="4D4D4D"/>
                  </a:solidFill>
                  <a:latin typeface="+mj-lt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+mj-lt"/>
                </a:rPr>
                <a:t>合成</a:t>
              </a:r>
            </a:p>
          </p:txBody>
        </p:sp>
        <p:sp>
          <p:nvSpPr>
            <p:cNvPr id="34" name="Rectangle 36">
              <a:extLst>
                <a:ext uri="{FF2B5EF4-FFF2-40B4-BE49-F238E27FC236}">
                  <a16:creationId xmlns:a16="http://schemas.microsoft.com/office/drawing/2014/main" id="{0415CCC8-8FDB-3D19-79A4-00DB1E220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5079" y="1548197"/>
              <a:ext cx="418952" cy="349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dirty="0">
                  <a:solidFill>
                    <a:srgbClr val="4D4D4D"/>
                  </a:solidFill>
                  <a:latin typeface="+mj-lt"/>
                </a:rPr>
                <a:t>活性化</a:t>
              </a:r>
              <a:br>
                <a:rPr lang="en-US" altLang="ja-JP" dirty="0">
                  <a:solidFill>
                    <a:srgbClr val="4D4D4D"/>
                  </a:solidFill>
                  <a:latin typeface="+mj-lt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+mj-lt"/>
                </a:rPr>
                <a:t>関数</a:t>
              </a:r>
            </a:p>
          </p:txBody>
        </p:sp>
        <p:sp>
          <p:nvSpPr>
            <p:cNvPr id="35" name="Rectangle 36">
              <a:extLst>
                <a:ext uri="{FF2B5EF4-FFF2-40B4-BE49-F238E27FC236}">
                  <a16:creationId xmlns:a16="http://schemas.microsoft.com/office/drawing/2014/main" id="{ADB0B3AA-D390-9A08-0319-86619C822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551" y="740720"/>
              <a:ext cx="927104" cy="349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dirty="0">
                  <a:solidFill>
                    <a:srgbClr val="4D4D4D"/>
                  </a:solidFill>
                  <a:latin typeface="+mj-lt"/>
                </a:rPr>
                <a:t>複数のニューロン</a:t>
              </a:r>
              <a:br>
                <a:rPr lang="en-US" altLang="ja-JP" dirty="0">
                  <a:solidFill>
                    <a:srgbClr val="4D4D4D"/>
                  </a:solidFill>
                  <a:latin typeface="+mj-lt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+mj-lt"/>
                </a:rPr>
                <a:t>からの入力</a:t>
              </a:r>
            </a:p>
          </p:txBody>
        </p:sp>
        <p:sp>
          <p:nvSpPr>
            <p:cNvPr id="36" name="Rectangle 36">
              <a:extLst>
                <a:ext uri="{FF2B5EF4-FFF2-40B4-BE49-F238E27FC236}">
                  <a16:creationId xmlns:a16="http://schemas.microsoft.com/office/drawing/2014/main" id="{AD2C5796-900C-FDBE-4F1C-5AE83ED28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3174" y="740720"/>
              <a:ext cx="811688" cy="349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dirty="0">
                  <a:solidFill>
                    <a:srgbClr val="4D4D4D"/>
                  </a:solidFill>
                  <a:latin typeface="+mj-lt"/>
                </a:rPr>
                <a:t>次のニューロン</a:t>
              </a:r>
              <a:br>
                <a:rPr lang="en-US" altLang="ja-JP" dirty="0">
                  <a:solidFill>
                    <a:srgbClr val="4D4D4D"/>
                  </a:solidFill>
                  <a:latin typeface="+mj-lt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+mj-lt"/>
                </a:rPr>
                <a:t>への出力</a:t>
              </a:r>
            </a:p>
          </p:txBody>
        </p:sp>
        <p:sp>
          <p:nvSpPr>
            <p:cNvPr id="27" name="AutoShape 4">
              <a:extLst>
                <a:ext uri="{FF2B5EF4-FFF2-40B4-BE49-F238E27FC236}">
                  <a16:creationId xmlns:a16="http://schemas.microsoft.com/office/drawing/2014/main" id="{9F740864-EA9E-F993-BB8E-83881E075B0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31963" y="1764221"/>
              <a:ext cx="252000" cy="216000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C0C0C0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8" name="Rectangle 36">
              <a:extLst>
                <a:ext uri="{FF2B5EF4-FFF2-40B4-BE49-F238E27FC236}">
                  <a16:creationId xmlns:a16="http://schemas.microsoft.com/office/drawing/2014/main" id="{0F270793-CD8C-213F-66C0-3367A3F54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017" y="2432909"/>
              <a:ext cx="641770" cy="226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ニューロン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446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CB1A58-5AEA-3553-596F-B4809E8F6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06</a:t>
            </a:r>
            <a:r>
              <a:rPr lang="en-US" altLang="ja-JP" dirty="0"/>
              <a:t>   【</a:t>
            </a:r>
            <a:r>
              <a:rPr lang="ja-JP" altLang="en-US" dirty="0"/>
              <a:t>図</a:t>
            </a:r>
            <a:r>
              <a:rPr lang="en-US" altLang="ja-JP" dirty="0"/>
              <a:t>】</a:t>
            </a:r>
            <a:r>
              <a:rPr lang="ja-JP" altLang="en-US" dirty="0"/>
              <a:t>ニューラル ネットワーク</a:t>
            </a:r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BDA7DA2-3AB2-C6FF-77D6-ED8A3EE715A6}"/>
              </a:ext>
            </a:extLst>
          </p:cNvPr>
          <p:cNvGrpSpPr/>
          <p:nvPr/>
        </p:nvGrpSpPr>
        <p:grpSpPr>
          <a:xfrm>
            <a:off x="503771" y="972133"/>
            <a:ext cx="3672408" cy="2098799"/>
            <a:chOff x="503771" y="972133"/>
            <a:chExt cx="3672408" cy="2098799"/>
          </a:xfrm>
        </p:grpSpPr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D943C167-B673-D31D-95D2-4DD1947BEFCF}"/>
                </a:ext>
              </a:extLst>
            </p:cNvPr>
            <p:cNvCxnSpPr/>
            <p:nvPr/>
          </p:nvCxnSpPr>
          <p:spPr bwMode="auto">
            <a:xfrm>
              <a:off x="1306403" y="1080145"/>
              <a:ext cx="648104" cy="288032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BAC2D4FB-B851-0BA0-D6E1-C4553AFC6870}"/>
                </a:ext>
              </a:extLst>
            </p:cNvPr>
            <p:cNvCxnSpPr/>
            <p:nvPr/>
          </p:nvCxnSpPr>
          <p:spPr bwMode="auto">
            <a:xfrm>
              <a:off x="1295859" y="1105601"/>
              <a:ext cx="669192" cy="777204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95634656-44B3-703D-9A07-4DF8BB82443C}"/>
                </a:ext>
              </a:extLst>
            </p:cNvPr>
            <p:cNvCxnSpPr/>
            <p:nvPr/>
          </p:nvCxnSpPr>
          <p:spPr bwMode="auto">
            <a:xfrm>
              <a:off x="1295859" y="1105601"/>
              <a:ext cx="669192" cy="1317264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7A5F09D2-F75D-A135-263A-5DD24BFDA057}"/>
                </a:ext>
              </a:extLst>
            </p:cNvPr>
            <p:cNvCxnSpPr/>
            <p:nvPr/>
          </p:nvCxnSpPr>
          <p:spPr bwMode="auto">
            <a:xfrm flipV="1">
              <a:off x="1306403" y="1368177"/>
              <a:ext cx="648104" cy="252052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3FE72F7B-8147-6242-15DA-A55965EF51FF}"/>
                </a:ext>
              </a:extLst>
            </p:cNvPr>
            <p:cNvCxnSpPr/>
            <p:nvPr/>
          </p:nvCxnSpPr>
          <p:spPr bwMode="auto">
            <a:xfrm>
              <a:off x="1306403" y="1620229"/>
              <a:ext cx="648104" cy="288032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15C4D9F7-5CFE-BEDD-CD4B-ED7D9F3CBDCA}"/>
                </a:ext>
              </a:extLst>
            </p:cNvPr>
            <p:cNvCxnSpPr/>
            <p:nvPr/>
          </p:nvCxnSpPr>
          <p:spPr bwMode="auto">
            <a:xfrm>
              <a:off x="1295859" y="1645685"/>
              <a:ext cx="669192" cy="77718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304348CB-3ABB-9926-9D96-3DE7946CDF24}"/>
                </a:ext>
              </a:extLst>
            </p:cNvPr>
            <p:cNvCxnSpPr/>
            <p:nvPr/>
          </p:nvCxnSpPr>
          <p:spPr bwMode="auto">
            <a:xfrm flipV="1">
              <a:off x="1295859" y="1393633"/>
              <a:ext cx="669192" cy="74120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8AD489C5-2E2E-85F4-02AC-8DF71B49D37D}"/>
                </a:ext>
              </a:extLst>
            </p:cNvPr>
            <p:cNvCxnSpPr/>
            <p:nvPr/>
          </p:nvCxnSpPr>
          <p:spPr bwMode="auto">
            <a:xfrm flipV="1">
              <a:off x="1306403" y="1908261"/>
              <a:ext cx="648104" cy="252028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1EC8720A-8F9E-C782-AE01-4B85FA58FCCF}"/>
                </a:ext>
              </a:extLst>
            </p:cNvPr>
            <p:cNvCxnSpPr/>
            <p:nvPr/>
          </p:nvCxnSpPr>
          <p:spPr bwMode="auto">
            <a:xfrm>
              <a:off x="1306403" y="2160289"/>
              <a:ext cx="648104" cy="288032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6B2A7760-CE94-1C54-16E8-E77BEDE626CB}"/>
                </a:ext>
              </a:extLst>
            </p:cNvPr>
            <p:cNvCxnSpPr/>
            <p:nvPr/>
          </p:nvCxnSpPr>
          <p:spPr bwMode="auto">
            <a:xfrm flipV="1">
              <a:off x="1295859" y="1393633"/>
              <a:ext cx="669192" cy="1281236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8461D27E-A4ED-0E1A-5D13-ED0064C5F3A9}"/>
                </a:ext>
              </a:extLst>
            </p:cNvPr>
            <p:cNvCxnSpPr/>
            <p:nvPr/>
          </p:nvCxnSpPr>
          <p:spPr bwMode="auto">
            <a:xfrm flipV="1">
              <a:off x="1295859" y="1933717"/>
              <a:ext cx="669192" cy="741152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E379CFA4-8555-BCA8-DC8B-535E734874CB}"/>
                </a:ext>
              </a:extLst>
            </p:cNvPr>
            <p:cNvCxnSpPr/>
            <p:nvPr/>
          </p:nvCxnSpPr>
          <p:spPr bwMode="auto">
            <a:xfrm flipV="1">
              <a:off x="1306403" y="2448321"/>
              <a:ext cx="648104" cy="252004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1899310E-15AE-790E-85FE-A2446E7C442E}"/>
                </a:ext>
              </a:extLst>
            </p:cNvPr>
            <p:cNvSpPr/>
            <p:nvPr/>
          </p:nvSpPr>
          <p:spPr bwMode="auto">
            <a:xfrm>
              <a:off x="1151843" y="972133"/>
              <a:ext cx="216000" cy="216000"/>
            </a:xfrm>
            <a:prstGeom prst="ellipse">
              <a:avLst/>
            </a:prstGeom>
            <a:solidFill>
              <a:srgbClr val="C0C0C0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21E9C341-0BCC-B3DC-1491-984A51CBED7C}"/>
                </a:ext>
              </a:extLst>
            </p:cNvPr>
            <p:cNvSpPr/>
            <p:nvPr/>
          </p:nvSpPr>
          <p:spPr bwMode="auto">
            <a:xfrm>
              <a:off x="1151843" y="2052277"/>
              <a:ext cx="216000" cy="216000"/>
            </a:xfrm>
            <a:prstGeom prst="ellipse">
              <a:avLst/>
            </a:prstGeom>
            <a:solidFill>
              <a:srgbClr val="C0C0C0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287411A1-9564-22C9-EE69-2B5C7218394E}"/>
                </a:ext>
              </a:extLst>
            </p:cNvPr>
            <p:cNvSpPr/>
            <p:nvPr/>
          </p:nvSpPr>
          <p:spPr bwMode="auto">
            <a:xfrm>
              <a:off x="1151843" y="1512217"/>
              <a:ext cx="216000" cy="216000"/>
            </a:xfrm>
            <a:prstGeom prst="ellipse">
              <a:avLst/>
            </a:prstGeom>
            <a:solidFill>
              <a:srgbClr val="C0C0C0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78C3F9A8-549B-100D-EDC6-E7B3268D4F16}"/>
                </a:ext>
              </a:extLst>
            </p:cNvPr>
            <p:cNvSpPr/>
            <p:nvPr/>
          </p:nvSpPr>
          <p:spPr bwMode="auto">
            <a:xfrm>
              <a:off x="1151843" y="2592313"/>
              <a:ext cx="216000" cy="216000"/>
            </a:xfrm>
            <a:prstGeom prst="ellipse">
              <a:avLst/>
            </a:prstGeom>
            <a:solidFill>
              <a:srgbClr val="C0C0C0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cxnSp>
          <p:nvCxnSpPr>
            <p:cNvPr id="143" name="直線コネクタ 142">
              <a:extLst>
                <a:ext uri="{FF2B5EF4-FFF2-40B4-BE49-F238E27FC236}">
                  <a16:creationId xmlns:a16="http://schemas.microsoft.com/office/drawing/2014/main" id="{7AA7F6D8-C81B-6A9E-3D00-2672874F3A29}"/>
                </a:ext>
              </a:extLst>
            </p:cNvPr>
            <p:cNvCxnSpPr/>
            <p:nvPr/>
          </p:nvCxnSpPr>
          <p:spPr bwMode="auto">
            <a:xfrm>
              <a:off x="2014578" y="1368153"/>
              <a:ext cx="648080" cy="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4" name="直線コネクタ 143">
              <a:extLst>
                <a:ext uri="{FF2B5EF4-FFF2-40B4-BE49-F238E27FC236}">
                  <a16:creationId xmlns:a16="http://schemas.microsoft.com/office/drawing/2014/main" id="{92BD1AC2-611D-087B-7C95-9AF978F883A2}"/>
                </a:ext>
              </a:extLst>
            </p:cNvPr>
            <p:cNvCxnSpPr/>
            <p:nvPr/>
          </p:nvCxnSpPr>
          <p:spPr bwMode="auto">
            <a:xfrm>
              <a:off x="2014578" y="1908237"/>
              <a:ext cx="648080" cy="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5" name="直線コネクタ 144">
              <a:extLst>
                <a:ext uri="{FF2B5EF4-FFF2-40B4-BE49-F238E27FC236}">
                  <a16:creationId xmlns:a16="http://schemas.microsoft.com/office/drawing/2014/main" id="{B33B4837-67B8-E96A-06E0-71DEC435DFF0}"/>
                </a:ext>
              </a:extLst>
            </p:cNvPr>
            <p:cNvCxnSpPr/>
            <p:nvPr/>
          </p:nvCxnSpPr>
          <p:spPr bwMode="auto">
            <a:xfrm>
              <a:off x="2014578" y="2448297"/>
              <a:ext cx="648080" cy="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4E0B604E-5491-2354-CBA2-7CDCD36BAD54}"/>
                </a:ext>
              </a:extLst>
            </p:cNvPr>
            <p:cNvCxnSpPr/>
            <p:nvPr/>
          </p:nvCxnSpPr>
          <p:spPr bwMode="auto">
            <a:xfrm>
              <a:off x="2734658" y="1368153"/>
              <a:ext cx="648080" cy="252028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A3B87AFD-43E6-ADB7-B2EF-3E8E0551D037}"/>
                </a:ext>
              </a:extLst>
            </p:cNvPr>
            <p:cNvCxnSpPr/>
            <p:nvPr/>
          </p:nvCxnSpPr>
          <p:spPr bwMode="auto">
            <a:xfrm>
              <a:off x="2724114" y="1393609"/>
              <a:ext cx="669168" cy="741176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8" name="直線コネクタ 147">
              <a:extLst>
                <a:ext uri="{FF2B5EF4-FFF2-40B4-BE49-F238E27FC236}">
                  <a16:creationId xmlns:a16="http://schemas.microsoft.com/office/drawing/2014/main" id="{239402BE-2E03-E1CA-8D1C-6BB78961ED5C}"/>
                </a:ext>
              </a:extLst>
            </p:cNvPr>
            <p:cNvCxnSpPr/>
            <p:nvPr/>
          </p:nvCxnSpPr>
          <p:spPr bwMode="auto">
            <a:xfrm flipV="1">
              <a:off x="2734658" y="1620181"/>
              <a:ext cx="648080" cy="288056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332973E1-6E62-026C-BC1A-272FDCCD55DC}"/>
                </a:ext>
              </a:extLst>
            </p:cNvPr>
            <p:cNvCxnSpPr/>
            <p:nvPr/>
          </p:nvCxnSpPr>
          <p:spPr bwMode="auto">
            <a:xfrm>
              <a:off x="2734658" y="1908237"/>
              <a:ext cx="648080" cy="252004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0" name="直線コネクタ 149">
              <a:extLst>
                <a:ext uri="{FF2B5EF4-FFF2-40B4-BE49-F238E27FC236}">
                  <a16:creationId xmlns:a16="http://schemas.microsoft.com/office/drawing/2014/main" id="{93BDCD28-D7E7-983B-E88B-EEE8E26ED815}"/>
                </a:ext>
              </a:extLst>
            </p:cNvPr>
            <p:cNvCxnSpPr/>
            <p:nvPr/>
          </p:nvCxnSpPr>
          <p:spPr bwMode="auto">
            <a:xfrm flipV="1">
              <a:off x="2724114" y="1645637"/>
              <a:ext cx="669168" cy="777204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69D729B5-EA69-2EA7-C4C1-C545BE99CADC}"/>
                </a:ext>
              </a:extLst>
            </p:cNvPr>
            <p:cNvCxnSpPr/>
            <p:nvPr/>
          </p:nvCxnSpPr>
          <p:spPr bwMode="auto">
            <a:xfrm flipV="1">
              <a:off x="2734658" y="2160241"/>
              <a:ext cx="648080" cy="288056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C4E69B7E-8F63-5492-F176-31FB329F054A}"/>
                </a:ext>
              </a:extLst>
            </p:cNvPr>
            <p:cNvCxnSpPr/>
            <p:nvPr/>
          </p:nvCxnSpPr>
          <p:spPr bwMode="auto">
            <a:xfrm>
              <a:off x="2004034" y="1393609"/>
              <a:ext cx="669168" cy="489172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4642B5BA-B263-AA9F-DA39-CB1585016F05}"/>
                </a:ext>
              </a:extLst>
            </p:cNvPr>
            <p:cNvCxnSpPr/>
            <p:nvPr/>
          </p:nvCxnSpPr>
          <p:spPr bwMode="auto">
            <a:xfrm>
              <a:off x="2004034" y="1393609"/>
              <a:ext cx="669168" cy="1029232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826C9E6F-841F-C675-562F-06BD946F3EAD}"/>
                </a:ext>
              </a:extLst>
            </p:cNvPr>
            <p:cNvCxnSpPr/>
            <p:nvPr/>
          </p:nvCxnSpPr>
          <p:spPr bwMode="auto">
            <a:xfrm flipV="1">
              <a:off x="2004034" y="1393609"/>
              <a:ext cx="669168" cy="489172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D66F6588-C776-0CD6-A27E-954CAF2C4937}"/>
                </a:ext>
              </a:extLst>
            </p:cNvPr>
            <p:cNvCxnSpPr/>
            <p:nvPr/>
          </p:nvCxnSpPr>
          <p:spPr bwMode="auto">
            <a:xfrm>
              <a:off x="2004034" y="1933693"/>
              <a:ext cx="669168" cy="489148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F0D359CF-2C37-0634-0DB6-5DBCF5CC2F7B}"/>
                </a:ext>
              </a:extLst>
            </p:cNvPr>
            <p:cNvCxnSpPr/>
            <p:nvPr/>
          </p:nvCxnSpPr>
          <p:spPr bwMode="auto">
            <a:xfrm flipV="1">
              <a:off x="2004034" y="1393609"/>
              <a:ext cx="669168" cy="1029232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F2EBB544-6054-56C7-12FF-FE8ABE0C50EC}"/>
                </a:ext>
              </a:extLst>
            </p:cNvPr>
            <p:cNvCxnSpPr/>
            <p:nvPr/>
          </p:nvCxnSpPr>
          <p:spPr bwMode="auto">
            <a:xfrm flipV="1">
              <a:off x="2004034" y="1933693"/>
              <a:ext cx="669168" cy="489148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7EE6CDCB-A659-C5BC-3A9D-D9A8AD71F67E}"/>
                </a:ext>
              </a:extLst>
            </p:cNvPr>
            <p:cNvSpPr/>
            <p:nvPr/>
          </p:nvSpPr>
          <p:spPr bwMode="auto">
            <a:xfrm>
              <a:off x="3312107" y="2052253"/>
              <a:ext cx="216000" cy="216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F95C3DE4-C743-E264-596E-4EA165D70509}"/>
                </a:ext>
              </a:extLst>
            </p:cNvPr>
            <p:cNvSpPr/>
            <p:nvPr/>
          </p:nvSpPr>
          <p:spPr bwMode="auto">
            <a:xfrm>
              <a:off x="3312107" y="1512193"/>
              <a:ext cx="216000" cy="216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CF4B84DB-CF2F-3DC5-0D43-1A98577F1F61}"/>
                </a:ext>
              </a:extLst>
            </p:cNvPr>
            <p:cNvSpPr/>
            <p:nvPr/>
          </p:nvSpPr>
          <p:spPr bwMode="auto">
            <a:xfrm>
              <a:off x="2592027" y="1260165"/>
              <a:ext cx="216000" cy="216000"/>
            </a:xfrm>
            <a:prstGeom prst="ellipse">
              <a:avLst/>
            </a:prstGeom>
            <a:solidFill>
              <a:srgbClr val="C0C0C0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63C42CBF-92D1-7376-B212-48B57C16BAA0}"/>
                </a:ext>
              </a:extLst>
            </p:cNvPr>
            <p:cNvSpPr/>
            <p:nvPr/>
          </p:nvSpPr>
          <p:spPr bwMode="auto">
            <a:xfrm>
              <a:off x="2592027" y="2340309"/>
              <a:ext cx="216000" cy="216000"/>
            </a:xfrm>
            <a:prstGeom prst="ellipse">
              <a:avLst/>
            </a:prstGeom>
            <a:solidFill>
              <a:srgbClr val="C0C0C0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C477D2A7-F7A9-F512-FD49-BBD094BDFAC6}"/>
                </a:ext>
              </a:extLst>
            </p:cNvPr>
            <p:cNvSpPr/>
            <p:nvPr/>
          </p:nvSpPr>
          <p:spPr bwMode="auto">
            <a:xfrm>
              <a:off x="2592027" y="1800249"/>
              <a:ext cx="216000" cy="216000"/>
            </a:xfrm>
            <a:prstGeom prst="ellipse">
              <a:avLst/>
            </a:prstGeom>
            <a:solidFill>
              <a:srgbClr val="C0C0C0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97FE68ED-A02A-4106-4CD9-57FB5CFCD2B5}"/>
                </a:ext>
              </a:extLst>
            </p:cNvPr>
            <p:cNvSpPr/>
            <p:nvPr/>
          </p:nvSpPr>
          <p:spPr bwMode="auto">
            <a:xfrm>
              <a:off x="1871947" y="1260165"/>
              <a:ext cx="216000" cy="216000"/>
            </a:xfrm>
            <a:prstGeom prst="ellipse">
              <a:avLst/>
            </a:prstGeom>
            <a:solidFill>
              <a:srgbClr val="C0C0C0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F13FD65F-4BA1-5C4A-32E3-F77C5F361B63}"/>
                </a:ext>
              </a:extLst>
            </p:cNvPr>
            <p:cNvSpPr/>
            <p:nvPr/>
          </p:nvSpPr>
          <p:spPr bwMode="auto">
            <a:xfrm>
              <a:off x="1871947" y="2340309"/>
              <a:ext cx="216000" cy="216000"/>
            </a:xfrm>
            <a:prstGeom prst="ellipse">
              <a:avLst/>
            </a:prstGeom>
            <a:solidFill>
              <a:srgbClr val="C0C0C0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594FE139-9976-7A22-60F2-A79C683680A0}"/>
                </a:ext>
              </a:extLst>
            </p:cNvPr>
            <p:cNvSpPr/>
            <p:nvPr/>
          </p:nvSpPr>
          <p:spPr bwMode="auto">
            <a:xfrm>
              <a:off x="1871947" y="1800249"/>
              <a:ext cx="216000" cy="216000"/>
            </a:xfrm>
            <a:prstGeom prst="ellipse">
              <a:avLst/>
            </a:prstGeom>
            <a:solidFill>
              <a:srgbClr val="C0C0C0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60" name="Rectangle 36">
              <a:extLst>
                <a:ext uri="{FF2B5EF4-FFF2-40B4-BE49-F238E27FC236}">
                  <a16:creationId xmlns:a16="http://schemas.microsoft.com/office/drawing/2014/main" id="{CA13A2EF-AF54-1242-DED9-C4AF8C2DB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71" y="1548197"/>
              <a:ext cx="226591" cy="7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入力データ</a:t>
              </a:r>
            </a:p>
          </p:txBody>
        </p:sp>
        <p:sp>
          <p:nvSpPr>
            <p:cNvPr id="161" name="Rectangle 36">
              <a:extLst>
                <a:ext uri="{FF2B5EF4-FFF2-40B4-BE49-F238E27FC236}">
                  <a16:creationId xmlns:a16="http://schemas.microsoft.com/office/drawing/2014/main" id="{A9B15C3C-C2D5-39C4-2DAF-71F80393E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9588" y="1548197"/>
              <a:ext cx="226591" cy="7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出力データ</a:t>
              </a:r>
            </a:p>
          </p:txBody>
        </p:sp>
        <p:sp>
          <p:nvSpPr>
            <p:cNvPr id="46" name="Rectangle 36">
              <a:extLst>
                <a:ext uri="{FF2B5EF4-FFF2-40B4-BE49-F238E27FC236}">
                  <a16:creationId xmlns:a16="http://schemas.microsoft.com/office/drawing/2014/main" id="{37ED2EDD-42DE-F3AF-9296-0BDA4236EE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6426" y="2833774"/>
              <a:ext cx="457424" cy="226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入力層</a:t>
              </a:r>
            </a:p>
          </p:txBody>
        </p:sp>
        <p:sp>
          <p:nvSpPr>
            <p:cNvPr id="47" name="Rectangle 36">
              <a:extLst>
                <a:ext uri="{FF2B5EF4-FFF2-40B4-BE49-F238E27FC236}">
                  <a16:creationId xmlns:a16="http://schemas.microsoft.com/office/drawing/2014/main" id="{50292AF0-950C-D423-B1BE-3887943B8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4072" y="2844341"/>
              <a:ext cx="457424" cy="226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出力層</a:t>
              </a:r>
            </a:p>
          </p:txBody>
        </p:sp>
        <p:sp>
          <p:nvSpPr>
            <p:cNvPr id="48" name="Rectangle 36">
              <a:extLst>
                <a:ext uri="{FF2B5EF4-FFF2-40B4-BE49-F238E27FC236}">
                  <a16:creationId xmlns:a16="http://schemas.microsoft.com/office/drawing/2014/main" id="{F1C6DE87-43BA-E3E0-DEA2-78A91F5461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4580" y="2833774"/>
              <a:ext cx="457424" cy="226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隠れ層</a:t>
              </a:r>
            </a:p>
          </p:txBody>
        </p:sp>
        <p:sp>
          <p:nvSpPr>
            <p:cNvPr id="53" name="AutoShape 4">
              <a:extLst>
                <a:ext uri="{FF2B5EF4-FFF2-40B4-BE49-F238E27FC236}">
                  <a16:creationId xmlns:a16="http://schemas.microsoft.com/office/drawing/2014/main" id="{F95E329E-9030-178A-B8C8-6ED0BA80652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91827" y="972133"/>
              <a:ext cx="216000" cy="216000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54" name="AutoShape 4">
              <a:extLst>
                <a:ext uri="{FF2B5EF4-FFF2-40B4-BE49-F238E27FC236}">
                  <a16:creationId xmlns:a16="http://schemas.microsoft.com/office/drawing/2014/main" id="{0F24F3A1-A7B5-EFFF-F92F-63BB3719F40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91803" y="1512217"/>
              <a:ext cx="216000" cy="216000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55" name="AutoShape 4">
              <a:extLst>
                <a:ext uri="{FF2B5EF4-FFF2-40B4-BE49-F238E27FC236}">
                  <a16:creationId xmlns:a16="http://schemas.microsoft.com/office/drawing/2014/main" id="{C6F69172-8E27-FEA9-D3EF-D775B07FB64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91803" y="2052253"/>
              <a:ext cx="216000" cy="216000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56" name="AutoShape 4">
              <a:extLst>
                <a:ext uri="{FF2B5EF4-FFF2-40B4-BE49-F238E27FC236}">
                  <a16:creationId xmlns:a16="http://schemas.microsoft.com/office/drawing/2014/main" id="{CD48AEAC-41DD-AE5F-E8F9-AEFBD2CCDD0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91803" y="2592337"/>
              <a:ext cx="216000" cy="216000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57" name="AutoShape 4">
              <a:extLst>
                <a:ext uri="{FF2B5EF4-FFF2-40B4-BE49-F238E27FC236}">
                  <a16:creationId xmlns:a16="http://schemas.microsoft.com/office/drawing/2014/main" id="{408CDC83-0D3E-D867-CA48-DD503A01873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708151" y="1512193"/>
              <a:ext cx="216000" cy="216000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58" name="AutoShape 4">
              <a:extLst>
                <a:ext uri="{FF2B5EF4-FFF2-40B4-BE49-F238E27FC236}">
                  <a16:creationId xmlns:a16="http://schemas.microsoft.com/office/drawing/2014/main" id="{E89E3829-A0B0-A3E9-2860-9594287B298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708127" y="2052277"/>
              <a:ext cx="216000" cy="216000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6641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07</a:t>
            </a:r>
            <a:r>
              <a:rPr lang="en-US" altLang="ja-JP" dirty="0"/>
              <a:t>   </a:t>
            </a:r>
            <a:r>
              <a:rPr lang="ja-JP" altLang="en-US" dirty="0"/>
              <a:t>暮らしにおける</a:t>
            </a:r>
            <a:r>
              <a:rPr lang="en-US" altLang="ja-JP" dirty="0"/>
              <a:t>ICT</a:t>
            </a:r>
            <a:r>
              <a:rPr lang="ja-JP" altLang="en-US" dirty="0"/>
              <a:t>活用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40C8F6B-F78F-8C44-675B-B9E3C4C8A388}"/>
              </a:ext>
            </a:extLst>
          </p:cNvPr>
          <p:cNvGrpSpPr/>
          <p:nvPr/>
        </p:nvGrpSpPr>
        <p:grpSpPr>
          <a:xfrm>
            <a:off x="539775" y="648097"/>
            <a:ext cx="3384376" cy="2304088"/>
            <a:chOff x="539775" y="648097"/>
            <a:chExt cx="3384376" cy="2304088"/>
          </a:xfrm>
        </p:grpSpPr>
        <p:sp>
          <p:nvSpPr>
            <p:cNvPr id="16" name="Oval 6"/>
            <p:cNvSpPr>
              <a:spLocks noChangeArrowheads="1"/>
            </p:cNvSpPr>
            <p:nvPr/>
          </p:nvSpPr>
          <p:spPr bwMode="auto">
            <a:xfrm>
              <a:off x="611775" y="1440185"/>
              <a:ext cx="720000" cy="720000"/>
            </a:xfrm>
            <a:prstGeom prst="ellipse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en-US" altLang="ja-JP" sz="1000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</a:rPr>
                <a:t>ICT</a:t>
              </a:r>
              <a:r>
                <a:rPr lang="ja-JP" altLang="en-US" sz="1000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</a:rPr>
                <a:t>の普及</a:t>
              </a:r>
              <a:endParaRPr lang="ja-JP" altLang="ja-JP" sz="1000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" name="Oval 6"/>
            <p:cNvSpPr>
              <a:spLocks noChangeArrowheads="1"/>
            </p:cNvSpPr>
            <p:nvPr/>
          </p:nvSpPr>
          <p:spPr bwMode="auto">
            <a:xfrm>
              <a:off x="2160035" y="1080057"/>
              <a:ext cx="1440000" cy="1440000"/>
            </a:xfrm>
            <a:prstGeom prst="ellipse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暮らしの変化</a:t>
              </a:r>
              <a:endParaRPr lang="ja-JP" altLang="ja-JP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" name="Oval 6"/>
            <p:cNvSpPr>
              <a:spLocks noChangeArrowheads="1"/>
            </p:cNvSpPr>
            <p:nvPr/>
          </p:nvSpPr>
          <p:spPr bwMode="auto">
            <a:xfrm>
              <a:off x="2520267" y="64809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コミュニ</a:t>
              </a:r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ケーション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5" name="Oval 6"/>
            <p:cNvSpPr>
              <a:spLocks noChangeArrowheads="1"/>
            </p:cNvSpPr>
            <p:nvPr/>
          </p:nvSpPr>
          <p:spPr bwMode="auto">
            <a:xfrm>
              <a:off x="2520171" y="2232185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仕事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3204151" y="1044141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ショッピング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3204151" y="1836141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学術・教養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836087" y="1044141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趣味・娯楽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1836087" y="1836141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公共サービス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2" name="角丸四角形 11"/>
            <p:cNvSpPr/>
            <p:nvPr/>
          </p:nvSpPr>
          <p:spPr bwMode="auto">
            <a:xfrm>
              <a:off x="540310" y="1224209"/>
              <a:ext cx="864000" cy="432000"/>
            </a:xfrm>
            <a:prstGeom prst="roundRect">
              <a:avLst>
                <a:gd name="adj" fmla="val 33549"/>
              </a:avLst>
            </a:prstGeom>
            <a:solidFill>
              <a:schemeClr val="bg1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</a:rPr>
                <a:t>技術的側面</a:t>
              </a:r>
            </a:p>
          </p:txBody>
        </p:sp>
        <p:sp>
          <p:nvSpPr>
            <p:cNvPr id="13" name="角丸四角形 12"/>
            <p:cNvSpPr/>
            <p:nvPr/>
          </p:nvSpPr>
          <p:spPr bwMode="auto">
            <a:xfrm>
              <a:off x="539775" y="1944241"/>
              <a:ext cx="864000" cy="432000"/>
            </a:xfrm>
            <a:prstGeom prst="roundRect">
              <a:avLst>
                <a:gd name="adj" fmla="val 31904"/>
              </a:avLst>
            </a:prstGeom>
            <a:solidFill>
              <a:schemeClr val="bg1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</a:rPr>
                <a:t>社会的側面</a:t>
              </a:r>
            </a:p>
          </p:txBody>
        </p:sp>
        <p:sp>
          <p:nvSpPr>
            <p:cNvPr id="14" name="AutoShape 4"/>
            <p:cNvSpPr>
              <a:spLocks noChangeArrowheads="1"/>
            </p:cNvSpPr>
            <p:nvPr/>
          </p:nvSpPr>
          <p:spPr bwMode="auto">
            <a:xfrm flipH="1">
              <a:off x="1476573" y="1439863"/>
              <a:ext cx="287338" cy="719137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08</a:t>
            </a:r>
            <a:r>
              <a:rPr lang="en-US" altLang="ja-JP" dirty="0"/>
              <a:t>   </a:t>
            </a:r>
            <a:r>
              <a:rPr lang="ja-JP" altLang="en-US" dirty="0"/>
              <a:t>ソーシャル メディア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309BB77-D80F-4894-C053-59E3566C28DE}"/>
              </a:ext>
            </a:extLst>
          </p:cNvPr>
          <p:cNvGrpSpPr/>
          <p:nvPr/>
        </p:nvGrpSpPr>
        <p:grpSpPr>
          <a:xfrm>
            <a:off x="899815" y="720105"/>
            <a:ext cx="2905365" cy="2407447"/>
            <a:chOff x="899815" y="720105"/>
            <a:chExt cx="2905365" cy="2407447"/>
          </a:xfrm>
        </p:grpSpPr>
        <p:sp>
          <p:nvSpPr>
            <p:cNvPr id="10" name="角丸四角形 9"/>
            <p:cNvSpPr/>
            <p:nvPr/>
          </p:nvSpPr>
          <p:spPr bwMode="auto">
            <a:xfrm>
              <a:off x="2664131" y="1224153"/>
              <a:ext cx="1080000" cy="648000"/>
            </a:xfrm>
            <a:prstGeom prst="roundRect">
              <a:avLst>
                <a:gd name="adj" fmla="val 20183"/>
              </a:avLst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>
                <a:lnSpc>
                  <a:spcPct val="11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コミュニティ</a:t>
              </a:r>
              <a:b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形成</a:t>
              </a:r>
            </a:p>
          </p:txBody>
        </p:sp>
        <p:sp>
          <p:nvSpPr>
            <p:cNvPr id="11" name="角丸四角形 10"/>
            <p:cNvSpPr/>
            <p:nvPr/>
          </p:nvSpPr>
          <p:spPr bwMode="auto">
            <a:xfrm>
              <a:off x="935819" y="1944153"/>
              <a:ext cx="1080000" cy="648000"/>
            </a:xfrm>
            <a:prstGeom prst="roundRect">
              <a:avLst>
                <a:gd name="adj" fmla="val 20183"/>
              </a:avLst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>
                <a:lnSpc>
                  <a:spcPct val="11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コンテンツ</a:t>
              </a:r>
              <a:b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共有</a:t>
              </a:r>
            </a:p>
          </p:txBody>
        </p:sp>
        <p:sp>
          <p:nvSpPr>
            <p:cNvPr id="3" name="Line 31"/>
            <p:cNvSpPr>
              <a:spLocks noChangeAspect="1" noChangeShapeType="1"/>
            </p:cNvSpPr>
            <p:nvPr/>
          </p:nvSpPr>
          <p:spPr bwMode="auto">
            <a:xfrm rot="5400000" flipV="1">
              <a:off x="2340135" y="1368337"/>
              <a:ext cx="0" cy="2880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" name="Line 36"/>
            <p:cNvSpPr>
              <a:spLocks noChangeAspect="1" noChangeShapeType="1"/>
            </p:cNvSpPr>
            <p:nvPr/>
          </p:nvSpPr>
          <p:spPr bwMode="auto">
            <a:xfrm flipV="1">
              <a:off x="2339975" y="936337"/>
              <a:ext cx="0" cy="1872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" name="Rectangle 36"/>
            <p:cNvSpPr>
              <a:spLocks noChangeArrowheads="1"/>
            </p:cNvSpPr>
            <p:nvPr/>
          </p:nvSpPr>
          <p:spPr bwMode="auto">
            <a:xfrm>
              <a:off x="2628007" y="2916349"/>
              <a:ext cx="1177173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dirty="0">
                  <a:solidFill>
                    <a:srgbClr val="4D4D4D"/>
                  </a:solidFill>
                </a:rPr>
                <a:t>コミュニケーション重視</a:t>
              </a:r>
            </a:p>
          </p:txBody>
        </p:sp>
        <p:sp>
          <p:nvSpPr>
            <p:cNvPr id="6" name="Rectangle 36"/>
            <p:cNvSpPr>
              <a:spLocks noChangeArrowheads="1"/>
            </p:cNvSpPr>
            <p:nvPr/>
          </p:nvSpPr>
          <p:spPr bwMode="auto">
            <a:xfrm>
              <a:off x="899815" y="2916349"/>
              <a:ext cx="835733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dirty="0">
                  <a:solidFill>
                    <a:srgbClr val="4D4D4D"/>
                  </a:solidFill>
                </a:rPr>
                <a:t>コンテンツ重視</a:t>
              </a:r>
            </a:p>
          </p:txBody>
        </p:sp>
        <p:sp>
          <p:nvSpPr>
            <p:cNvPr id="7" name="Rectangle 36"/>
            <p:cNvSpPr>
              <a:spLocks noChangeArrowheads="1"/>
            </p:cNvSpPr>
            <p:nvPr/>
          </p:nvSpPr>
          <p:spPr bwMode="auto">
            <a:xfrm>
              <a:off x="1876114" y="720105"/>
              <a:ext cx="931913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dirty="0">
                  <a:solidFill>
                    <a:srgbClr val="4D4D4D"/>
                  </a:solidFill>
                </a:rPr>
                <a:t>実社会との関わり</a:t>
              </a:r>
            </a:p>
          </p:txBody>
        </p:sp>
        <p:sp>
          <p:nvSpPr>
            <p:cNvPr id="9" name="角丸四角形 8"/>
            <p:cNvSpPr/>
            <p:nvPr/>
          </p:nvSpPr>
          <p:spPr bwMode="auto">
            <a:xfrm>
              <a:off x="1800035" y="1584193"/>
              <a:ext cx="1080000" cy="648000"/>
            </a:xfrm>
            <a:prstGeom prst="roundRect">
              <a:avLst>
                <a:gd name="adj" fmla="val 20183"/>
              </a:avLst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>
                <a:lnSpc>
                  <a:spcPct val="11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情報交換</a:t>
              </a:r>
              <a:b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（知識共有）</a:t>
              </a:r>
            </a:p>
          </p:txBody>
        </p:sp>
        <p:sp>
          <p:nvSpPr>
            <p:cNvPr id="12" name="角丸四角形 11"/>
            <p:cNvSpPr/>
            <p:nvPr/>
          </p:nvSpPr>
          <p:spPr bwMode="auto">
            <a:xfrm>
              <a:off x="2664131" y="1224153"/>
              <a:ext cx="1080000" cy="648000"/>
            </a:xfrm>
            <a:prstGeom prst="roundRect">
              <a:avLst>
                <a:gd name="adj" fmla="val 20183"/>
              </a:avLst>
            </a:prstGeom>
            <a:noFill/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3" name="角丸四角形 12"/>
            <p:cNvSpPr/>
            <p:nvPr/>
          </p:nvSpPr>
          <p:spPr bwMode="auto">
            <a:xfrm>
              <a:off x="935819" y="1944313"/>
              <a:ext cx="1080000" cy="648000"/>
            </a:xfrm>
            <a:prstGeom prst="roundRect">
              <a:avLst>
                <a:gd name="adj" fmla="val 20183"/>
              </a:avLst>
            </a:prstGeom>
            <a:noFill/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2683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09</a:t>
            </a:r>
            <a:r>
              <a:rPr lang="en-US" altLang="ja-JP" dirty="0"/>
              <a:t>   </a:t>
            </a:r>
            <a:r>
              <a:rPr lang="ja-JP" altLang="en-US" dirty="0"/>
              <a:t>利用者の情報セキュリティ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09FE854-9686-0804-96D8-6771598BB684}"/>
              </a:ext>
            </a:extLst>
          </p:cNvPr>
          <p:cNvGrpSpPr/>
          <p:nvPr/>
        </p:nvGrpSpPr>
        <p:grpSpPr>
          <a:xfrm>
            <a:off x="899815" y="864121"/>
            <a:ext cx="2880489" cy="1872208"/>
            <a:chOff x="899815" y="864121"/>
            <a:chExt cx="2880489" cy="1872208"/>
          </a:xfrm>
        </p:grpSpPr>
        <p:sp>
          <p:nvSpPr>
            <p:cNvPr id="18" name="Oval 137"/>
            <p:cNvSpPr>
              <a:spLocks noChangeArrowheads="1"/>
            </p:cNvSpPr>
            <p:nvPr/>
          </p:nvSpPr>
          <p:spPr bwMode="auto">
            <a:xfrm>
              <a:off x="1476071" y="936625"/>
              <a:ext cx="1728000" cy="17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40000"/>
                </a:lnSpc>
              </a:pPr>
              <a:r>
                <a:rPr lang="ja-JP" altLang="en-US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利用者が行うべき</a:t>
              </a:r>
              <a:br>
                <a:rPr lang="en-US" altLang="ja-JP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セキュリティ対策</a:t>
              </a:r>
              <a:endParaRPr lang="ja-JP" altLang="ja-JP" sz="12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" name="Rectangle 129"/>
            <p:cNvSpPr>
              <a:spLocks noChangeArrowheads="1"/>
            </p:cNvSpPr>
            <p:nvPr/>
          </p:nvSpPr>
          <p:spPr bwMode="auto">
            <a:xfrm>
              <a:off x="2628304" y="2232329"/>
              <a:ext cx="1152000" cy="5040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機器の持出し</a:t>
              </a:r>
              <a:br>
                <a:rPr lang="en-US" altLang="ja-JP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～処分時の注意</a:t>
              </a:r>
            </a:p>
          </p:txBody>
        </p:sp>
        <p:sp>
          <p:nvSpPr>
            <p:cNvPr id="20" name="Rectangle 130"/>
            <p:cNvSpPr>
              <a:spLocks noChangeArrowheads="1"/>
            </p:cNvSpPr>
            <p:nvPr/>
          </p:nvSpPr>
          <p:spPr bwMode="auto">
            <a:xfrm>
              <a:off x="907118" y="2232329"/>
              <a:ext cx="1152000" cy="5040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利用環境に</a:t>
              </a:r>
              <a:br>
                <a:rPr lang="en-US" altLang="ja-JP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関する注意</a:t>
              </a:r>
            </a:p>
          </p:txBody>
        </p:sp>
        <p:sp>
          <p:nvSpPr>
            <p:cNvPr id="23" name="Rectangle 129"/>
            <p:cNvSpPr>
              <a:spLocks noChangeArrowheads="1"/>
            </p:cNvSpPr>
            <p:nvPr/>
          </p:nvSpPr>
          <p:spPr bwMode="auto">
            <a:xfrm>
              <a:off x="2621024" y="864121"/>
              <a:ext cx="1152000" cy="5040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情報発信を発信</a:t>
              </a:r>
              <a:br>
                <a:rPr lang="en-US" altLang="ja-JP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する際の注意</a:t>
              </a:r>
            </a:p>
          </p:txBody>
        </p:sp>
        <p:sp>
          <p:nvSpPr>
            <p:cNvPr id="24" name="Rectangle 130"/>
            <p:cNvSpPr>
              <a:spLocks noChangeArrowheads="1"/>
            </p:cNvSpPr>
            <p:nvPr/>
          </p:nvSpPr>
          <p:spPr bwMode="auto">
            <a:xfrm>
              <a:off x="899815" y="864121"/>
              <a:ext cx="1152000" cy="5040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サービスを利用</a:t>
              </a:r>
              <a:br>
                <a:rPr lang="en-US" altLang="ja-JP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する際の注意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5976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10</a:t>
            </a:r>
            <a:r>
              <a:rPr lang="en-US" altLang="ja-JP" dirty="0"/>
              <a:t>   </a:t>
            </a:r>
            <a:r>
              <a:rPr lang="ja-JP" altLang="en-US" dirty="0"/>
              <a:t>情報リテラシの必要性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B36B8F5-E271-42E9-A6EF-D87EDFC91263}"/>
              </a:ext>
            </a:extLst>
          </p:cNvPr>
          <p:cNvGrpSpPr/>
          <p:nvPr/>
        </p:nvGrpSpPr>
        <p:grpSpPr>
          <a:xfrm>
            <a:off x="503238" y="828675"/>
            <a:ext cx="3925887" cy="2124075"/>
            <a:chOff x="503238" y="828675"/>
            <a:chExt cx="3925887" cy="2124075"/>
          </a:xfrm>
        </p:grpSpPr>
        <p:sp>
          <p:nvSpPr>
            <p:cNvPr id="62475" name="Oval 11"/>
            <p:cNvSpPr>
              <a:spLocks noChangeArrowheads="1"/>
            </p:cNvSpPr>
            <p:nvPr/>
          </p:nvSpPr>
          <p:spPr bwMode="auto">
            <a:xfrm>
              <a:off x="971550" y="1657350"/>
              <a:ext cx="1295400" cy="12954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2476" name="Oval 12"/>
            <p:cNvSpPr>
              <a:spLocks noChangeArrowheads="1"/>
            </p:cNvSpPr>
            <p:nvPr/>
          </p:nvSpPr>
          <p:spPr bwMode="auto">
            <a:xfrm>
              <a:off x="503238" y="828675"/>
              <a:ext cx="1295400" cy="12954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2477" name="Oval 13"/>
            <p:cNvSpPr>
              <a:spLocks noChangeArrowheads="1"/>
            </p:cNvSpPr>
            <p:nvPr/>
          </p:nvSpPr>
          <p:spPr bwMode="auto">
            <a:xfrm>
              <a:off x="1439863" y="828675"/>
              <a:ext cx="1295400" cy="12954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2467" name="Rectangle 3"/>
            <p:cNvSpPr>
              <a:spLocks noChangeArrowheads="1"/>
            </p:cNvSpPr>
            <p:nvPr/>
          </p:nvSpPr>
          <p:spPr bwMode="auto">
            <a:xfrm>
              <a:off x="3205163" y="1476375"/>
              <a:ext cx="1223962" cy="647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情報格差の是正</a:t>
              </a:r>
            </a:p>
            <a:p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  <a:p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■安心・快適な利用</a:t>
              </a:r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2468" name="AutoShape 4"/>
            <p:cNvSpPr>
              <a:spLocks noChangeArrowheads="1"/>
            </p:cNvSpPr>
            <p:nvPr/>
          </p:nvSpPr>
          <p:spPr bwMode="auto">
            <a:xfrm flipH="1">
              <a:off x="2844800" y="1439863"/>
              <a:ext cx="287338" cy="719137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62469" name="Oval 5"/>
            <p:cNvSpPr>
              <a:spLocks noChangeArrowheads="1"/>
            </p:cNvSpPr>
            <p:nvPr/>
          </p:nvSpPr>
          <p:spPr bwMode="auto">
            <a:xfrm>
              <a:off x="971550" y="1657350"/>
              <a:ext cx="1295400" cy="1295400"/>
            </a:xfrm>
            <a:prstGeom prst="ellipse">
              <a:avLst/>
            </a:prstGeom>
            <a:noFill/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2470" name="Oval 6"/>
            <p:cNvSpPr>
              <a:spLocks noChangeArrowheads="1"/>
            </p:cNvSpPr>
            <p:nvPr/>
          </p:nvSpPr>
          <p:spPr bwMode="auto">
            <a:xfrm>
              <a:off x="503238" y="828675"/>
              <a:ext cx="1295400" cy="1295400"/>
            </a:xfrm>
            <a:prstGeom prst="ellipse">
              <a:avLst/>
            </a:prstGeom>
            <a:noFill/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2471" name="Oval 7"/>
            <p:cNvSpPr>
              <a:spLocks noChangeArrowheads="1"/>
            </p:cNvSpPr>
            <p:nvPr/>
          </p:nvSpPr>
          <p:spPr bwMode="auto">
            <a:xfrm>
              <a:off x="1439863" y="828675"/>
              <a:ext cx="1295400" cy="1295400"/>
            </a:xfrm>
            <a:prstGeom prst="ellipse">
              <a:avLst/>
            </a:prstGeom>
            <a:noFill/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2472" name="Rectangle 8"/>
            <p:cNvSpPr>
              <a:spLocks noChangeArrowheads="1"/>
            </p:cNvSpPr>
            <p:nvPr/>
          </p:nvSpPr>
          <p:spPr bwMode="auto">
            <a:xfrm>
              <a:off x="1908175" y="1262063"/>
              <a:ext cx="719138" cy="360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コンピュータ</a:t>
              </a:r>
            </a:p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リテラシ</a:t>
              </a:r>
            </a:p>
          </p:txBody>
        </p:sp>
        <p:sp>
          <p:nvSpPr>
            <p:cNvPr id="62473" name="Rectangle 9"/>
            <p:cNvSpPr>
              <a:spLocks noChangeArrowheads="1"/>
            </p:cNvSpPr>
            <p:nvPr/>
          </p:nvSpPr>
          <p:spPr bwMode="auto">
            <a:xfrm>
              <a:off x="611188" y="1262063"/>
              <a:ext cx="719137" cy="360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ネットワーク</a:t>
              </a:r>
            </a:p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リテラシ</a:t>
              </a:r>
            </a:p>
          </p:txBody>
        </p:sp>
        <p:sp>
          <p:nvSpPr>
            <p:cNvPr id="62474" name="Rectangle 10"/>
            <p:cNvSpPr>
              <a:spLocks noChangeArrowheads="1"/>
            </p:cNvSpPr>
            <p:nvPr/>
          </p:nvSpPr>
          <p:spPr bwMode="auto">
            <a:xfrm>
              <a:off x="1260475" y="2268538"/>
              <a:ext cx="719138" cy="360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情報基礎</a:t>
              </a:r>
            </a:p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リテラシ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01</a:t>
            </a:r>
            <a:r>
              <a:rPr lang="en-US" altLang="ja-JP" dirty="0"/>
              <a:t>   </a:t>
            </a:r>
            <a:r>
              <a:rPr lang="ja-JP" altLang="en-US" dirty="0"/>
              <a:t>これからの社会と</a:t>
            </a:r>
            <a:r>
              <a:rPr lang="en-US" altLang="ja-JP" dirty="0"/>
              <a:t>ICT</a:t>
            </a:r>
            <a:endParaRPr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07F77E6-3732-74FA-95D1-3B1C6F4AD0AD}"/>
              </a:ext>
            </a:extLst>
          </p:cNvPr>
          <p:cNvGrpSpPr/>
          <p:nvPr/>
        </p:nvGrpSpPr>
        <p:grpSpPr>
          <a:xfrm>
            <a:off x="539775" y="936129"/>
            <a:ext cx="3600000" cy="1944000"/>
            <a:chOff x="539775" y="936129"/>
            <a:chExt cx="3600000" cy="1944000"/>
          </a:xfrm>
        </p:grpSpPr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C293C626-8EED-641F-91E3-0699A5B1E99C}"/>
                </a:ext>
              </a:extLst>
            </p:cNvPr>
            <p:cNvSpPr/>
            <p:nvPr/>
          </p:nvSpPr>
          <p:spPr bwMode="auto">
            <a:xfrm>
              <a:off x="539775" y="936129"/>
              <a:ext cx="3600000" cy="1944000"/>
            </a:xfrm>
            <a:prstGeom prst="roundRect">
              <a:avLst>
                <a:gd name="adj" fmla="val 4319"/>
              </a:avLst>
            </a:prstGeom>
            <a:solidFill>
              <a:schemeClr val="bg1"/>
            </a:solidFill>
            <a:ln w="9525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72000" rIns="0" bIns="0" anchor="b" anchorCtr="1"/>
            <a:lstStyle/>
            <a:p>
              <a:pPr algn="ctr" defTabSz="473075"/>
              <a:r>
                <a:rPr lang="ja-JP" altLang="en-US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  <a:t>社会全体における</a:t>
              </a:r>
              <a:r>
                <a:rPr lang="en-US" altLang="ja-JP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  <a:t>ICT</a:t>
              </a:r>
              <a:r>
                <a:rPr lang="ja-JP" altLang="en-US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  <a:t>活用</a:t>
              </a:r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7C90269E-E44B-0D51-132C-37D1AA23E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075" y="1116213"/>
              <a:ext cx="1800000" cy="576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t" anchorCtr="1"/>
            <a:lstStyle/>
            <a:p>
              <a:pPr algn="ctr" defTabSz="473075"/>
              <a:r>
                <a:rPr lang="ja-JP" altLang="en-US" b="1" dirty="0">
                  <a:solidFill>
                    <a:srgbClr val="4D4D4D"/>
                  </a:solidFill>
                  <a:cs typeface="Arial" panose="020B0604020202020204" pitchFamily="34" charset="0"/>
                </a:rPr>
                <a:t>サイバー空間</a:t>
              </a:r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2060E679-4F60-CAA4-2AA4-71738B57D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075" y="1908237"/>
              <a:ext cx="1800000" cy="576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b" anchorCtr="1"/>
            <a:lstStyle/>
            <a:p>
              <a:pPr algn="ctr" defTabSz="473075"/>
              <a:r>
                <a:rPr lang="ja-JP" altLang="en-US" b="1" dirty="0">
                  <a:solidFill>
                    <a:srgbClr val="4D4D4D"/>
                  </a:solidFill>
                  <a:cs typeface="Arial" panose="020B0604020202020204" pitchFamily="34" charset="0"/>
                </a:rPr>
                <a:t>フィジカル空間</a:t>
              </a:r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EE21FF4B-F3C4-B8E6-1F64-1F7733A43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9935" y="1440185"/>
              <a:ext cx="720000" cy="72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prstDash val="sysDot"/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b="1" dirty="0">
                  <a:solidFill>
                    <a:srgbClr val="4D4D4D"/>
                  </a:solidFill>
                  <a:cs typeface="Arial" panose="020B0604020202020204" pitchFamily="34" charset="0"/>
                </a:rPr>
                <a:t>ネットワーク</a:t>
              </a: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941DDD2E-1872-7892-ABD5-1048238A4A8D}"/>
                </a:ext>
              </a:extLst>
            </p:cNvPr>
            <p:cNvSpPr/>
            <p:nvPr/>
          </p:nvSpPr>
          <p:spPr bwMode="auto">
            <a:xfrm>
              <a:off x="575779" y="1584361"/>
              <a:ext cx="720000" cy="432000"/>
            </a:xfrm>
            <a:prstGeom prst="roundRect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  <a:t>仕事における</a:t>
              </a:r>
              <a:br>
                <a:rPr lang="en-US" altLang="ja-JP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en-US" altLang="ja-JP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  <a:t>ICT</a:t>
              </a:r>
              <a:r>
                <a:rPr lang="ja-JP" altLang="en-US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  <a:t>活用</a:t>
              </a:r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950AC5AD-C1DB-55C3-7563-DDDBA989E646}"/>
                </a:ext>
              </a:extLst>
            </p:cNvPr>
            <p:cNvSpPr/>
            <p:nvPr/>
          </p:nvSpPr>
          <p:spPr bwMode="auto">
            <a:xfrm>
              <a:off x="3384171" y="1584201"/>
              <a:ext cx="720000" cy="432000"/>
            </a:xfrm>
            <a:prstGeom prst="roundRect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  <a:t>暮らしにおける</a:t>
              </a:r>
              <a:br>
                <a:rPr lang="en-US" altLang="ja-JP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en-US" altLang="ja-JP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  <a:t>ICT</a:t>
              </a:r>
              <a:r>
                <a:rPr lang="ja-JP" altLang="en-US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  <a:t>活用</a:t>
              </a:r>
            </a:p>
          </p:txBody>
        </p:sp>
        <p:sp>
          <p:nvSpPr>
            <p:cNvPr id="48" name="AutoShape 4">
              <a:extLst>
                <a:ext uri="{FF2B5EF4-FFF2-40B4-BE49-F238E27FC236}">
                  <a16:creationId xmlns:a16="http://schemas.microsoft.com/office/drawing/2014/main" id="{EAF08FC2-FD67-CDEF-D41A-C5AFB354F31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04087" y="1584201"/>
              <a:ext cx="144000" cy="432000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>
                <a:solidFill>
                  <a:srgbClr val="4D4D4D"/>
                </a:solidFill>
              </a:endParaRPr>
            </a:p>
          </p:txBody>
        </p:sp>
        <p:sp>
          <p:nvSpPr>
            <p:cNvPr id="49" name="AutoShape 4">
              <a:extLst>
                <a:ext uri="{FF2B5EF4-FFF2-40B4-BE49-F238E27FC236}">
                  <a16:creationId xmlns:a16="http://schemas.microsoft.com/office/drawing/2014/main" id="{C263E0F2-6796-27F6-8D47-E293EC057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1863" y="1584249"/>
              <a:ext cx="144000" cy="432000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>
                <a:solidFill>
                  <a:srgbClr val="4D4D4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843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CB1A58-5AEA-3553-596F-B4809E8F6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01</a:t>
            </a:r>
            <a:r>
              <a:rPr lang="en-US" altLang="ja-JP" dirty="0"/>
              <a:t>   【</a:t>
            </a:r>
            <a:r>
              <a:rPr lang="ja-JP" altLang="en-US" dirty="0"/>
              <a:t>図</a:t>
            </a:r>
            <a:r>
              <a:rPr lang="en-US" altLang="ja-JP" dirty="0"/>
              <a:t>】Society 5.0</a:t>
            </a:r>
            <a:r>
              <a:rPr lang="ja-JP" altLang="en-US" dirty="0"/>
              <a:t>と産業革命</a:t>
            </a:r>
            <a:endParaRPr kumimoji="1" lang="ja-JP" altLang="en-US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5B32B0C-15B8-7E4D-4C2E-057302EBFA34}"/>
              </a:ext>
            </a:extLst>
          </p:cNvPr>
          <p:cNvGrpSpPr/>
          <p:nvPr/>
        </p:nvGrpSpPr>
        <p:grpSpPr>
          <a:xfrm>
            <a:off x="719975" y="828169"/>
            <a:ext cx="3689195" cy="1814120"/>
            <a:chOff x="719975" y="828169"/>
            <a:chExt cx="3689195" cy="1814120"/>
          </a:xfrm>
        </p:grpSpPr>
        <p:sp>
          <p:nvSpPr>
            <p:cNvPr id="51" name="平行四辺形 50">
              <a:extLst>
                <a:ext uri="{FF2B5EF4-FFF2-40B4-BE49-F238E27FC236}">
                  <a16:creationId xmlns:a16="http://schemas.microsoft.com/office/drawing/2014/main" id="{573F5E2C-9AE0-7DDA-AFD9-B830F7FAEFB0}"/>
                </a:ext>
              </a:extLst>
            </p:cNvPr>
            <p:cNvSpPr/>
            <p:nvPr/>
          </p:nvSpPr>
          <p:spPr bwMode="auto">
            <a:xfrm>
              <a:off x="719975" y="2304281"/>
              <a:ext cx="1620000" cy="288000"/>
            </a:xfrm>
            <a:prstGeom prst="parallelogram">
              <a:avLst>
                <a:gd name="adj" fmla="val 110955"/>
              </a:avLst>
            </a:prstGeom>
            <a:solidFill>
              <a:schemeClr val="bg1"/>
            </a:solidFill>
            <a:ln w="19050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473075" latinLnBrk="0">
                <a:spcBef>
                  <a:spcPts val="0"/>
                </a:spcBef>
                <a:buClrTx/>
                <a:buSzTx/>
                <a:buFontTx/>
                <a:buNone/>
                <a:tabLst/>
              </a:pPr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1.0 </a:t>
              </a: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狩猟社会</a:t>
              </a:r>
            </a:p>
          </p:txBody>
        </p:sp>
        <p:sp>
          <p:nvSpPr>
            <p:cNvPr id="65" name="平行四辺形 64">
              <a:extLst>
                <a:ext uri="{FF2B5EF4-FFF2-40B4-BE49-F238E27FC236}">
                  <a16:creationId xmlns:a16="http://schemas.microsoft.com/office/drawing/2014/main" id="{F528A9C0-6053-872D-6B94-8F5E6FE63085}"/>
                </a:ext>
              </a:extLst>
            </p:cNvPr>
            <p:cNvSpPr/>
            <p:nvPr/>
          </p:nvSpPr>
          <p:spPr bwMode="auto">
            <a:xfrm>
              <a:off x="1080015" y="1980245"/>
              <a:ext cx="1620000" cy="288000"/>
            </a:xfrm>
            <a:prstGeom prst="parallelogram">
              <a:avLst>
                <a:gd name="adj" fmla="val 110955"/>
              </a:avLst>
            </a:prstGeom>
            <a:solidFill>
              <a:schemeClr val="bg1"/>
            </a:solidFill>
            <a:ln w="19050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algn="ctr" defTabSz="473075">
                <a:spcBef>
                  <a:spcPts val="0"/>
                </a:spcBef>
              </a:pPr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2.0 </a:t>
              </a: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農耕社会</a:t>
              </a:r>
            </a:p>
          </p:txBody>
        </p:sp>
        <p:sp>
          <p:nvSpPr>
            <p:cNvPr id="66" name="平行四辺形 65">
              <a:extLst>
                <a:ext uri="{FF2B5EF4-FFF2-40B4-BE49-F238E27FC236}">
                  <a16:creationId xmlns:a16="http://schemas.microsoft.com/office/drawing/2014/main" id="{7F4513F2-F28F-00AE-BB72-6D764A44FA2A}"/>
                </a:ext>
              </a:extLst>
            </p:cNvPr>
            <p:cNvSpPr/>
            <p:nvPr/>
          </p:nvSpPr>
          <p:spPr bwMode="auto">
            <a:xfrm>
              <a:off x="1440055" y="1656209"/>
              <a:ext cx="1620000" cy="288000"/>
            </a:xfrm>
            <a:prstGeom prst="parallelogram">
              <a:avLst>
                <a:gd name="adj" fmla="val 110955"/>
              </a:avLst>
            </a:prstGeom>
            <a:solidFill>
              <a:schemeClr val="bg1"/>
            </a:solidFill>
            <a:ln w="19050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algn="ctr" defTabSz="473075">
                <a:spcBef>
                  <a:spcPts val="0"/>
                </a:spcBef>
              </a:pPr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3.0 </a:t>
              </a: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工業社会</a:t>
              </a:r>
            </a:p>
          </p:txBody>
        </p:sp>
        <p:sp>
          <p:nvSpPr>
            <p:cNvPr id="67" name="平行四辺形 66">
              <a:extLst>
                <a:ext uri="{FF2B5EF4-FFF2-40B4-BE49-F238E27FC236}">
                  <a16:creationId xmlns:a16="http://schemas.microsoft.com/office/drawing/2014/main" id="{A0D4100D-F0D3-9ACC-A729-806D2E281816}"/>
                </a:ext>
              </a:extLst>
            </p:cNvPr>
            <p:cNvSpPr/>
            <p:nvPr/>
          </p:nvSpPr>
          <p:spPr bwMode="auto">
            <a:xfrm>
              <a:off x="1800115" y="1332173"/>
              <a:ext cx="1620000" cy="288000"/>
            </a:xfrm>
            <a:prstGeom prst="parallelogram">
              <a:avLst>
                <a:gd name="adj" fmla="val 110955"/>
              </a:avLst>
            </a:prstGeom>
            <a:solidFill>
              <a:schemeClr val="bg1"/>
            </a:solidFill>
            <a:ln w="19050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algn="ctr" defTabSz="473075">
                <a:spcBef>
                  <a:spcPts val="0"/>
                </a:spcBef>
              </a:pPr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4.0 </a:t>
              </a: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情報社会</a:t>
              </a:r>
            </a:p>
          </p:txBody>
        </p:sp>
        <p:sp>
          <p:nvSpPr>
            <p:cNvPr id="68" name="平行四辺形 67">
              <a:extLst>
                <a:ext uri="{FF2B5EF4-FFF2-40B4-BE49-F238E27FC236}">
                  <a16:creationId xmlns:a16="http://schemas.microsoft.com/office/drawing/2014/main" id="{7027D8A1-587A-F53E-1F8B-63239F1F6C92}"/>
                </a:ext>
              </a:extLst>
            </p:cNvPr>
            <p:cNvSpPr/>
            <p:nvPr/>
          </p:nvSpPr>
          <p:spPr bwMode="auto">
            <a:xfrm>
              <a:off x="2159955" y="828169"/>
              <a:ext cx="1800208" cy="468000"/>
            </a:xfrm>
            <a:prstGeom prst="parallelogram">
              <a:avLst>
                <a:gd name="adj" fmla="val 110955"/>
              </a:avLst>
            </a:prstGeom>
            <a:solidFill>
              <a:srgbClr val="F0F0FF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algn="ctr" defTabSz="473075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Society 5.0</a:t>
              </a:r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超スマート社会</a:t>
              </a:r>
            </a:p>
          </p:txBody>
        </p: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8CC9E65B-8347-83E7-4F06-6D64884A3976}"/>
                </a:ext>
              </a:extLst>
            </p:cNvPr>
            <p:cNvCxnSpPr/>
            <p:nvPr/>
          </p:nvCxnSpPr>
          <p:spPr bwMode="auto">
            <a:xfrm>
              <a:off x="3276211" y="2516647"/>
              <a:ext cx="1098000" cy="0"/>
            </a:xfrm>
            <a:prstGeom prst="line">
              <a:avLst/>
            </a:prstGeom>
            <a:noFill/>
            <a:ln w="9525" cap="sq">
              <a:solidFill>
                <a:srgbClr val="77777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5B2830D3-7B2C-9391-0195-790674804F3B}"/>
                </a:ext>
              </a:extLst>
            </p:cNvPr>
            <p:cNvCxnSpPr>
              <a:cxnSpLocks/>
            </p:cNvCxnSpPr>
            <p:nvPr/>
          </p:nvCxnSpPr>
          <p:spPr bwMode="auto">
            <a:xfrm rot="2700000">
              <a:off x="2625306" y="2247532"/>
              <a:ext cx="756000" cy="0"/>
            </a:xfrm>
            <a:prstGeom prst="line">
              <a:avLst/>
            </a:prstGeom>
            <a:noFill/>
            <a:ln w="9525" cap="sq">
              <a:solidFill>
                <a:srgbClr val="777777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E0FE8D80-6089-563C-EC66-7CF69694FA2C}"/>
                </a:ext>
              </a:extLst>
            </p:cNvPr>
            <p:cNvCxnSpPr>
              <a:cxnSpLocks/>
            </p:cNvCxnSpPr>
            <p:nvPr/>
          </p:nvCxnSpPr>
          <p:spPr bwMode="auto">
            <a:xfrm rot="2700000">
              <a:off x="2848404" y="1990885"/>
              <a:ext cx="504000" cy="0"/>
            </a:xfrm>
            <a:prstGeom prst="line">
              <a:avLst/>
            </a:prstGeom>
            <a:noFill/>
            <a:ln w="9525" cap="sq">
              <a:solidFill>
                <a:srgbClr val="777777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8E964504-EC1B-1813-8A0A-AABE8E660B0A}"/>
                </a:ext>
              </a:extLst>
            </p:cNvPr>
            <p:cNvCxnSpPr/>
            <p:nvPr/>
          </p:nvCxnSpPr>
          <p:spPr bwMode="auto">
            <a:xfrm>
              <a:off x="3282253" y="2168577"/>
              <a:ext cx="1080000" cy="0"/>
            </a:xfrm>
            <a:prstGeom prst="line">
              <a:avLst/>
            </a:prstGeom>
            <a:noFill/>
            <a:ln w="9525" cap="sq">
              <a:solidFill>
                <a:srgbClr val="77777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38FBADD7-3CAE-7C6C-B9D4-3FBECA8A591C}"/>
                </a:ext>
              </a:extLst>
            </p:cNvPr>
            <p:cNvCxnSpPr>
              <a:cxnSpLocks/>
            </p:cNvCxnSpPr>
            <p:nvPr/>
          </p:nvCxnSpPr>
          <p:spPr bwMode="auto">
            <a:xfrm rot="2700000">
              <a:off x="3059155" y="1756045"/>
              <a:ext cx="252000" cy="0"/>
            </a:xfrm>
            <a:prstGeom prst="line">
              <a:avLst/>
            </a:prstGeom>
            <a:noFill/>
            <a:ln w="9525" cap="sq">
              <a:solidFill>
                <a:srgbClr val="777777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616685EB-1187-E20F-5032-F9A12F55B31B}"/>
                </a:ext>
              </a:extLst>
            </p:cNvPr>
            <p:cNvCxnSpPr/>
            <p:nvPr/>
          </p:nvCxnSpPr>
          <p:spPr bwMode="auto">
            <a:xfrm>
              <a:off x="3276632" y="1846969"/>
              <a:ext cx="1080000" cy="0"/>
            </a:xfrm>
            <a:prstGeom prst="line">
              <a:avLst/>
            </a:prstGeom>
            <a:noFill/>
            <a:ln w="9525" cap="sq">
              <a:solidFill>
                <a:srgbClr val="77777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04B8E90A-C781-0454-9095-F5BD25FADD42}"/>
                </a:ext>
              </a:extLst>
            </p:cNvPr>
            <p:cNvCxnSpPr>
              <a:cxnSpLocks/>
            </p:cNvCxnSpPr>
            <p:nvPr/>
          </p:nvCxnSpPr>
          <p:spPr bwMode="auto">
            <a:xfrm rot="2700000">
              <a:off x="3419224" y="1408541"/>
              <a:ext cx="216000" cy="0"/>
            </a:xfrm>
            <a:prstGeom prst="line">
              <a:avLst/>
            </a:prstGeom>
            <a:noFill/>
            <a:ln w="9525" cap="sq">
              <a:solidFill>
                <a:srgbClr val="777777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01D605FB-7E21-1C77-AFA0-71003C809EF4}"/>
                </a:ext>
              </a:extLst>
            </p:cNvPr>
            <p:cNvCxnSpPr/>
            <p:nvPr/>
          </p:nvCxnSpPr>
          <p:spPr bwMode="auto">
            <a:xfrm>
              <a:off x="3604877" y="1488096"/>
              <a:ext cx="738000" cy="0"/>
            </a:xfrm>
            <a:prstGeom prst="line">
              <a:avLst/>
            </a:prstGeom>
            <a:noFill/>
            <a:ln w="9525" cap="sq">
              <a:solidFill>
                <a:srgbClr val="77777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sp>
          <p:nvSpPr>
            <p:cNvPr id="84" name="Rectangle 36">
              <a:extLst>
                <a:ext uri="{FF2B5EF4-FFF2-40B4-BE49-F238E27FC236}">
                  <a16:creationId xmlns:a16="http://schemas.microsoft.com/office/drawing/2014/main" id="{3E1B1057-1D88-C230-47D8-F49616D4A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8186" y="1332173"/>
              <a:ext cx="790848" cy="15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18000" rIns="36000" bIns="18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第四次産業革命</a:t>
              </a:r>
              <a:endParaRPr lang="ja-JP" altLang="en-US" sz="800" b="1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5" name="Rectangle 36">
              <a:extLst>
                <a:ext uri="{FF2B5EF4-FFF2-40B4-BE49-F238E27FC236}">
                  <a16:creationId xmlns:a16="http://schemas.microsoft.com/office/drawing/2014/main" id="{C43A474C-8362-80A0-23B7-DC894C7C7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9248" y="1676767"/>
              <a:ext cx="1149921" cy="15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18000" rIns="36000" bIns="18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第三次産業革命；情報化</a:t>
              </a:r>
              <a:endParaRPr lang="ja-JP" altLang="en-US" sz="800" b="1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6" name="Rectangle 36">
              <a:extLst>
                <a:ext uri="{FF2B5EF4-FFF2-40B4-BE49-F238E27FC236}">
                  <a16:creationId xmlns:a16="http://schemas.microsoft.com/office/drawing/2014/main" id="{0BF370E8-B4D9-E3A4-EA90-7FC905096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9249" y="2000803"/>
              <a:ext cx="1149921" cy="15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18000" rIns="36000" bIns="18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第二次産業革命；重工業</a:t>
              </a:r>
              <a:endParaRPr lang="ja-JP" altLang="en-US" sz="800" b="1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7" name="Rectangle 36">
              <a:extLst>
                <a:ext uri="{FF2B5EF4-FFF2-40B4-BE49-F238E27FC236}">
                  <a16:creationId xmlns:a16="http://schemas.microsoft.com/office/drawing/2014/main" id="{E424307C-5D4F-C90C-1C4A-BE85122AD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9249" y="2360843"/>
              <a:ext cx="1149921" cy="15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18000" rIns="36000" bIns="18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第一次産業革命；軽工業</a:t>
              </a:r>
              <a:endParaRPr lang="ja-JP" altLang="en-US" sz="800" b="1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C704A815-0C70-3F21-3061-5CD4F4A91A6D}"/>
                </a:ext>
              </a:extLst>
            </p:cNvPr>
            <p:cNvCxnSpPr>
              <a:cxnSpLocks/>
            </p:cNvCxnSpPr>
            <p:nvPr/>
          </p:nvCxnSpPr>
          <p:spPr bwMode="auto">
            <a:xfrm rot="2700000">
              <a:off x="2317987" y="2444289"/>
              <a:ext cx="396000" cy="0"/>
            </a:xfrm>
            <a:prstGeom prst="line">
              <a:avLst/>
            </a:prstGeom>
            <a:noFill/>
            <a:ln w="12700" cap="sq">
              <a:solidFill>
                <a:srgbClr val="777777"/>
              </a:solidFill>
              <a:prstDash val="sysDot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B1389946-0F16-2E1F-4530-2239534E4872}"/>
                </a:ext>
              </a:extLst>
            </p:cNvPr>
            <p:cNvCxnSpPr/>
            <p:nvPr/>
          </p:nvCxnSpPr>
          <p:spPr bwMode="auto">
            <a:xfrm>
              <a:off x="2668003" y="2588426"/>
              <a:ext cx="342000" cy="0"/>
            </a:xfrm>
            <a:prstGeom prst="line">
              <a:avLst/>
            </a:prstGeom>
            <a:noFill/>
            <a:ln w="12700" cap="sq">
              <a:solidFill>
                <a:srgbClr val="777777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sp>
          <p:nvSpPr>
            <p:cNvPr id="6" name="Rectangle 36">
              <a:extLst>
                <a:ext uri="{FF2B5EF4-FFF2-40B4-BE49-F238E27FC236}">
                  <a16:creationId xmlns:a16="http://schemas.microsoft.com/office/drawing/2014/main" id="{467A3CD4-F38E-2F0E-EDB7-9FF93393F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011" y="2432851"/>
              <a:ext cx="380480" cy="15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18000" rIns="36000" bIns="18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定住化</a:t>
              </a:r>
              <a:endParaRPr lang="ja-JP" altLang="en-US" sz="800" b="1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5227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02</a:t>
            </a:r>
            <a:r>
              <a:rPr lang="en-US" altLang="ja-JP" dirty="0"/>
              <a:t>   </a:t>
            </a:r>
            <a:r>
              <a:rPr lang="ja-JP" altLang="en-US" dirty="0"/>
              <a:t>人間拡張技術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5A803665-3611-71F0-1A08-3672DB58D48E}"/>
              </a:ext>
            </a:extLst>
          </p:cNvPr>
          <p:cNvGrpSpPr/>
          <p:nvPr/>
        </p:nvGrpSpPr>
        <p:grpSpPr>
          <a:xfrm>
            <a:off x="719795" y="720105"/>
            <a:ext cx="3240000" cy="2160000"/>
            <a:chOff x="719795" y="720105"/>
            <a:chExt cx="3240000" cy="2160000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B7C80EAE-2EF0-7FAF-618C-104600B1128A}"/>
                </a:ext>
              </a:extLst>
            </p:cNvPr>
            <p:cNvSpPr/>
            <p:nvPr/>
          </p:nvSpPr>
          <p:spPr bwMode="auto">
            <a:xfrm>
              <a:off x="1080115" y="1008137"/>
              <a:ext cx="2520000" cy="1584000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7" name="Rectangle 36"/>
            <p:cNvSpPr>
              <a:spLocks noChangeArrowheads="1"/>
            </p:cNvSpPr>
            <p:nvPr/>
          </p:nvSpPr>
          <p:spPr bwMode="auto">
            <a:xfrm>
              <a:off x="899815" y="2520305"/>
              <a:ext cx="710698" cy="226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</a:rPr>
                <a:t>身体の拡張</a:t>
              </a:r>
            </a:p>
          </p:txBody>
        </p:sp>
        <p:sp>
          <p:nvSpPr>
            <p:cNvPr id="14" name="Rectangle 36">
              <a:extLst>
                <a:ext uri="{FF2B5EF4-FFF2-40B4-BE49-F238E27FC236}">
                  <a16:creationId xmlns:a16="http://schemas.microsoft.com/office/drawing/2014/main" id="{3951C032-13EB-DFB6-B0B9-B204F3B67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7677" y="861248"/>
              <a:ext cx="582458" cy="226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</a:rPr>
                <a:t>脳の拡張</a:t>
              </a:r>
            </a:p>
          </p:txBody>
        </p:sp>
        <p:sp>
          <p:nvSpPr>
            <p:cNvPr id="15" name="Rectangle 36">
              <a:extLst>
                <a:ext uri="{FF2B5EF4-FFF2-40B4-BE49-F238E27FC236}">
                  <a16:creationId xmlns:a16="http://schemas.microsoft.com/office/drawing/2014/main" id="{525A090B-27DE-A732-5EF0-EF066A6AA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815" y="853554"/>
              <a:ext cx="710698" cy="226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</a:rPr>
                <a:t>知覚の拡張</a:t>
              </a:r>
            </a:p>
          </p:txBody>
        </p:sp>
        <p:sp>
          <p:nvSpPr>
            <p:cNvPr id="16" name="Rectangle 36">
              <a:extLst>
                <a:ext uri="{FF2B5EF4-FFF2-40B4-BE49-F238E27FC236}">
                  <a16:creationId xmlns:a16="http://schemas.microsoft.com/office/drawing/2014/main" id="{47E2A9CE-B9A5-799D-1019-04C732A7F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9437" y="2520305"/>
              <a:ext cx="710698" cy="226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</a:rPr>
                <a:t>存在の拡張</a:t>
              </a:r>
            </a:p>
          </p:txBody>
        </p:sp>
        <p:sp>
          <p:nvSpPr>
            <p:cNvPr id="20" name="角丸四角形 10">
              <a:extLst>
                <a:ext uri="{FF2B5EF4-FFF2-40B4-BE49-F238E27FC236}">
                  <a16:creationId xmlns:a16="http://schemas.microsoft.com/office/drawing/2014/main" id="{501BE540-A392-D7CF-1D31-EEEBA823DF47}"/>
                </a:ext>
              </a:extLst>
            </p:cNvPr>
            <p:cNvSpPr/>
            <p:nvPr/>
          </p:nvSpPr>
          <p:spPr bwMode="auto">
            <a:xfrm>
              <a:off x="2565363" y="1188157"/>
              <a:ext cx="134652" cy="124650"/>
            </a:xfrm>
            <a:prstGeom prst="roundRect">
              <a:avLst>
                <a:gd name="adj" fmla="val 0"/>
              </a:avLst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473075">
                <a:lnSpc>
                  <a:spcPct val="90000"/>
                </a:lnSpc>
              </a:pPr>
              <a:r>
                <a:rPr lang="en-US" altLang="ja-JP" dirty="0">
                  <a:solidFill>
                    <a:srgbClr val="777777"/>
                  </a:solidFill>
                  <a:latin typeface="+mj-lt"/>
                  <a:cs typeface="Arial" panose="020B0604020202020204" pitchFamily="34" charset="0"/>
                </a:rPr>
                <a:t>AI</a:t>
              </a:r>
              <a:endParaRPr lang="ja-JP" altLang="en-US" dirty="0">
                <a:solidFill>
                  <a:srgbClr val="777777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1" name="角丸四角形 10">
              <a:extLst>
                <a:ext uri="{FF2B5EF4-FFF2-40B4-BE49-F238E27FC236}">
                  <a16:creationId xmlns:a16="http://schemas.microsoft.com/office/drawing/2014/main" id="{96A056DE-E266-4FBC-8C29-4D337830DD71}"/>
                </a:ext>
              </a:extLst>
            </p:cNvPr>
            <p:cNvSpPr/>
            <p:nvPr/>
          </p:nvSpPr>
          <p:spPr bwMode="auto">
            <a:xfrm>
              <a:off x="1907927" y="1188157"/>
              <a:ext cx="205184" cy="124650"/>
            </a:xfrm>
            <a:prstGeom prst="roundRect">
              <a:avLst>
                <a:gd name="adj" fmla="val 0"/>
              </a:avLst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473075">
                <a:lnSpc>
                  <a:spcPct val="90000"/>
                </a:lnSpc>
              </a:pPr>
              <a:r>
                <a:rPr lang="en-US" altLang="ja-JP" dirty="0">
                  <a:solidFill>
                    <a:srgbClr val="777777"/>
                  </a:solidFill>
                  <a:latin typeface="+mj-lt"/>
                  <a:cs typeface="Arial" panose="020B0604020202020204" pitchFamily="34" charset="0"/>
                </a:rPr>
                <a:t>IoT</a:t>
              </a:r>
              <a:endParaRPr lang="ja-JP" altLang="en-US" dirty="0">
                <a:solidFill>
                  <a:srgbClr val="777777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4" name="角丸四角形 10">
              <a:extLst>
                <a:ext uri="{FF2B5EF4-FFF2-40B4-BE49-F238E27FC236}">
                  <a16:creationId xmlns:a16="http://schemas.microsoft.com/office/drawing/2014/main" id="{9FE4DF61-F9D8-FAE7-312D-B2F2C0C67D87}"/>
                </a:ext>
              </a:extLst>
            </p:cNvPr>
            <p:cNvSpPr/>
            <p:nvPr/>
          </p:nvSpPr>
          <p:spPr bwMode="auto">
            <a:xfrm>
              <a:off x="1851885" y="2304281"/>
              <a:ext cx="371898" cy="138499"/>
            </a:xfrm>
            <a:prstGeom prst="roundRect">
              <a:avLst>
                <a:gd name="adj" fmla="val 0"/>
              </a:avLst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473075"/>
              <a:r>
                <a:rPr lang="en-US" altLang="ja-JP" dirty="0">
                  <a:solidFill>
                    <a:srgbClr val="777777"/>
                  </a:solidFill>
                  <a:latin typeface="+mj-lt"/>
                  <a:cs typeface="Arial" panose="020B0604020202020204" pitchFamily="34" charset="0"/>
                </a:rPr>
                <a:t>Robot</a:t>
              </a:r>
              <a:endParaRPr lang="ja-JP" altLang="en-US" dirty="0">
                <a:solidFill>
                  <a:srgbClr val="777777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5" name="角丸四角形 10">
              <a:extLst>
                <a:ext uri="{FF2B5EF4-FFF2-40B4-BE49-F238E27FC236}">
                  <a16:creationId xmlns:a16="http://schemas.microsoft.com/office/drawing/2014/main" id="{C20E6E29-7870-E2E7-7BF3-63D4B2761D6C}"/>
                </a:ext>
              </a:extLst>
            </p:cNvPr>
            <p:cNvSpPr/>
            <p:nvPr/>
          </p:nvSpPr>
          <p:spPr bwMode="auto">
            <a:xfrm>
              <a:off x="1259855" y="1944241"/>
              <a:ext cx="865622" cy="138499"/>
            </a:xfrm>
            <a:prstGeom prst="roundRect">
              <a:avLst>
                <a:gd name="adj" fmla="val 0"/>
              </a:avLst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wrap="none" lIns="0" tIns="0" rIns="0" bIns="0" anchor="ctr" anchorCtr="1">
              <a:spAutoFit/>
            </a:bodyPr>
            <a:lstStyle/>
            <a:p>
              <a:pPr defTabSz="473075"/>
              <a:r>
                <a:rPr lang="en-US" altLang="ja-JP" dirty="0">
                  <a:solidFill>
                    <a:srgbClr val="777777"/>
                  </a:solidFill>
                  <a:latin typeface="+mj-lt"/>
                  <a:cs typeface="Arial" panose="020B0604020202020204" pitchFamily="34" charset="0"/>
                </a:rPr>
                <a:t>Power</a:t>
              </a:r>
              <a:r>
                <a:rPr lang="ja-JP" altLang="en-US" dirty="0">
                  <a:solidFill>
                    <a:srgbClr val="777777"/>
                  </a:solidFill>
                  <a:latin typeface="+mj-lt"/>
                  <a:cs typeface="Arial" panose="020B0604020202020204" pitchFamily="34" charset="0"/>
                </a:rPr>
                <a:t> </a:t>
              </a:r>
              <a:r>
                <a:rPr lang="en-US" altLang="ja-JP" dirty="0">
                  <a:solidFill>
                    <a:srgbClr val="777777"/>
                  </a:solidFill>
                  <a:latin typeface="+mj-lt"/>
                  <a:cs typeface="Arial" panose="020B0604020202020204" pitchFamily="34" charset="0"/>
                </a:rPr>
                <a:t> Assist</a:t>
              </a:r>
              <a:endParaRPr lang="ja-JP" altLang="en-US" dirty="0">
                <a:solidFill>
                  <a:srgbClr val="777777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8" name="角丸四角形 10">
              <a:extLst>
                <a:ext uri="{FF2B5EF4-FFF2-40B4-BE49-F238E27FC236}">
                  <a16:creationId xmlns:a16="http://schemas.microsoft.com/office/drawing/2014/main" id="{586D6709-2342-1B73-9B77-8DC5285E5082}"/>
                </a:ext>
              </a:extLst>
            </p:cNvPr>
            <p:cNvSpPr/>
            <p:nvPr/>
          </p:nvSpPr>
          <p:spPr bwMode="auto">
            <a:xfrm>
              <a:off x="2459182" y="2304281"/>
              <a:ext cx="416782" cy="138499"/>
            </a:xfrm>
            <a:prstGeom prst="roundRect">
              <a:avLst>
                <a:gd name="adj" fmla="val 0"/>
              </a:avLst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473075"/>
              <a:r>
                <a:rPr lang="en-US" altLang="ja-JP" dirty="0">
                  <a:solidFill>
                    <a:srgbClr val="777777"/>
                  </a:solidFill>
                  <a:latin typeface="+mj-lt"/>
                  <a:cs typeface="Arial" panose="020B0604020202020204" pitchFamily="34" charset="0"/>
                </a:rPr>
                <a:t>Avatar</a:t>
              </a:r>
            </a:p>
          </p:txBody>
        </p:sp>
        <p:sp>
          <p:nvSpPr>
            <p:cNvPr id="31" name="角丸四角形 10">
              <a:extLst>
                <a:ext uri="{FF2B5EF4-FFF2-40B4-BE49-F238E27FC236}">
                  <a16:creationId xmlns:a16="http://schemas.microsoft.com/office/drawing/2014/main" id="{7930EAA1-7E5B-FF20-904D-5C2752F4BBCD}"/>
                </a:ext>
              </a:extLst>
            </p:cNvPr>
            <p:cNvSpPr/>
            <p:nvPr/>
          </p:nvSpPr>
          <p:spPr bwMode="auto">
            <a:xfrm>
              <a:off x="1259855" y="1525404"/>
              <a:ext cx="775854" cy="138499"/>
            </a:xfrm>
            <a:prstGeom prst="roundRect">
              <a:avLst>
                <a:gd name="adj" fmla="val 0"/>
              </a:avLst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473075"/>
              <a:r>
                <a:rPr lang="en-US" altLang="ja-JP" dirty="0">
                  <a:solidFill>
                    <a:srgbClr val="777777"/>
                  </a:solidFill>
                  <a:latin typeface="+mj-lt"/>
                  <a:cs typeface="Arial" panose="020B0604020202020204" pitchFamily="34" charset="0"/>
                </a:rPr>
                <a:t>AR / VR / MR</a:t>
              </a:r>
              <a:endParaRPr lang="ja-JP" altLang="en-US" dirty="0">
                <a:solidFill>
                  <a:srgbClr val="777777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32" name="角丸四角形 10">
              <a:extLst>
                <a:ext uri="{FF2B5EF4-FFF2-40B4-BE49-F238E27FC236}">
                  <a16:creationId xmlns:a16="http://schemas.microsoft.com/office/drawing/2014/main" id="{863ECA98-9B97-4A12-B0FB-FCB8097E2F88}"/>
                </a:ext>
              </a:extLst>
            </p:cNvPr>
            <p:cNvSpPr/>
            <p:nvPr/>
          </p:nvSpPr>
          <p:spPr bwMode="auto">
            <a:xfrm>
              <a:off x="2700015" y="1511041"/>
              <a:ext cx="654025" cy="276999"/>
            </a:xfrm>
            <a:prstGeom prst="roundRect">
              <a:avLst>
                <a:gd name="adj" fmla="val 0"/>
              </a:avLst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wrap="none" lIns="0" tIns="0" rIns="0" bIns="0" anchor="ctr" anchorCtr="1">
              <a:spAutoFit/>
            </a:bodyPr>
            <a:lstStyle/>
            <a:p>
              <a:pPr defTabSz="473075"/>
              <a:r>
                <a:rPr lang="en-US" altLang="ja-JP" dirty="0">
                  <a:solidFill>
                    <a:srgbClr val="777777"/>
                  </a:solidFill>
                  <a:latin typeface="+mj-lt"/>
                  <a:cs typeface="Arial" panose="020B0604020202020204" pitchFamily="34" charset="0"/>
                </a:rPr>
                <a:t>Human</a:t>
              </a:r>
              <a:br>
                <a:rPr lang="en-US" altLang="ja-JP" dirty="0">
                  <a:solidFill>
                    <a:srgbClr val="777777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en-US" altLang="ja-JP" dirty="0">
                  <a:solidFill>
                    <a:srgbClr val="777777"/>
                  </a:solidFill>
                  <a:latin typeface="+mj-lt"/>
                  <a:cs typeface="Arial" panose="020B0604020202020204" pitchFamily="34" charset="0"/>
                </a:rPr>
                <a:t>  Interface</a:t>
              </a:r>
              <a:endParaRPr lang="ja-JP" altLang="en-US" dirty="0">
                <a:solidFill>
                  <a:srgbClr val="777777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33" name="角丸四角形 10">
              <a:extLst>
                <a:ext uri="{FF2B5EF4-FFF2-40B4-BE49-F238E27FC236}">
                  <a16:creationId xmlns:a16="http://schemas.microsoft.com/office/drawing/2014/main" id="{D56DE768-B181-5D7F-A828-D8723BED9965}"/>
                </a:ext>
              </a:extLst>
            </p:cNvPr>
            <p:cNvSpPr/>
            <p:nvPr/>
          </p:nvSpPr>
          <p:spPr bwMode="auto">
            <a:xfrm>
              <a:off x="2700015" y="1892848"/>
              <a:ext cx="698909" cy="276999"/>
            </a:xfrm>
            <a:prstGeom prst="roundRect">
              <a:avLst>
                <a:gd name="adj" fmla="val 0"/>
              </a:avLst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wrap="none" lIns="0" tIns="0" rIns="0" bIns="0" anchor="ctr" anchorCtr="1">
              <a:spAutoFit/>
            </a:bodyPr>
            <a:lstStyle/>
            <a:p>
              <a:pPr defTabSz="473075"/>
              <a:r>
                <a:rPr lang="en-US" altLang="ja-JP" dirty="0">
                  <a:solidFill>
                    <a:srgbClr val="777777"/>
                  </a:solidFill>
                  <a:latin typeface="+mj-lt"/>
                  <a:cs typeface="Arial" panose="020B0604020202020204" pitchFamily="34" charset="0"/>
                </a:rPr>
                <a:t>Remote</a:t>
              </a:r>
              <a:br>
                <a:rPr lang="en-US" altLang="ja-JP" dirty="0">
                  <a:solidFill>
                    <a:srgbClr val="777777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en-US" altLang="ja-JP" dirty="0">
                  <a:solidFill>
                    <a:srgbClr val="777777"/>
                  </a:solidFill>
                  <a:latin typeface="+mj-lt"/>
                  <a:cs typeface="Arial" panose="020B0604020202020204" pitchFamily="34" charset="0"/>
                </a:rPr>
                <a:t>  Operation</a:t>
              </a:r>
              <a:endParaRPr lang="ja-JP" altLang="en-US" dirty="0">
                <a:solidFill>
                  <a:srgbClr val="777777"/>
                </a:solidFill>
                <a:latin typeface="+mj-lt"/>
                <a:cs typeface="Arial" panose="020B0604020202020204" pitchFamily="34" charset="0"/>
              </a:endParaRPr>
            </a:p>
          </p:txBody>
        </p: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6370E18D-672A-667C-BD8B-A9D68C6163DA}"/>
                </a:ext>
              </a:extLst>
            </p:cNvPr>
            <p:cNvCxnSpPr/>
            <p:nvPr/>
          </p:nvCxnSpPr>
          <p:spPr bwMode="auto">
            <a:xfrm>
              <a:off x="2340115" y="720105"/>
              <a:ext cx="0" cy="2160000"/>
            </a:xfrm>
            <a:prstGeom prst="line">
              <a:avLst/>
            </a:prstGeom>
            <a:solidFill>
              <a:schemeClr val="bg1"/>
            </a:solidFill>
            <a:ln w="12700" cap="flat" cmpd="sng" algn="ctr">
              <a:solidFill>
                <a:srgbClr val="777777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08A9EA4-4DDF-32EA-C471-62AEE576D5C3}"/>
                </a:ext>
              </a:extLst>
            </p:cNvPr>
            <p:cNvCxnSpPr/>
            <p:nvPr/>
          </p:nvCxnSpPr>
          <p:spPr bwMode="auto">
            <a:xfrm>
              <a:off x="719795" y="1800137"/>
              <a:ext cx="3240000" cy="0"/>
            </a:xfrm>
            <a:prstGeom prst="line">
              <a:avLst/>
            </a:prstGeom>
            <a:solidFill>
              <a:schemeClr val="bg1"/>
            </a:solidFill>
            <a:ln w="12700" cap="flat" cmpd="sng" algn="ctr">
              <a:solidFill>
                <a:srgbClr val="777777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58339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CB1A58-5AEA-3553-596F-B4809E8F6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03</a:t>
            </a:r>
            <a:r>
              <a:rPr lang="en-US" altLang="ja-JP" dirty="0"/>
              <a:t>   </a:t>
            </a:r>
            <a:r>
              <a:rPr lang="ja-JP" altLang="en-US" dirty="0"/>
              <a:t>仕事における</a:t>
            </a:r>
            <a:r>
              <a:rPr lang="en-US" altLang="ja-JP" dirty="0"/>
              <a:t>ICT</a:t>
            </a:r>
            <a:r>
              <a:rPr lang="ja-JP" altLang="en-US" dirty="0"/>
              <a:t>活用</a:t>
            </a:r>
            <a:endParaRPr kumimoji="1" lang="ja-JP" altLang="en-US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E531EBD-1A54-8D0F-61C1-D2337FD8A507}"/>
              </a:ext>
            </a:extLst>
          </p:cNvPr>
          <p:cNvGrpSpPr/>
          <p:nvPr/>
        </p:nvGrpSpPr>
        <p:grpSpPr>
          <a:xfrm>
            <a:off x="396999" y="972133"/>
            <a:ext cx="3876836" cy="1836204"/>
            <a:chOff x="396999" y="972133"/>
            <a:chExt cx="3876836" cy="1836204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254A334E-7C7A-15DD-60BC-636A40EB5CEE}"/>
                </a:ext>
              </a:extLst>
            </p:cNvPr>
            <p:cNvSpPr/>
            <p:nvPr/>
          </p:nvSpPr>
          <p:spPr bwMode="auto">
            <a:xfrm>
              <a:off x="2556179" y="972133"/>
              <a:ext cx="1620000" cy="1620000"/>
            </a:xfrm>
            <a:prstGeom prst="roundRect">
              <a:avLst>
                <a:gd name="adj" fmla="val 8730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>
                <a:lnSpc>
                  <a:spcPct val="110000"/>
                </a:lnSpc>
              </a:pPr>
              <a:r>
                <a:rPr lang="ja-JP" altLang="en-US" sz="1000" dirty="0">
                  <a:solidFill>
                    <a:srgbClr val="777777"/>
                  </a:solidFill>
                  <a:latin typeface="Arial Black" panose="020B0A04020102020204" pitchFamily="34" charset="0"/>
                </a:rPr>
                <a:t>ビジネスモデルや</a:t>
              </a:r>
              <a:br>
                <a:rPr lang="en-US" altLang="ja-JP" sz="1000" dirty="0">
                  <a:solidFill>
                    <a:srgbClr val="777777"/>
                  </a:solidFill>
                  <a:latin typeface="Arial Black" panose="020B0A04020102020204" pitchFamily="34" charset="0"/>
                </a:rPr>
              </a:br>
              <a:r>
                <a:rPr lang="ja-JP" altLang="en-US" sz="1000" dirty="0">
                  <a:solidFill>
                    <a:srgbClr val="777777"/>
                  </a:solidFill>
                  <a:latin typeface="Arial Black" panose="020B0A04020102020204" pitchFamily="34" charset="0"/>
                </a:rPr>
                <a:t>働き方の変革</a:t>
              </a:r>
            </a:p>
          </p:txBody>
        </p:sp>
        <p:sp>
          <p:nvSpPr>
            <p:cNvPr id="21" name="Rectangle 36">
              <a:extLst>
                <a:ext uri="{FF2B5EF4-FFF2-40B4-BE49-F238E27FC236}">
                  <a16:creationId xmlns:a16="http://schemas.microsoft.com/office/drawing/2014/main" id="{E40C6F0E-2602-5950-15C6-8ED37F4DB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99" y="2093078"/>
              <a:ext cx="790848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Digitization</a:t>
              </a:r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2" name="Rectangle 36">
              <a:extLst>
                <a:ext uri="{FF2B5EF4-FFF2-40B4-BE49-F238E27FC236}">
                  <a16:creationId xmlns:a16="http://schemas.microsoft.com/office/drawing/2014/main" id="{1DD5DD12-8520-2997-B026-DCE8B1D9E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3235" y="2340285"/>
              <a:ext cx="906266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Digitalization</a:t>
              </a:r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3" name="Rectangle 36">
              <a:extLst>
                <a:ext uri="{FF2B5EF4-FFF2-40B4-BE49-F238E27FC236}">
                  <a16:creationId xmlns:a16="http://schemas.microsoft.com/office/drawing/2014/main" id="{18E2604E-978D-61E1-C01C-421C232DA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6300" y="2597134"/>
              <a:ext cx="1797535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Digital Transformation (DX)</a:t>
              </a:r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580B65C0-E355-7B77-1860-FD8663E9ECB2}"/>
                </a:ext>
              </a:extLst>
            </p:cNvPr>
            <p:cNvSpPr/>
            <p:nvPr/>
          </p:nvSpPr>
          <p:spPr bwMode="auto">
            <a:xfrm>
              <a:off x="1258735" y="1260165"/>
              <a:ext cx="1080000" cy="1080000"/>
            </a:xfrm>
            <a:prstGeom prst="roundRect">
              <a:avLst>
                <a:gd name="adj" fmla="val 8730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>
                <a:lnSpc>
                  <a:spcPct val="110000"/>
                </a:lnSpc>
              </a:pPr>
              <a:r>
                <a:rPr lang="ja-JP" altLang="en-US" dirty="0">
                  <a:solidFill>
                    <a:srgbClr val="777777"/>
                  </a:solidFill>
                  <a:latin typeface="Arial Black" panose="020B0A04020102020204" pitchFamily="34" charset="0"/>
                </a:rPr>
                <a:t>業務プロセスの</a:t>
              </a:r>
              <a:br>
                <a:rPr lang="en-US" altLang="ja-JP" dirty="0">
                  <a:solidFill>
                    <a:srgbClr val="777777"/>
                  </a:solidFill>
                  <a:latin typeface="Arial Black" panose="020B0A04020102020204" pitchFamily="34" charset="0"/>
                </a:rPr>
              </a:br>
              <a:r>
                <a:rPr lang="ja-JP" altLang="en-US" dirty="0">
                  <a:solidFill>
                    <a:srgbClr val="777777"/>
                  </a:solidFill>
                  <a:latin typeface="Arial Black" panose="020B0A04020102020204" pitchFamily="34" charset="0"/>
                </a:rPr>
                <a:t>デジタル化</a:t>
              </a:r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178DEC45-151F-7C5F-21D8-6CDBA8198A99}"/>
                </a:ext>
              </a:extLst>
            </p:cNvPr>
            <p:cNvSpPr/>
            <p:nvPr/>
          </p:nvSpPr>
          <p:spPr bwMode="auto">
            <a:xfrm>
              <a:off x="503771" y="1553018"/>
              <a:ext cx="540000" cy="540000"/>
            </a:xfrm>
            <a:prstGeom prst="roundRect">
              <a:avLst>
                <a:gd name="adj" fmla="val 8730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>
                <a:lnSpc>
                  <a:spcPct val="110000"/>
                </a:lnSpc>
              </a:pPr>
              <a:r>
                <a:rPr lang="ja-JP" altLang="en-US" sz="800" dirty="0">
                  <a:solidFill>
                    <a:srgbClr val="777777"/>
                  </a:solidFill>
                  <a:latin typeface="Arial Black" panose="020B0A04020102020204" pitchFamily="34" charset="0"/>
                </a:rPr>
                <a:t>情報の</a:t>
              </a:r>
              <a:br>
                <a:rPr lang="en-US" altLang="ja-JP" sz="800" dirty="0">
                  <a:solidFill>
                    <a:srgbClr val="777777"/>
                  </a:solidFill>
                  <a:latin typeface="Arial Black" panose="020B0A04020102020204" pitchFamily="34" charset="0"/>
                </a:rPr>
              </a:br>
              <a:r>
                <a:rPr lang="ja-JP" altLang="en-US" sz="800" dirty="0">
                  <a:solidFill>
                    <a:srgbClr val="777777"/>
                  </a:solidFill>
                  <a:latin typeface="Arial Black" panose="020B0A04020102020204" pitchFamily="34" charset="0"/>
                </a:rPr>
                <a:t>デジタル化</a:t>
              </a:r>
              <a:endParaRPr lang="ja-JP" altLang="en-US" dirty="0">
                <a:solidFill>
                  <a:srgbClr val="777777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" name="二等辺三角形 4">
              <a:extLst>
                <a:ext uri="{FF2B5EF4-FFF2-40B4-BE49-F238E27FC236}">
                  <a16:creationId xmlns:a16="http://schemas.microsoft.com/office/drawing/2014/main" id="{37201AA5-8C28-5161-8DBF-A2252910C2A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51978" y="1746214"/>
              <a:ext cx="216000" cy="10800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>
                <a:solidFill>
                  <a:srgbClr val="777777"/>
                </a:solidFill>
              </a:endParaRPr>
            </a:p>
          </p:txBody>
        </p:sp>
        <p:sp>
          <p:nvSpPr>
            <p:cNvPr id="25" name="二等辺三角形 24">
              <a:extLst>
                <a:ext uri="{FF2B5EF4-FFF2-40B4-BE49-F238E27FC236}">
                  <a16:creationId xmlns:a16="http://schemas.microsoft.com/office/drawing/2014/main" id="{9EFE8430-E4C9-1108-4C8D-97F9A94FB3C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2348468" y="1746213"/>
              <a:ext cx="216000" cy="10800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>
                <a:solidFill>
                  <a:srgbClr val="77777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4816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CB1A58-5AEA-3553-596F-B4809E8F6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03</a:t>
            </a:r>
            <a:r>
              <a:rPr lang="en-US" altLang="ja-JP" dirty="0"/>
              <a:t>   【</a:t>
            </a:r>
            <a:r>
              <a:rPr lang="ja-JP" altLang="en-US" dirty="0"/>
              <a:t>図</a:t>
            </a:r>
            <a:r>
              <a:rPr lang="en-US" altLang="ja-JP" dirty="0"/>
              <a:t>】</a:t>
            </a:r>
            <a:r>
              <a:rPr lang="ja-JP" altLang="en-US" dirty="0"/>
              <a:t>さまざまな分野の</a:t>
            </a:r>
            <a:r>
              <a:rPr lang="en-US" altLang="ja-JP" dirty="0"/>
              <a:t>X-Tech</a:t>
            </a:r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706A88D-9ABC-DEC9-0082-19D935EF635E}"/>
              </a:ext>
            </a:extLst>
          </p:cNvPr>
          <p:cNvGrpSpPr/>
          <p:nvPr/>
        </p:nvGrpSpPr>
        <p:grpSpPr>
          <a:xfrm>
            <a:off x="575779" y="1080145"/>
            <a:ext cx="3492264" cy="1656184"/>
            <a:chOff x="575779" y="1080145"/>
            <a:chExt cx="3492264" cy="1656184"/>
          </a:xfrm>
        </p:grpSpPr>
        <p:sp>
          <p:nvSpPr>
            <p:cNvPr id="14" name="Oval 5">
              <a:extLst>
                <a:ext uri="{FF2B5EF4-FFF2-40B4-BE49-F238E27FC236}">
                  <a16:creationId xmlns:a16="http://schemas.microsoft.com/office/drawing/2014/main" id="{91B0881C-96D0-86FD-473C-B998BC18C8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77" y="1498414"/>
              <a:ext cx="576000" cy="576000"/>
            </a:xfrm>
            <a:prstGeom prst="ellipse">
              <a:avLst/>
            </a:prstGeom>
            <a:solidFill>
              <a:srgbClr val="C0C0C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none" lIns="0" tIns="0" rIns="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defTabSz="473075"/>
              <a:r>
                <a:rPr lang="en-US" altLang="ja-JP" dirty="0" err="1">
                  <a:solidFill>
                    <a:srgbClr val="4D4D4D"/>
                  </a:solidFill>
                  <a:latin typeface="Arial Black" panose="020B0A04020102020204" pitchFamily="34" charset="0"/>
                </a:rPr>
                <a:t>GovTech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8" name="Oval 5">
              <a:extLst>
                <a:ext uri="{FF2B5EF4-FFF2-40B4-BE49-F238E27FC236}">
                  <a16:creationId xmlns:a16="http://schemas.microsoft.com/office/drawing/2014/main" id="{4706265A-C82E-C867-4DEE-B30DACEFB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779" y="2124321"/>
              <a:ext cx="576000" cy="576000"/>
            </a:xfrm>
            <a:prstGeom prst="ellipse">
              <a:avLst/>
            </a:prstGeom>
            <a:solidFill>
              <a:srgbClr val="C0C0C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none" lIns="0" tIns="0" rIns="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defTabSz="473075"/>
              <a:r>
                <a:rPr lang="en-US" altLang="ja-JP" dirty="0" err="1">
                  <a:solidFill>
                    <a:srgbClr val="4D4D4D"/>
                  </a:solidFill>
                  <a:latin typeface="Arial Black" panose="020B0A04020102020204" pitchFamily="34" charset="0"/>
                </a:rPr>
                <a:t>AgriTech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6" name="Rectangle 36">
              <a:extLst>
                <a:ext uri="{FF2B5EF4-FFF2-40B4-BE49-F238E27FC236}">
                  <a16:creationId xmlns:a16="http://schemas.microsoft.com/office/drawing/2014/main" id="{BAB0262D-E2C9-D376-C592-600D1030A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0712" y="1913058"/>
              <a:ext cx="380481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 err="1">
                  <a:solidFill>
                    <a:srgbClr val="969696"/>
                  </a:solidFill>
                  <a:latin typeface="Arial Black" panose="020B0A04020102020204" pitchFamily="34" charset="0"/>
                </a:rPr>
                <a:t>BtoB</a:t>
              </a:r>
              <a:endParaRPr lang="ja-JP" altLang="en-US" dirty="0">
                <a:solidFill>
                  <a:srgbClr val="969696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7" name="Rectangle 36">
              <a:extLst>
                <a:ext uri="{FF2B5EF4-FFF2-40B4-BE49-F238E27FC236}">
                  <a16:creationId xmlns:a16="http://schemas.microsoft.com/office/drawing/2014/main" id="{26BF8167-1E7A-19CD-6822-69E725092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514" y="1417011"/>
              <a:ext cx="380481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 err="1">
                  <a:solidFill>
                    <a:srgbClr val="969696"/>
                  </a:solidFill>
                  <a:latin typeface="Arial Black" panose="020B0A04020102020204" pitchFamily="34" charset="0"/>
                </a:rPr>
                <a:t>BtoC</a:t>
              </a:r>
              <a:endParaRPr lang="ja-JP" altLang="en-US" dirty="0">
                <a:solidFill>
                  <a:srgbClr val="969696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0" name="Oval 5">
              <a:extLst>
                <a:ext uri="{FF2B5EF4-FFF2-40B4-BE49-F238E27FC236}">
                  <a16:creationId xmlns:a16="http://schemas.microsoft.com/office/drawing/2014/main" id="{277404ED-DB29-2A06-66DE-62963E3DBE2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12945" y="1518603"/>
              <a:ext cx="576000" cy="576000"/>
            </a:xfrm>
            <a:prstGeom prst="ellipse">
              <a:avLst/>
            </a:prstGeom>
            <a:solidFill>
              <a:srgbClr val="C0C0C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none" lIns="0" tIns="0" rIns="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defTabSz="473075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EdTech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1" name="Oval 5">
              <a:extLst>
                <a:ext uri="{FF2B5EF4-FFF2-40B4-BE49-F238E27FC236}">
                  <a16:creationId xmlns:a16="http://schemas.microsoft.com/office/drawing/2014/main" id="{C93C5C2E-8198-0E1D-A619-AF650171999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492043" y="2124261"/>
              <a:ext cx="576000" cy="576000"/>
            </a:xfrm>
            <a:prstGeom prst="ellipse">
              <a:avLst/>
            </a:prstGeom>
            <a:solidFill>
              <a:srgbClr val="C0C0C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none" lIns="0" tIns="0" rIns="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defTabSz="473075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MedTech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3" name="Rectangle 36">
              <a:extLst>
                <a:ext uri="{FF2B5EF4-FFF2-40B4-BE49-F238E27FC236}">
                  <a16:creationId xmlns:a16="http://schemas.microsoft.com/office/drawing/2014/main" id="{F819A441-6A88-A06F-BFAF-D70C12D9B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3179" y="2525126"/>
              <a:ext cx="572840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HRTech</a:t>
              </a:r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4" name="Rectangle 36">
              <a:extLst>
                <a:ext uri="{FF2B5EF4-FFF2-40B4-BE49-F238E27FC236}">
                  <a16:creationId xmlns:a16="http://schemas.microsoft.com/office/drawing/2014/main" id="{C577DBA0-84A2-2D5C-ED86-CBEF8FCEA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9915" y="2196269"/>
              <a:ext cx="624136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 err="1">
                  <a:solidFill>
                    <a:srgbClr val="4D4D4D"/>
                  </a:solidFill>
                  <a:latin typeface="Arial Black" panose="020B0A04020102020204" pitchFamily="34" charset="0"/>
                </a:rPr>
                <a:t>MarTech</a:t>
              </a:r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5" name="Rectangle 36">
              <a:extLst>
                <a:ext uri="{FF2B5EF4-FFF2-40B4-BE49-F238E27FC236}">
                  <a16:creationId xmlns:a16="http://schemas.microsoft.com/office/drawing/2014/main" id="{7594ECDD-6026-A110-BCC8-ADC890BC9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899" y="2309102"/>
              <a:ext cx="617724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 err="1">
                  <a:solidFill>
                    <a:srgbClr val="4D4D4D"/>
                  </a:solidFill>
                  <a:latin typeface="Arial Black" panose="020B0A04020102020204" pitchFamily="34" charset="0"/>
                </a:rPr>
                <a:t>FacTech</a:t>
              </a:r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17A9FB7-9AD5-C9EA-F5E2-C46503750D8F}"/>
                </a:ext>
              </a:extLst>
            </p:cNvPr>
            <p:cNvGrpSpPr/>
            <p:nvPr/>
          </p:nvGrpSpPr>
          <p:grpSpPr>
            <a:xfrm rot="1677998">
              <a:off x="2170585" y="1147912"/>
              <a:ext cx="340732" cy="207700"/>
              <a:chOff x="1467567" y="1458193"/>
              <a:chExt cx="340732" cy="207700"/>
            </a:xfrm>
            <a:solidFill>
              <a:srgbClr val="777777"/>
            </a:solidFill>
          </p:grpSpPr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553D6816-2D82-FAEE-1423-FEFCC07AE6D4}"/>
                  </a:ext>
                </a:extLst>
              </p:cNvPr>
              <p:cNvSpPr/>
              <p:nvPr/>
            </p:nvSpPr>
            <p:spPr bwMode="auto">
              <a:xfrm>
                <a:off x="1599518" y="1518296"/>
                <a:ext cx="54000" cy="54000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721A34A3-3177-07D9-B5A3-A4C2AD2A5BD2}"/>
                  </a:ext>
                </a:extLst>
              </p:cNvPr>
              <p:cNvSpPr/>
              <p:nvPr/>
            </p:nvSpPr>
            <p:spPr bwMode="auto">
              <a:xfrm>
                <a:off x="1754299" y="1458193"/>
                <a:ext cx="54000" cy="54000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508CF3FD-E420-48FC-ED26-AC08EED046B2}"/>
                  </a:ext>
                </a:extLst>
              </p:cNvPr>
              <p:cNvSpPr/>
              <p:nvPr/>
            </p:nvSpPr>
            <p:spPr bwMode="auto">
              <a:xfrm>
                <a:off x="1467567" y="1611893"/>
                <a:ext cx="54000" cy="54000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endParaRPr>
              </a:p>
            </p:txBody>
          </p:sp>
        </p:grp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CE526853-A12E-99DC-E05E-A538AD57B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871" y="1764221"/>
              <a:ext cx="1872000" cy="936000"/>
            </a:xfrm>
            <a:custGeom>
              <a:avLst/>
              <a:gdLst>
                <a:gd name="T0" fmla="*/ 0 w 1140"/>
                <a:gd name="T1" fmla="*/ 573 h 573"/>
                <a:gd name="T2" fmla="*/ 570 w 1140"/>
                <a:gd name="T3" fmla="*/ 0 h 573"/>
                <a:gd name="T4" fmla="*/ 1140 w 1140"/>
                <a:gd name="T5" fmla="*/ 57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0" h="573">
                  <a:moveTo>
                    <a:pt x="0" y="573"/>
                  </a:moveTo>
                  <a:cubicBezTo>
                    <a:pt x="0" y="257"/>
                    <a:pt x="255" y="0"/>
                    <a:pt x="570" y="0"/>
                  </a:cubicBezTo>
                  <a:cubicBezTo>
                    <a:pt x="884" y="0"/>
                    <a:pt x="1140" y="257"/>
                    <a:pt x="1140" y="573"/>
                  </a:cubicBezTo>
                </a:path>
              </a:pathLst>
            </a:custGeom>
            <a:noFill/>
            <a:ln w="38100">
              <a:solidFill>
                <a:srgbClr val="777777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defTabSz="473075"/>
              <a:endParaRPr lang="ja-JP" altLang="en-US" sz="120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0" name="Oval 5">
              <a:extLst>
                <a:ext uri="{FF2B5EF4-FFF2-40B4-BE49-F238E27FC236}">
                  <a16:creationId xmlns:a16="http://schemas.microsoft.com/office/drawing/2014/main" id="{3E8807DE-7F5C-CB28-9975-53721B006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011" y="1080205"/>
              <a:ext cx="576000" cy="576000"/>
            </a:xfrm>
            <a:prstGeom prst="ellipse">
              <a:avLst/>
            </a:prstGeom>
            <a:solidFill>
              <a:srgbClr val="C0C0C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none" lIns="0" tIns="0" rIns="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defTabSz="473075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AdTech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1" name="Oval 5">
              <a:extLst>
                <a:ext uri="{FF2B5EF4-FFF2-40B4-BE49-F238E27FC236}">
                  <a16:creationId xmlns:a16="http://schemas.microsoft.com/office/drawing/2014/main" id="{F3F537D0-316F-D68D-5C75-E1E47E122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3871" y="1080145"/>
              <a:ext cx="576000" cy="576000"/>
            </a:xfrm>
            <a:prstGeom prst="ellipse">
              <a:avLst/>
            </a:prstGeom>
            <a:solidFill>
              <a:srgbClr val="C0C0C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none" lIns="0" tIns="0" rIns="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defTabSz="473075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FinTech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" name="矢印: 上下 6">
              <a:extLst>
                <a:ext uri="{FF2B5EF4-FFF2-40B4-BE49-F238E27FC236}">
                  <a16:creationId xmlns:a16="http://schemas.microsoft.com/office/drawing/2014/main" id="{FBE9FAE7-F0D1-E3D6-B46C-E16F6D2E301E}"/>
                </a:ext>
              </a:extLst>
            </p:cNvPr>
            <p:cNvSpPr/>
            <p:nvPr/>
          </p:nvSpPr>
          <p:spPr bwMode="auto">
            <a:xfrm>
              <a:off x="2231963" y="1589022"/>
              <a:ext cx="216000" cy="360000"/>
            </a:xfrm>
            <a:prstGeom prst="upDownArrow">
              <a:avLst/>
            </a:prstGeom>
            <a:solidFill>
              <a:srgbClr val="C0C0C0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>
                <a:solidFill>
                  <a:srgbClr val="4D4D4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493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04</a:t>
            </a:r>
            <a:r>
              <a:rPr lang="en-US" altLang="ja-JP" dirty="0"/>
              <a:t>   IoT</a:t>
            </a:r>
            <a:r>
              <a:rPr lang="ja-JP" altLang="en-US" dirty="0"/>
              <a:t>；モノのインターネット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82F5E54-A9D4-A888-3834-A1366F504B77}"/>
              </a:ext>
            </a:extLst>
          </p:cNvPr>
          <p:cNvGrpSpPr/>
          <p:nvPr/>
        </p:nvGrpSpPr>
        <p:grpSpPr>
          <a:xfrm>
            <a:off x="611783" y="718896"/>
            <a:ext cx="3528392" cy="2161209"/>
            <a:chOff x="611783" y="718896"/>
            <a:chExt cx="3528392" cy="2161209"/>
          </a:xfrm>
        </p:grpSpPr>
        <p:sp>
          <p:nvSpPr>
            <p:cNvPr id="16" name="Oval 137"/>
            <p:cNvSpPr>
              <a:spLocks noChangeArrowheads="1"/>
            </p:cNvSpPr>
            <p:nvPr/>
          </p:nvSpPr>
          <p:spPr bwMode="auto">
            <a:xfrm>
              <a:off x="611783" y="1548197"/>
              <a:ext cx="540000" cy="54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000" dirty="0">
                <a:solidFill>
                  <a:srgbClr val="4D4D4D"/>
                </a:solidFill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15" name="Oval 137"/>
            <p:cNvSpPr>
              <a:spLocks noChangeArrowheads="1"/>
            </p:cNvSpPr>
            <p:nvPr/>
          </p:nvSpPr>
          <p:spPr bwMode="auto">
            <a:xfrm>
              <a:off x="1007827" y="1440185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100" dirty="0">
                <a:solidFill>
                  <a:srgbClr val="4D4D4D"/>
                </a:solidFill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14" name="Oval 137"/>
            <p:cNvSpPr>
              <a:spLocks noChangeArrowheads="1"/>
            </p:cNvSpPr>
            <p:nvPr/>
          </p:nvSpPr>
          <p:spPr bwMode="auto">
            <a:xfrm>
              <a:off x="1475879" y="1260165"/>
              <a:ext cx="1080000" cy="108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 dirty="0">
                <a:solidFill>
                  <a:srgbClr val="4D4D4D"/>
                </a:solidFill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13" name="Oval 137"/>
            <p:cNvSpPr>
              <a:spLocks noChangeArrowheads="1"/>
            </p:cNvSpPr>
            <p:nvPr/>
          </p:nvSpPr>
          <p:spPr bwMode="auto">
            <a:xfrm>
              <a:off x="1979935" y="720105"/>
              <a:ext cx="2160000" cy="2160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 rot="5400000">
              <a:off x="3024175" y="719857"/>
              <a:ext cx="72000" cy="2160000"/>
            </a:xfrm>
            <a:prstGeom prst="rect">
              <a:avLst/>
            </a:prstGeom>
            <a:solidFill>
              <a:schemeClr val="bg1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1" name="正方形/長方形 20"/>
            <p:cNvSpPr/>
            <p:nvPr/>
          </p:nvSpPr>
          <p:spPr bwMode="auto">
            <a:xfrm rot="1800000">
              <a:off x="3025767" y="719975"/>
              <a:ext cx="72000" cy="2160000"/>
            </a:xfrm>
            <a:prstGeom prst="rect">
              <a:avLst/>
            </a:prstGeom>
            <a:solidFill>
              <a:schemeClr val="bg1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 bwMode="auto">
            <a:xfrm rot="-1800000">
              <a:off x="3025767" y="718896"/>
              <a:ext cx="72000" cy="2160000"/>
            </a:xfrm>
            <a:prstGeom prst="rect">
              <a:avLst/>
            </a:prstGeom>
            <a:solidFill>
              <a:schemeClr val="bg1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" name="Oval 137"/>
            <p:cNvSpPr>
              <a:spLocks noChangeArrowheads="1"/>
            </p:cNvSpPr>
            <p:nvPr/>
          </p:nvSpPr>
          <p:spPr bwMode="auto">
            <a:xfrm>
              <a:off x="2519995" y="1259925"/>
              <a:ext cx="1080000" cy="1080000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none" lIns="36000" tIns="72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en-US" altLang="ja-JP" sz="14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Internet</a:t>
              </a:r>
            </a:p>
            <a:p>
              <a:pPr algn="ctr">
                <a:lnSpc>
                  <a:spcPct val="90000"/>
                </a:lnSpc>
              </a:pPr>
              <a:r>
                <a:rPr lang="en-US" altLang="ja-JP" sz="14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of</a:t>
              </a:r>
            </a:p>
            <a:p>
              <a:pPr algn="ctr">
                <a:lnSpc>
                  <a:spcPct val="90000"/>
                </a:lnSpc>
              </a:pPr>
              <a:r>
                <a:rPr lang="en-US" altLang="ja-JP" sz="14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Things</a:t>
              </a:r>
              <a:endParaRPr lang="ja-JP" altLang="ja-JP" sz="14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3" name="Rectangle 36"/>
            <p:cNvSpPr>
              <a:spLocks noChangeArrowheads="1"/>
            </p:cNvSpPr>
            <p:nvPr/>
          </p:nvSpPr>
          <p:spPr bwMode="auto">
            <a:xfrm>
              <a:off x="2770347" y="906108"/>
              <a:ext cx="569634" cy="1735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latin typeface="+mj-lt"/>
                </a:rPr>
                <a:t>Anything</a:t>
              </a:r>
              <a:endParaRPr lang="ja-JP" altLang="en-US" sz="8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24" name="Rectangle 36"/>
            <p:cNvSpPr>
              <a:spLocks noChangeArrowheads="1"/>
            </p:cNvSpPr>
            <p:nvPr/>
          </p:nvSpPr>
          <p:spPr bwMode="auto">
            <a:xfrm>
              <a:off x="2667117" y="2550102"/>
              <a:ext cx="795658" cy="1735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latin typeface="+mj-lt"/>
                </a:rPr>
                <a:t>Any Network</a:t>
              </a:r>
              <a:endParaRPr lang="ja-JP" altLang="en-US" sz="8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25" name="Rectangle 36"/>
            <p:cNvSpPr>
              <a:spLocks noChangeArrowheads="1"/>
            </p:cNvSpPr>
            <p:nvPr/>
          </p:nvSpPr>
          <p:spPr bwMode="auto">
            <a:xfrm>
              <a:off x="3479025" y="1260975"/>
              <a:ext cx="491087" cy="17119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latin typeface="+mj-lt"/>
                </a:rPr>
                <a:t>Anyone</a:t>
              </a:r>
              <a:endParaRPr lang="ja-JP" altLang="en-US" sz="8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26" name="Rectangle 36"/>
            <p:cNvSpPr>
              <a:spLocks noChangeArrowheads="1"/>
            </p:cNvSpPr>
            <p:nvPr/>
          </p:nvSpPr>
          <p:spPr bwMode="auto">
            <a:xfrm>
              <a:off x="2129354" y="1255103"/>
              <a:ext cx="534368" cy="17119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latin typeface="+mj-lt"/>
                </a:rPr>
                <a:t>Anytime</a:t>
              </a:r>
              <a:endParaRPr lang="ja-JP" altLang="en-US" sz="8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27" name="Rectangle 36"/>
            <p:cNvSpPr>
              <a:spLocks noChangeArrowheads="1"/>
            </p:cNvSpPr>
            <p:nvPr/>
          </p:nvSpPr>
          <p:spPr bwMode="auto">
            <a:xfrm>
              <a:off x="3456099" y="2153755"/>
              <a:ext cx="494292" cy="2943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>
                <a:lnSpc>
                  <a:spcPct val="9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latin typeface="+mj-lt"/>
                </a:rPr>
                <a:t>Any</a:t>
              </a:r>
              <a:br>
                <a:rPr lang="en-US" altLang="ja-JP" sz="800" dirty="0">
                  <a:solidFill>
                    <a:srgbClr val="4D4D4D"/>
                  </a:solidFill>
                  <a:latin typeface="+mj-lt"/>
                </a:rPr>
              </a:br>
              <a:r>
                <a:rPr lang="en-US" altLang="ja-JP" sz="800" dirty="0">
                  <a:solidFill>
                    <a:srgbClr val="4D4D4D"/>
                  </a:solidFill>
                  <a:latin typeface="+mj-lt"/>
                </a:rPr>
                <a:t>Service</a:t>
              </a:r>
              <a:endParaRPr lang="ja-JP" altLang="en-US" sz="8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28" name="Rectangle 36"/>
            <p:cNvSpPr>
              <a:spLocks noChangeArrowheads="1"/>
            </p:cNvSpPr>
            <p:nvPr/>
          </p:nvSpPr>
          <p:spPr bwMode="auto">
            <a:xfrm>
              <a:off x="2103867" y="2196029"/>
              <a:ext cx="632152" cy="17119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latin typeface="+mj-lt"/>
                </a:rPr>
                <a:t>Any Place</a:t>
              </a:r>
              <a:endParaRPr lang="ja-JP" altLang="en-US" sz="8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20" name="Rectangle 36"/>
            <p:cNvSpPr>
              <a:spLocks noChangeArrowheads="1"/>
            </p:cNvSpPr>
            <p:nvPr/>
          </p:nvSpPr>
          <p:spPr bwMode="auto">
            <a:xfrm>
              <a:off x="1511883" y="1692237"/>
              <a:ext cx="433378" cy="2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1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M2M</a:t>
              </a:r>
              <a:endParaRPr lang="ja-JP" altLang="en-US" sz="11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2" name="Rectangle 36"/>
            <p:cNvSpPr>
              <a:spLocks noChangeArrowheads="1"/>
            </p:cNvSpPr>
            <p:nvPr/>
          </p:nvSpPr>
          <p:spPr bwMode="auto">
            <a:xfrm>
              <a:off x="1043831" y="1692213"/>
              <a:ext cx="401319" cy="2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05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H2M</a:t>
              </a:r>
              <a:endParaRPr lang="ja-JP" altLang="en-US" sz="105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3" name="Rectangle 36"/>
            <p:cNvSpPr>
              <a:spLocks noChangeArrowheads="1"/>
            </p:cNvSpPr>
            <p:nvPr/>
          </p:nvSpPr>
          <p:spPr bwMode="auto">
            <a:xfrm>
              <a:off x="645984" y="1692213"/>
              <a:ext cx="342008" cy="2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H2H</a:t>
              </a:r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105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05</a:t>
            </a:r>
            <a:r>
              <a:rPr lang="en-US" altLang="ja-JP" dirty="0"/>
              <a:t>   </a:t>
            </a:r>
            <a:r>
              <a:rPr lang="ja-JP" altLang="en-US" dirty="0"/>
              <a:t>ビッグ データ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A089349-4CAB-8A88-1280-E222A4717F7B}"/>
              </a:ext>
            </a:extLst>
          </p:cNvPr>
          <p:cNvGrpSpPr/>
          <p:nvPr/>
        </p:nvGrpSpPr>
        <p:grpSpPr>
          <a:xfrm>
            <a:off x="-36289" y="889775"/>
            <a:ext cx="4356260" cy="2062354"/>
            <a:chOff x="-36289" y="889775"/>
            <a:chExt cx="4356260" cy="2062354"/>
          </a:xfrm>
        </p:grpSpPr>
        <p:grpSp>
          <p:nvGrpSpPr>
            <p:cNvPr id="38" name="グループ化 37"/>
            <p:cNvGrpSpPr/>
            <p:nvPr/>
          </p:nvGrpSpPr>
          <p:grpSpPr>
            <a:xfrm>
              <a:off x="1007827" y="1512289"/>
              <a:ext cx="1188112" cy="864000"/>
              <a:chOff x="1079946" y="1476285"/>
              <a:chExt cx="1188112" cy="864000"/>
            </a:xfrm>
          </p:grpSpPr>
          <p:sp>
            <p:nvSpPr>
              <p:cNvPr id="20" name="台形 19"/>
              <p:cNvSpPr/>
              <p:nvPr/>
            </p:nvSpPr>
            <p:spPr bwMode="auto">
              <a:xfrm rot="16200000">
                <a:off x="1439946" y="1368217"/>
                <a:ext cx="360000" cy="1080000"/>
              </a:xfrm>
              <a:prstGeom prst="trapezoid">
                <a:avLst>
                  <a:gd name="adj" fmla="val 40598"/>
                </a:avLst>
              </a:prstGeom>
              <a:solidFill>
                <a:schemeClr val="bg1">
                  <a:lumMod val="75000"/>
                </a:schemeClr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defTabSz="473075"/>
                <a:endParaRPr lang="ja-JP" altLang="en-US"/>
              </a:p>
            </p:txBody>
          </p:sp>
          <p:sp>
            <p:nvSpPr>
              <p:cNvPr id="37" name="二等辺三角形 36"/>
              <p:cNvSpPr/>
              <p:nvPr/>
            </p:nvSpPr>
            <p:spPr bwMode="auto">
              <a:xfrm rot="5400000">
                <a:off x="1746058" y="1818285"/>
                <a:ext cx="864000" cy="18000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defTabSz="473075"/>
                <a:endParaRPr lang="ja-JP" altLang="en-US"/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>
              <a:off x="611783" y="1656209"/>
              <a:ext cx="576000" cy="576000"/>
              <a:chOff x="-252313" y="864121"/>
              <a:chExt cx="1872208" cy="1872208"/>
            </a:xfrm>
          </p:grpSpPr>
          <p:sp>
            <p:nvSpPr>
              <p:cNvPr id="47" name="円弧 46"/>
              <p:cNvSpPr/>
              <p:nvPr/>
            </p:nvSpPr>
            <p:spPr bwMode="auto">
              <a:xfrm>
                <a:off x="-252313" y="864329"/>
                <a:ext cx="1872000" cy="1872000"/>
              </a:xfrm>
              <a:prstGeom prst="arc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8" name="円弧 47"/>
              <p:cNvSpPr/>
              <p:nvPr/>
            </p:nvSpPr>
            <p:spPr bwMode="auto">
              <a:xfrm rot="5400000">
                <a:off x="-252105" y="864121"/>
                <a:ext cx="1872000" cy="1872000"/>
              </a:xfrm>
              <a:prstGeom prst="arc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>
              <a:off x="287747" y="1332173"/>
              <a:ext cx="1224000" cy="1224000"/>
              <a:chOff x="-252313" y="864121"/>
              <a:chExt cx="1872208" cy="1872208"/>
            </a:xfrm>
          </p:grpSpPr>
          <p:sp>
            <p:nvSpPr>
              <p:cNvPr id="44" name="円弧 43"/>
              <p:cNvSpPr/>
              <p:nvPr/>
            </p:nvSpPr>
            <p:spPr bwMode="auto">
              <a:xfrm>
                <a:off x="-252313" y="864329"/>
                <a:ext cx="1872000" cy="1872000"/>
              </a:xfrm>
              <a:prstGeom prst="arc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5" name="円弧 44"/>
              <p:cNvSpPr/>
              <p:nvPr/>
            </p:nvSpPr>
            <p:spPr bwMode="auto">
              <a:xfrm rot="5400000">
                <a:off x="-252105" y="864121"/>
                <a:ext cx="1872000" cy="1872000"/>
              </a:xfrm>
              <a:prstGeom prst="arc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40" name="グループ化 39"/>
            <p:cNvGrpSpPr/>
            <p:nvPr/>
          </p:nvGrpSpPr>
          <p:grpSpPr>
            <a:xfrm>
              <a:off x="-36289" y="1008137"/>
              <a:ext cx="1872208" cy="1872208"/>
              <a:chOff x="-252313" y="864121"/>
              <a:chExt cx="1872208" cy="1872208"/>
            </a:xfrm>
          </p:grpSpPr>
          <p:sp>
            <p:nvSpPr>
              <p:cNvPr id="41" name="円弧 40"/>
              <p:cNvSpPr/>
              <p:nvPr/>
            </p:nvSpPr>
            <p:spPr bwMode="auto">
              <a:xfrm>
                <a:off x="-252313" y="864329"/>
                <a:ext cx="1872000" cy="1872000"/>
              </a:xfrm>
              <a:prstGeom prst="arc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2" name="円弧 41"/>
              <p:cNvSpPr/>
              <p:nvPr/>
            </p:nvSpPr>
            <p:spPr bwMode="auto">
              <a:xfrm rot="5400000">
                <a:off x="-252105" y="864121"/>
                <a:ext cx="1872000" cy="1872000"/>
              </a:xfrm>
              <a:prstGeom prst="arc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-36289" y="1008137"/>
              <a:ext cx="1872208" cy="1872208"/>
              <a:chOff x="-252313" y="864121"/>
              <a:chExt cx="1872208" cy="1872208"/>
            </a:xfrm>
          </p:grpSpPr>
          <p:sp>
            <p:nvSpPr>
              <p:cNvPr id="15" name="円弧 14"/>
              <p:cNvSpPr/>
              <p:nvPr/>
            </p:nvSpPr>
            <p:spPr bwMode="auto">
              <a:xfrm>
                <a:off x="-252313" y="864329"/>
                <a:ext cx="1872000" cy="1872000"/>
              </a:xfrm>
              <a:prstGeom prst="arc">
                <a:avLst/>
              </a:prstGeom>
              <a:noFill/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9" name="円弧 18"/>
              <p:cNvSpPr/>
              <p:nvPr/>
            </p:nvSpPr>
            <p:spPr bwMode="auto">
              <a:xfrm rot="5400000">
                <a:off x="-252105" y="864121"/>
                <a:ext cx="1872000" cy="1872000"/>
              </a:xfrm>
              <a:prstGeom prst="arc">
                <a:avLst/>
              </a:prstGeom>
              <a:noFill/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>
              <a:off x="287747" y="1332173"/>
              <a:ext cx="1224000" cy="1224000"/>
              <a:chOff x="-252313" y="864121"/>
              <a:chExt cx="1872208" cy="1872208"/>
            </a:xfrm>
          </p:grpSpPr>
          <p:sp>
            <p:nvSpPr>
              <p:cNvPr id="22" name="円弧 21"/>
              <p:cNvSpPr/>
              <p:nvPr/>
            </p:nvSpPr>
            <p:spPr bwMode="auto">
              <a:xfrm>
                <a:off x="-252313" y="864329"/>
                <a:ext cx="1872000" cy="1872000"/>
              </a:xfrm>
              <a:prstGeom prst="arc">
                <a:avLst/>
              </a:prstGeom>
              <a:noFill/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3" name="円弧 22"/>
              <p:cNvSpPr/>
              <p:nvPr/>
            </p:nvSpPr>
            <p:spPr bwMode="auto">
              <a:xfrm rot="5400000">
                <a:off x="-252105" y="864121"/>
                <a:ext cx="1872000" cy="1872000"/>
              </a:xfrm>
              <a:prstGeom prst="arc">
                <a:avLst/>
              </a:prstGeom>
              <a:noFill/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>
              <a:off x="611847" y="1656273"/>
              <a:ext cx="576000" cy="576000"/>
              <a:chOff x="-252313" y="864121"/>
              <a:chExt cx="1872208" cy="1872208"/>
            </a:xfrm>
          </p:grpSpPr>
          <p:sp>
            <p:nvSpPr>
              <p:cNvPr id="25" name="円弧 24"/>
              <p:cNvSpPr/>
              <p:nvPr/>
            </p:nvSpPr>
            <p:spPr bwMode="auto">
              <a:xfrm>
                <a:off x="-252313" y="864329"/>
                <a:ext cx="1872000" cy="1872000"/>
              </a:xfrm>
              <a:prstGeom prst="arc">
                <a:avLst/>
              </a:prstGeom>
              <a:noFill/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6" name="円弧 25"/>
              <p:cNvSpPr/>
              <p:nvPr/>
            </p:nvSpPr>
            <p:spPr bwMode="auto">
              <a:xfrm rot="5400000">
                <a:off x="-252105" y="864121"/>
                <a:ext cx="1872000" cy="1872000"/>
              </a:xfrm>
              <a:prstGeom prst="arc">
                <a:avLst/>
              </a:prstGeom>
              <a:noFill/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27" name="Rectangle 36"/>
            <p:cNvSpPr>
              <a:spLocks noChangeArrowheads="1"/>
            </p:cNvSpPr>
            <p:nvPr/>
          </p:nvSpPr>
          <p:spPr bwMode="auto">
            <a:xfrm>
              <a:off x="443257" y="889775"/>
              <a:ext cx="420554" cy="3189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r" eaLnBrk="1" hangingPunct="1"/>
              <a:r>
                <a:rPr lang="ja-JP" altLang="en-US" sz="800" dirty="0">
                  <a:solidFill>
                    <a:srgbClr val="4D4D4D"/>
                  </a:solidFill>
                </a:rPr>
                <a:t>モノから</a:t>
              </a:r>
              <a:br>
                <a:rPr lang="en-US" altLang="ja-JP" sz="800" dirty="0">
                  <a:solidFill>
                    <a:srgbClr val="4D4D4D"/>
                  </a:solidFill>
                </a:rPr>
              </a:br>
              <a:r>
                <a:rPr lang="ja-JP" altLang="en-US" sz="800" dirty="0">
                  <a:solidFill>
                    <a:srgbClr val="4D4D4D"/>
                  </a:solidFill>
                </a:rPr>
                <a:t>の発信</a:t>
              </a:r>
            </a:p>
          </p:txBody>
        </p:sp>
        <p:sp>
          <p:nvSpPr>
            <p:cNvPr id="28" name="Rectangle 36"/>
            <p:cNvSpPr>
              <a:spLocks noChangeArrowheads="1"/>
            </p:cNvSpPr>
            <p:nvPr/>
          </p:nvSpPr>
          <p:spPr bwMode="auto">
            <a:xfrm>
              <a:off x="464095" y="1213811"/>
              <a:ext cx="399716" cy="3189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r" eaLnBrk="1" hangingPunct="1"/>
              <a:r>
                <a:rPr lang="ja-JP" altLang="en-US" sz="800" dirty="0">
                  <a:solidFill>
                    <a:srgbClr val="4D4D4D"/>
                  </a:solidFill>
                </a:rPr>
                <a:t>ヒトから</a:t>
              </a:r>
              <a:br>
                <a:rPr lang="en-US" altLang="ja-JP" sz="800" dirty="0">
                  <a:solidFill>
                    <a:srgbClr val="4D4D4D"/>
                  </a:solidFill>
                </a:rPr>
              </a:br>
              <a:r>
                <a:rPr lang="ja-JP" altLang="en-US" sz="800" dirty="0">
                  <a:solidFill>
                    <a:srgbClr val="4D4D4D"/>
                  </a:solidFill>
                </a:rPr>
                <a:t>の発信</a:t>
              </a:r>
            </a:p>
          </p:txBody>
        </p:sp>
        <p:sp>
          <p:nvSpPr>
            <p:cNvPr id="29" name="Rectangle 36"/>
            <p:cNvSpPr>
              <a:spLocks noChangeArrowheads="1"/>
            </p:cNvSpPr>
            <p:nvPr/>
          </p:nvSpPr>
          <p:spPr bwMode="auto">
            <a:xfrm>
              <a:off x="404784" y="1548124"/>
              <a:ext cx="459027" cy="3189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r" eaLnBrk="1" hangingPunct="1"/>
              <a:r>
                <a:rPr lang="ja-JP" altLang="en-US" sz="800" dirty="0">
                  <a:solidFill>
                    <a:srgbClr val="4D4D4D"/>
                  </a:solidFill>
                </a:rPr>
                <a:t>組織から</a:t>
              </a:r>
              <a:br>
                <a:rPr lang="en-US" altLang="ja-JP" sz="800" dirty="0">
                  <a:solidFill>
                    <a:srgbClr val="4D4D4D"/>
                  </a:solidFill>
                </a:rPr>
              </a:br>
              <a:r>
                <a:rPr lang="ja-JP" altLang="en-US" sz="800" dirty="0">
                  <a:solidFill>
                    <a:srgbClr val="4D4D4D"/>
                  </a:solidFill>
                </a:rPr>
                <a:t>の発信</a:t>
              </a:r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2303971" y="936129"/>
              <a:ext cx="2016000" cy="2016000"/>
              <a:chOff x="2772023" y="792113"/>
              <a:chExt cx="2016000" cy="2016000"/>
            </a:xfrm>
          </p:grpSpPr>
          <p:sp>
            <p:nvSpPr>
              <p:cNvPr id="7" name="Oval 137"/>
              <p:cNvSpPr>
                <a:spLocks noChangeArrowheads="1"/>
              </p:cNvSpPr>
              <p:nvPr/>
            </p:nvSpPr>
            <p:spPr bwMode="auto">
              <a:xfrm>
                <a:off x="2772023" y="792113"/>
                <a:ext cx="2016000" cy="2016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endParaRPr lang="ja-JP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5" name="正方形/長方形 34"/>
              <p:cNvSpPr/>
              <p:nvPr/>
            </p:nvSpPr>
            <p:spPr bwMode="auto">
              <a:xfrm>
                <a:off x="3744131" y="792233"/>
                <a:ext cx="72000" cy="1080000"/>
              </a:xfrm>
              <a:prstGeom prst="rect">
                <a:avLst/>
              </a:prstGeom>
              <a:solidFill>
                <a:schemeClr val="bg1"/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6" name="正方形/長方形 35"/>
              <p:cNvSpPr/>
              <p:nvPr/>
            </p:nvSpPr>
            <p:spPr bwMode="auto">
              <a:xfrm rot="7200000">
                <a:off x="4157781" y="1489394"/>
                <a:ext cx="72000" cy="1080000"/>
              </a:xfrm>
              <a:prstGeom prst="rect">
                <a:avLst/>
              </a:prstGeom>
              <a:solidFill>
                <a:schemeClr val="bg1"/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9" name="正方形/長方形 38"/>
              <p:cNvSpPr/>
              <p:nvPr/>
            </p:nvSpPr>
            <p:spPr bwMode="auto">
              <a:xfrm rot="14400000">
                <a:off x="3329689" y="1489394"/>
                <a:ext cx="72000" cy="1080000"/>
              </a:xfrm>
              <a:prstGeom prst="rect">
                <a:avLst/>
              </a:prstGeom>
              <a:solidFill>
                <a:schemeClr val="bg1"/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3" name="Oval 137"/>
              <p:cNvSpPr>
                <a:spLocks noChangeArrowheads="1"/>
              </p:cNvSpPr>
              <p:nvPr/>
            </p:nvSpPr>
            <p:spPr bwMode="auto">
              <a:xfrm>
                <a:off x="3348183" y="1368273"/>
                <a:ext cx="864000" cy="8640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2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Big Data</a:t>
                </a:r>
                <a:endParaRPr lang="ja-JP" altLang="ja-JP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endParaRPr>
              </a:p>
            </p:txBody>
          </p:sp>
        </p:grpSp>
        <p:sp>
          <p:nvSpPr>
            <p:cNvPr id="49" name="Rectangle 36"/>
            <p:cNvSpPr>
              <a:spLocks noChangeArrowheads="1"/>
            </p:cNvSpPr>
            <p:nvPr/>
          </p:nvSpPr>
          <p:spPr bwMode="auto">
            <a:xfrm>
              <a:off x="3001627" y="2448297"/>
              <a:ext cx="598488" cy="38048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000" dirty="0">
                  <a:solidFill>
                    <a:srgbClr val="4D4D4D"/>
                  </a:solidFill>
                  <a:latin typeface="+mj-lt"/>
                </a:rPr>
                <a:t>Volume</a:t>
              </a:r>
            </a:p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（量）</a:t>
              </a:r>
            </a:p>
          </p:txBody>
        </p:sp>
        <p:sp>
          <p:nvSpPr>
            <p:cNvPr id="50" name="Rectangle 36"/>
            <p:cNvSpPr>
              <a:spLocks noChangeArrowheads="1"/>
            </p:cNvSpPr>
            <p:nvPr/>
          </p:nvSpPr>
          <p:spPr bwMode="auto">
            <a:xfrm>
              <a:off x="2366379" y="1455749"/>
              <a:ext cx="585664" cy="38048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000" dirty="0">
                  <a:solidFill>
                    <a:srgbClr val="4D4D4D"/>
                  </a:solidFill>
                  <a:latin typeface="+mj-lt"/>
                </a:rPr>
                <a:t>Variety</a:t>
              </a:r>
            </a:p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（多様性）</a:t>
              </a:r>
            </a:p>
          </p:txBody>
        </p:sp>
        <p:sp>
          <p:nvSpPr>
            <p:cNvPr id="51" name="Rectangle 36"/>
            <p:cNvSpPr>
              <a:spLocks noChangeArrowheads="1"/>
            </p:cNvSpPr>
            <p:nvPr/>
          </p:nvSpPr>
          <p:spPr bwMode="auto">
            <a:xfrm>
              <a:off x="3598402" y="1455749"/>
              <a:ext cx="649785" cy="38048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000" dirty="0">
                  <a:solidFill>
                    <a:srgbClr val="4D4D4D"/>
                  </a:solidFill>
                  <a:latin typeface="+mj-lt"/>
                </a:rPr>
                <a:t>Velocity</a:t>
              </a:r>
            </a:p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  <a:latin typeface="+mj-lt"/>
                </a:rPr>
                <a:t>（頻度）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4119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06</a:t>
            </a:r>
            <a:r>
              <a:rPr lang="en-US" altLang="ja-JP" dirty="0"/>
              <a:t>   AI</a:t>
            </a:r>
            <a:r>
              <a:rPr lang="ja-JP" altLang="en-US" dirty="0"/>
              <a:t>；人工知能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AA4BA69-D6D2-FFB3-9AC6-D12007F8DF4C}"/>
              </a:ext>
            </a:extLst>
          </p:cNvPr>
          <p:cNvGrpSpPr/>
          <p:nvPr/>
        </p:nvGrpSpPr>
        <p:grpSpPr>
          <a:xfrm>
            <a:off x="-144450" y="900125"/>
            <a:ext cx="4608661" cy="1800200"/>
            <a:chOff x="-144450" y="900125"/>
            <a:chExt cx="4608661" cy="1800200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B6B47293-97AD-2072-C297-342BCEEF9B54}"/>
                </a:ext>
              </a:extLst>
            </p:cNvPr>
            <p:cNvSpPr/>
            <p:nvPr/>
          </p:nvSpPr>
          <p:spPr bwMode="auto">
            <a:xfrm>
              <a:off x="2339975" y="900125"/>
              <a:ext cx="1799800" cy="1800000"/>
            </a:xfrm>
            <a:prstGeom prst="roundRect">
              <a:avLst>
                <a:gd name="adj" fmla="val 6459"/>
              </a:avLst>
            </a:prstGeom>
            <a:solidFill>
              <a:schemeClr val="bg1"/>
            </a:solidFill>
            <a:ln w="127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defTabSz="473075"/>
              <a:endParaRPr lang="ja-JP" altLang="en-US" b="1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2" name="矢印: 右 1">
              <a:extLst>
                <a:ext uri="{FF2B5EF4-FFF2-40B4-BE49-F238E27FC236}">
                  <a16:creationId xmlns:a16="http://schemas.microsoft.com/office/drawing/2014/main" id="{9DC38B67-F6F1-D984-9512-741265CDA4E7}"/>
                </a:ext>
              </a:extLst>
            </p:cNvPr>
            <p:cNvSpPr/>
            <p:nvPr/>
          </p:nvSpPr>
          <p:spPr bwMode="auto">
            <a:xfrm>
              <a:off x="1475730" y="1368277"/>
              <a:ext cx="576000" cy="8640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1">
                <a:lumMod val="75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defTabSz="473075"/>
              <a:endParaRPr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62F6002C-9482-E50B-792B-977110DF86C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144301" y="900325"/>
              <a:ext cx="1800000" cy="1800000"/>
              <a:chOff x="-252313" y="864121"/>
              <a:chExt cx="1872208" cy="1872208"/>
            </a:xfrm>
          </p:grpSpPr>
          <p:sp>
            <p:nvSpPr>
              <p:cNvPr id="30" name="円弧 29">
                <a:extLst>
                  <a:ext uri="{FF2B5EF4-FFF2-40B4-BE49-F238E27FC236}">
                    <a16:creationId xmlns:a16="http://schemas.microsoft.com/office/drawing/2014/main" id="{C5DC741A-1364-9433-DD36-8DB5A06DED7D}"/>
                  </a:ext>
                </a:extLst>
              </p:cNvPr>
              <p:cNvSpPr/>
              <p:nvPr/>
            </p:nvSpPr>
            <p:spPr bwMode="auto">
              <a:xfrm>
                <a:off x="-252313" y="864329"/>
                <a:ext cx="1872000" cy="1872000"/>
              </a:xfrm>
              <a:prstGeom prst="arc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34" name="円弧 33">
                <a:extLst>
                  <a:ext uri="{FF2B5EF4-FFF2-40B4-BE49-F238E27FC236}">
                    <a16:creationId xmlns:a16="http://schemas.microsoft.com/office/drawing/2014/main" id="{00182673-B900-E508-EF18-4C3A0D28882B}"/>
                  </a:ext>
                </a:extLst>
              </p:cNvPr>
              <p:cNvSpPr/>
              <p:nvPr/>
            </p:nvSpPr>
            <p:spPr bwMode="auto">
              <a:xfrm rot="5400000">
                <a:off x="-252105" y="864121"/>
                <a:ext cx="1872000" cy="1872000"/>
              </a:xfrm>
              <a:prstGeom prst="arc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4FFE033-C336-678E-DE0F-AC664B25738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144450" y="900225"/>
              <a:ext cx="1800000" cy="1800000"/>
              <a:chOff x="-252313" y="864121"/>
              <a:chExt cx="1872208" cy="1872208"/>
            </a:xfrm>
          </p:grpSpPr>
          <p:sp>
            <p:nvSpPr>
              <p:cNvPr id="15" name="円弧 14">
                <a:extLst>
                  <a:ext uri="{FF2B5EF4-FFF2-40B4-BE49-F238E27FC236}">
                    <a16:creationId xmlns:a16="http://schemas.microsoft.com/office/drawing/2014/main" id="{10E6BFE1-4E3C-0DE4-6DC9-DE5114E8C7A5}"/>
                  </a:ext>
                </a:extLst>
              </p:cNvPr>
              <p:cNvSpPr/>
              <p:nvPr/>
            </p:nvSpPr>
            <p:spPr bwMode="auto">
              <a:xfrm>
                <a:off x="-252313" y="864329"/>
                <a:ext cx="1872000" cy="1872000"/>
              </a:xfrm>
              <a:prstGeom prst="arc">
                <a:avLst/>
              </a:prstGeom>
              <a:noFill/>
              <a:ln w="3810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6" name="円弧 15">
                <a:extLst>
                  <a:ext uri="{FF2B5EF4-FFF2-40B4-BE49-F238E27FC236}">
                    <a16:creationId xmlns:a16="http://schemas.microsoft.com/office/drawing/2014/main" id="{ED1B4F31-064A-E855-1DED-B5DC0B8CD2DF}"/>
                  </a:ext>
                </a:extLst>
              </p:cNvPr>
              <p:cNvSpPr/>
              <p:nvPr/>
            </p:nvSpPr>
            <p:spPr bwMode="auto">
              <a:xfrm rot="5400000">
                <a:off x="-252105" y="864121"/>
                <a:ext cx="1872000" cy="1872000"/>
              </a:xfrm>
              <a:prstGeom prst="arc">
                <a:avLst/>
              </a:prstGeom>
              <a:noFill/>
              <a:ln w="3810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AD97944B-59A8-E3D5-3791-6FA810F6CDB4}"/>
                </a:ext>
              </a:extLst>
            </p:cNvPr>
            <p:cNvSpPr txBox="1"/>
            <p:nvPr/>
          </p:nvSpPr>
          <p:spPr>
            <a:xfrm>
              <a:off x="521795" y="1677505"/>
              <a:ext cx="737911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900" dirty="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Big Data</a:t>
              </a:r>
              <a:endParaRPr lang="ja-JP" altLang="ja-JP" sz="900" dirty="0">
                <a:solidFill>
                  <a:srgbClr val="969696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C5BAFF32-CA35-6323-F98A-F56BBF1302EB}"/>
                </a:ext>
              </a:extLst>
            </p:cNvPr>
            <p:cNvSpPr txBox="1"/>
            <p:nvPr/>
          </p:nvSpPr>
          <p:spPr>
            <a:xfrm>
              <a:off x="3132095" y="2515659"/>
              <a:ext cx="288000" cy="18466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spAutoFit/>
            </a:bodyPr>
            <a:lstStyle/>
            <a:p>
              <a:pPr algn="ctr"/>
              <a:r>
                <a:rPr lang="en-US" altLang="ja-JP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AI</a:t>
              </a:r>
              <a:endParaRPr lang="ja-JP" altLang="ja-JP" sz="12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" name="矢印: 五方向 2">
              <a:extLst>
                <a:ext uri="{FF2B5EF4-FFF2-40B4-BE49-F238E27FC236}">
                  <a16:creationId xmlns:a16="http://schemas.microsoft.com/office/drawing/2014/main" id="{AE2900F4-F4FA-013F-03F3-489A30416B4F}"/>
                </a:ext>
              </a:extLst>
            </p:cNvPr>
            <p:cNvSpPr/>
            <p:nvPr/>
          </p:nvSpPr>
          <p:spPr bwMode="auto">
            <a:xfrm>
              <a:off x="2195959" y="1260285"/>
              <a:ext cx="756000" cy="1080000"/>
            </a:xfrm>
            <a:prstGeom prst="homePlate">
              <a:avLst>
                <a:gd name="adj" fmla="val 33400"/>
              </a:avLst>
            </a:pr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pPr defTabSz="473075"/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Recognition</a:t>
              </a:r>
            </a:p>
            <a:p>
              <a:pPr defTabSz="473075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（認識）</a:t>
              </a:r>
            </a:p>
          </p:txBody>
        </p:sp>
        <p:sp>
          <p:nvSpPr>
            <p:cNvPr id="4" name="矢印: 山形 3">
              <a:extLst>
                <a:ext uri="{FF2B5EF4-FFF2-40B4-BE49-F238E27FC236}">
                  <a16:creationId xmlns:a16="http://schemas.microsoft.com/office/drawing/2014/main" id="{7EAC5234-8307-0731-B619-A44630A4AA4B}"/>
                </a:ext>
              </a:extLst>
            </p:cNvPr>
            <p:cNvSpPr/>
            <p:nvPr/>
          </p:nvSpPr>
          <p:spPr bwMode="auto">
            <a:xfrm>
              <a:off x="2736191" y="1260285"/>
              <a:ext cx="936000" cy="1080000"/>
            </a:xfrm>
            <a:prstGeom prst="chevron">
              <a:avLst>
                <a:gd name="adj" fmla="val 27222"/>
              </a:avLst>
            </a:pr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pPr defTabSz="473075"/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Inference</a:t>
              </a:r>
              <a:b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（推論）</a:t>
              </a:r>
            </a:p>
          </p:txBody>
        </p:sp>
        <p:sp>
          <p:nvSpPr>
            <p:cNvPr id="5" name="矢印: 山形 4">
              <a:extLst>
                <a:ext uri="{FF2B5EF4-FFF2-40B4-BE49-F238E27FC236}">
                  <a16:creationId xmlns:a16="http://schemas.microsoft.com/office/drawing/2014/main" id="{FA9752E7-30C3-D5E5-50A4-234397F7FFD7}"/>
                </a:ext>
              </a:extLst>
            </p:cNvPr>
            <p:cNvSpPr/>
            <p:nvPr/>
          </p:nvSpPr>
          <p:spPr bwMode="auto">
            <a:xfrm>
              <a:off x="3456211" y="1260285"/>
              <a:ext cx="1008000" cy="1080000"/>
            </a:xfrm>
            <a:prstGeom prst="chevron">
              <a:avLst>
                <a:gd name="adj" fmla="val 25093"/>
              </a:avLst>
            </a:pr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pPr defTabSz="473075"/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Decision</a:t>
              </a:r>
            </a:p>
            <a:p>
              <a:pPr defTabSz="473075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（判断）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688070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13684</TotalTime>
  <Words>461</Words>
  <Application>Microsoft Office PowerPoint</Application>
  <PresentationFormat>ユーザー設定</PresentationFormat>
  <Paragraphs>155</Paragraphs>
  <Slides>16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2" baseType="lpstr">
      <vt:lpstr>HGS創英角ｺﾞｼｯｸUB</vt:lpstr>
      <vt:lpstr>Arial</vt:lpstr>
      <vt:lpstr>Arial Black</vt:lpstr>
      <vt:lpstr>Tahoma</vt:lpstr>
      <vt:lpstr>Wingdings</vt:lpstr>
      <vt:lpstr>標準デザイン</vt:lpstr>
      <vt:lpstr>コンピュータと情報システム [第3版] 序章　社会におけるICTの動向</vt:lpstr>
      <vt:lpstr>01   これからの社会とICT</vt:lpstr>
      <vt:lpstr>01   【図】Society 5.0と産業革命</vt:lpstr>
      <vt:lpstr>02   人間拡張技術</vt:lpstr>
      <vt:lpstr>03   仕事におけるICT活用</vt:lpstr>
      <vt:lpstr>03   【図】さまざまな分野のX-Tech</vt:lpstr>
      <vt:lpstr>04   IoT；モノのインターネット</vt:lpstr>
      <vt:lpstr>05   ビッグ データ</vt:lpstr>
      <vt:lpstr>06   AI；人工知能</vt:lpstr>
      <vt:lpstr>06   【図】AIの技術世代</vt:lpstr>
      <vt:lpstr>06   【図】人工ニューロンの概念</vt:lpstr>
      <vt:lpstr>06   【図】ニューラル ネットワーク</vt:lpstr>
      <vt:lpstr>07   暮らしにおけるICT活用</vt:lpstr>
      <vt:lpstr>08   ソーシャル メディア</vt:lpstr>
      <vt:lpstr>09   利用者の情報セキュリティ</vt:lpstr>
      <vt:lpstr>10   情報リテラシの必要性</vt:lpstr>
    </vt:vector>
  </TitlesOfParts>
  <Company>OUE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ma97011</dc:creator>
  <cp:lastModifiedBy>草薙 信照</cp:lastModifiedBy>
  <cp:revision>523</cp:revision>
  <cp:lastPrinted>2022-08-25T02:20:50Z</cp:lastPrinted>
  <dcterms:created xsi:type="dcterms:W3CDTF">2006-08-22T06:54:28Z</dcterms:created>
  <dcterms:modified xsi:type="dcterms:W3CDTF">2022-11-07T03:46:25Z</dcterms:modified>
</cp:coreProperties>
</file>