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4" r:id="rId3"/>
    <p:sldId id="271" r:id="rId4"/>
    <p:sldId id="259" r:id="rId5"/>
    <p:sldId id="275" r:id="rId6"/>
    <p:sldId id="280" r:id="rId7"/>
    <p:sldId id="279" r:id="rId8"/>
    <p:sldId id="261" r:id="rId9"/>
    <p:sldId id="285" r:id="rId10"/>
    <p:sldId id="289" r:id="rId11"/>
  </p:sldIdLst>
  <p:sldSz cx="4679950" cy="36004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4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C0C0C0"/>
    <a:srgbClr val="777777"/>
    <a:srgbClr val="969696"/>
    <a:srgbClr val="4D4D4D"/>
    <a:srgbClr val="FF3300"/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599" autoAdjust="0"/>
  </p:normalViewPr>
  <p:slideViewPr>
    <p:cSldViewPr>
      <p:cViewPr varScale="1">
        <p:scale>
          <a:sx n="179" d="100"/>
          <a:sy n="179" d="100"/>
        </p:scale>
        <p:origin x="150" y="264"/>
      </p:cViewPr>
      <p:guideLst>
        <p:guide orient="horz" pos="1134"/>
        <p:guide pos="147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fld id="{238ED05E-3172-48CF-9D4C-1691315471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912340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0150" y="685800"/>
            <a:ext cx="44577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91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fld id="{C4AD429E-F4DD-4802-9739-07BC635035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85922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4B2C6D-4A77-475B-B53D-141B8EFCD1BD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0272261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955193-0B81-4909-B633-893521F2A8C7}" type="slidenum">
              <a:rPr lang="en-US" altLang="ja-JP"/>
              <a:pPr/>
              <a:t>10</a:t>
            </a:fld>
            <a:endParaRPr lang="en-US" altLang="ja-JP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746106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8580BD-58BD-486E-AEDD-812FA2FD85C9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ja-JP" altLang="en-US" sz="800"/>
              <a:t>構成管理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ハードウェア管理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ソフトウェア管理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ネットワーク構成（アドレス管理）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マニュアルや台帳などドキュメントの整備と管理</a:t>
            </a:r>
          </a:p>
          <a:p>
            <a:pPr>
              <a:lnSpc>
                <a:spcPct val="80000"/>
              </a:lnSpc>
            </a:pPr>
            <a:endParaRPr lang="ja-JP" altLang="en-US" sz="800"/>
          </a:p>
          <a:p>
            <a:pPr>
              <a:lnSpc>
                <a:spcPct val="80000"/>
              </a:lnSpc>
            </a:pPr>
            <a:r>
              <a:rPr lang="ja-JP" altLang="en-US" sz="800"/>
              <a:t>性能管理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サーバ管理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クライアント管理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ネットワーク管理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障害管理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障害対策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障害対応</a:t>
            </a:r>
          </a:p>
          <a:p>
            <a:pPr>
              <a:lnSpc>
                <a:spcPct val="80000"/>
              </a:lnSpc>
            </a:pPr>
            <a:endParaRPr lang="ja-JP" altLang="en-US" sz="800"/>
          </a:p>
          <a:p>
            <a:pPr>
              <a:lnSpc>
                <a:spcPct val="80000"/>
              </a:lnSpc>
            </a:pPr>
            <a:r>
              <a:rPr lang="ja-JP" altLang="en-US" sz="800"/>
              <a:t>セキュリティ管理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セキュリティ対策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ユーザ管理（アクセス制御）</a:t>
            </a:r>
          </a:p>
          <a:p>
            <a:pPr>
              <a:lnSpc>
                <a:spcPct val="80000"/>
              </a:lnSpc>
            </a:pPr>
            <a:endParaRPr lang="ja-JP" altLang="en-US" sz="800"/>
          </a:p>
          <a:p>
            <a:pPr>
              <a:lnSpc>
                <a:spcPct val="80000"/>
              </a:lnSpc>
            </a:pPr>
            <a:r>
              <a:rPr lang="ja-JP" altLang="en-US" sz="800"/>
              <a:t>ファイル管理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ファイル階層構造の整備と保全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バックアップ管理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ファイルやフォルダのアクセス権</a:t>
            </a:r>
          </a:p>
          <a:p>
            <a:pPr>
              <a:lnSpc>
                <a:spcPct val="80000"/>
              </a:lnSpc>
            </a:pPr>
            <a:endParaRPr lang="ja-JP" altLang="en-US" sz="800"/>
          </a:p>
          <a:p>
            <a:pPr>
              <a:lnSpc>
                <a:spcPct val="80000"/>
              </a:lnSpc>
            </a:pPr>
            <a:r>
              <a:rPr lang="ja-JP" altLang="en-US" sz="800"/>
              <a:t>利用状況の管理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利用者と利用状況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課金管理</a:t>
            </a:r>
          </a:p>
          <a:p>
            <a:pPr>
              <a:lnSpc>
                <a:spcPct val="80000"/>
              </a:lnSpc>
            </a:pPr>
            <a:endParaRPr lang="ja-JP" altLang="en-US" sz="800"/>
          </a:p>
          <a:p>
            <a:pPr>
              <a:lnSpc>
                <a:spcPct val="80000"/>
              </a:lnSpc>
            </a:pPr>
            <a:r>
              <a:rPr lang="ja-JP" altLang="en-US" sz="800"/>
              <a:t>権利の保護と管理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ソフトウェアやコンテンツの著作権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ネットワーク利用ルール</a:t>
            </a:r>
          </a:p>
        </p:txBody>
      </p:sp>
    </p:spTree>
    <p:extLst>
      <p:ext uri="{BB962C8B-B14F-4D97-AF65-F5344CB8AC3E}">
        <p14:creationId xmlns:p14="http://schemas.microsoft.com/office/powerpoint/2010/main" val="2737542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B964DB-EF25-45C1-90A4-DC6C7BA11430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691067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8C02DD-000B-4676-9411-B52178839159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9178997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8FA916-2890-482A-B963-CB34F0F7D1C9}" type="slidenum">
              <a:rPr lang="en-US" altLang="ja-JP"/>
              <a:pPr/>
              <a:t>5</a:t>
            </a:fld>
            <a:endParaRPr lang="en-US" altLang="ja-JP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744115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9DEC4D-A05A-4146-B74E-20B2AD567B64}" type="slidenum">
              <a:rPr lang="en-US" altLang="ja-JP"/>
              <a:pPr/>
              <a:t>6</a:t>
            </a:fld>
            <a:endParaRPr lang="en-US" altLang="ja-JP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571341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64387D-F5E9-4266-A366-DE7B458F2BC5}" type="slidenum">
              <a:rPr lang="en-US" altLang="ja-JP"/>
              <a:pPr/>
              <a:t>7</a:t>
            </a:fld>
            <a:endParaRPr lang="en-US" altLang="ja-JP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5976002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955193-0B81-4909-B633-893521F2A8C7}" type="slidenum">
              <a:rPr lang="en-US" altLang="ja-JP"/>
              <a:pPr/>
              <a:t>8</a:t>
            </a:fld>
            <a:endParaRPr lang="en-US" altLang="ja-JP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6838820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400219-76D8-4B09-AEAE-C2A531FECC34}" type="slidenum">
              <a:rPr lang="en-US" altLang="ja-JP"/>
              <a:pPr/>
              <a:t>9</a:t>
            </a:fld>
            <a:endParaRPr lang="en-US" altLang="ja-JP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198540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38" y="1119188"/>
            <a:ext cx="3978275" cy="771525"/>
          </a:xfrm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7311" tIns="23656" rIns="47311" bIns="23656" anchorCtr="1"/>
          <a:lstStyle>
            <a:lvl1pPr algn="ctr">
              <a:lnSpc>
                <a:spcPct val="125000"/>
              </a:lnSpc>
              <a:defRPr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2039938"/>
            <a:ext cx="3276600" cy="920750"/>
          </a:xfrm>
        </p:spPr>
        <p:txBody>
          <a:bodyPr anchor="ctr" anchorCtr="1"/>
          <a:lstStyle>
            <a:lvl1pPr marL="0" indent="0" algn="ctr" defTabSz="914400">
              <a:lnSpc>
                <a:spcPct val="125000"/>
              </a:lnSpc>
              <a:spcBef>
                <a:spcPct val="0"/>
              </a:spcBef>
              <a:buFont typeface="Wingdings" panose="05000000000000000000" pitchFamily="2" charset="2"/>
              <a:buNone/>
              <a:defRPr sz="1200">
                <a:solidFill>
                  <a:schemeClr val="tx2"/>
                </a:solidFill>
                <a:latin typeface="Arial Black" panose="020B0A04020102020204" pitchFamily="34" charset="0"/>
                <a:ea typeface="HGPｺﾞｼｯｸE" panose="020B0900000000000000" pitchFamily="50" charset="-128"/>
              </a:defRPr>
            </a:lvl1pPr>
          </a:lstStyle>
          <a:p>
            <a:pPr lvl="0"/>
            <a:r>
              <a:rPr lang="ja-JP" altLang="en-US" noProof="0"/>
              <a:t>マスタ サブタイトルの書式設定</a:t>
            </a:r>
          </a:p>
        </p:txBody>
      </p:sp>
      <p:sp>
        <p:nvSpPr>
          <p:cNvPr id="4111" name="Rectangle 15"/>
          <p:cNvSpPr>
            <a:spLocks noChangeAspect="1" noChangeArrowheads="1"/>
          </p:cNvSpPr>
          <p:nvPr userDrawn="1"/>
        </p:nvSpPr>
        <p:spPr bwMode="auto">
          <a:xfrm>
            <a:off x="107950" y="1079500"/>
            <a:ext cx="2840038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2" name="Rectangle 16"/>
          <p:cNvSpPr>
            <a:spLocks noChangeAspect="1" noChangeArrowheads="1"/>
          </p:cNvSpPr>
          <p:nvPr userDrawn="1"/>
        </p:nvSpPr>
        <p:spPr bwMode="auto">
          <a:xfrm rot="5400000">
            <a:off x="-383381" y="1715294"/>
            <a:ext cx="1450975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3" name="Oval 17"/>
          <p:cNvSpPr>
            <a:spLocks noChangeAspect="1" noChangeArrowheads="1"/>
          </p:cNvSpPr>
          <p:nvPr userDrawn="1"/>
        </p:nvSpPr>
        <p:spPr bwMode="auto">
          <a:xfrm>
            <a:off x="252413" y="1368425"/>
            <a:ext cx="287337" cy="2873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41961"/>
                  <a:invGamma/>
                  <a:alpha val="69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4" name="Rectangle 18"/>
          <p:cNvSpPr>
            <a:spLocks noChangeAspect="1" noChangeArrowheads="1"/>
          </p:cNvSpPr>
          <p:nvPr userDrawn="1"/>
        </p:nvSpPr>
        <p:spPr bwMode="auto">
          <a:xfrm rot="10800000">
            <a:off x="1547813" y="1871663"/>
            <a:ext cx="2900362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5" name="Rectangle 19"/>
          <p:cNvSpPr>
            <a:spLocks noChangeAspect="1" noChangeArrowheads="1"/>
          </p:cNvSpPr>
          <p:nvPr userDrawn="1"/>
        </p:nvSpPr>
        <p:spPr bwMode="auto">
          <a:xfrm rot="16200000">
            <a:off x="3884612" y="1514476"/>
            <a:ext cx="906463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6" name="Rectangle 20"/>
          <p:cNvSpPr>
            <a:spLocks noChangeAspect="1" noChangeArrowheads="1"/>
          </p:cNvSpPr>
          <p:nvPr userDrawn="1"/>
        </p:nvSpPr>
        <p:spPr bwMode="auto">
          <a:xfrm>
            <a:off x="684213" y="2952750"/>
            <a:ext cx="3627437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A059FF-BEAB-4CB5-A1A1-D842CFC7039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6143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13138" y="252413"/>
            <a:ext cx="1092200" cy="29638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3363" y="252413"/>
            <a:ext cx="3127375" cy="29638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02A1E-F1FC-4239-8E06-26EAAB60771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15016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1428F6-8618-4085-AA70-E17DCE19627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8593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088" y="896938"/>
            <a:ext cx="4037012" cy="1498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9088" y="2409825"/>
            <a:ext cx="4037012" cy="7874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FF776-A66A-46EF-8958-801017B40C9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91725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33363" y="839788"/>
            <a:ext cx="2030412" cy="2376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16175" y="839788"/>
            <a:ext cx="2030413" cy="2376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00A912-A4E4-462A-B198-D193B9DBA5C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6640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192088"/>
            <a:ext cx="4037012" cy="6953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2263" y="882650"/>
            <a:ext cx="1979612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263" y="1314450"/>
            <a:ext cx="1979612" cy="19351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68550" y="882650"/>
            <a:ext cx="1990725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68550" y="1314450"/>
            <a:ext cx="1990725" cy="19351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486830-5256-4543-B5D8-19782D66813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37305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13F5C-13B4-4CC2-8C07-39DF63FC658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182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59A5E-9DF9-4389-A1C6-D4349B1795C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633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6DD97-3BA0-4A98-A1AF-24C520EAD8C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478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CD710-2F88-416B-A1F9-A94DEDA151C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1001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839788"/>
            <a:ext cx="4213225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4388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r" defTabSz="473075">
              <a:defRPr sz="700">
                <a:ea typeface="+mn-ea"/>
              </a:defRPr>
            </a:lvl1pPr>
          </a:lstStyle>
          <a:p>
            <a:fld id="{60B60FC0-050F-42B2-B561-F8A5C1BFE21C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1070" name="Group 46"/>
          <p:cNvGrpSpPr>
            <a:grpSpLocks/>
          </p:cNvGrpSpPr>
          <p:nvPr userDrawn="1"/>
        </p:nvGrpSpPr>
        <p:grpSpPr bwMode="auto">
          <a:xfrm>
            <a:off x="144463" y="217488"/>
            <a:ext cx="4416425" cy="3022600"/>
            <a:chOff x="91" y="137"/>
            <a:chExt cx="2782" cy="1904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 flipH="1">
              <a:off x="547" y="356"/>
              <a:ext cx="2326" cy="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  <p:sp>
          <p:nvSpPr>
            <p:cNvPr id="1033" name="Oval 9"/>
            <p:cNvSpPr>
              <a:spLocks noChangeArrowheads="1"/>
            </p:cNvSpPr>
            <p:nvPr userDrawn="1"/>
          </p:nvSpPr>
          <p:spPr bwMode="auto">
            <a:xfrm>
              <a:off x="91" y="137"/>
              <a:ext cx="227" cy="22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600" tIns="10800" rIns="3600" bIns="3600" anchor="ctr"/>
            <a:lstStyle/>
            <a:p>
              <a:pPr algn="ctr"/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204" y="137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4392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3600" rIns="3600" bIns="3600"/>
            <a:lstStyle/>
            <a:p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 userDrawn="1"/>
          </p:nvSpPr>
          <p:spPr bwMode="auto">
            <a:xfrm>
              <a:off x="159" y="182"/>
              <a:ext cx="11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14400" rIns="3600" bIns="3600"/>
            <a:lstStyle/>
            <a:p>
              <a:pPr algn="just"/>
              <a:r>
                <a:rPr lang="en-US" altLang="ja-JP" sz="1000">
                  <a:solidFill>
                    <a:srgbClr val="FFFFFF"/>
                  </a:solidFill>
                  <a:latin typeface="Arial Black" panose="020B0A04020102020204" pitchFamily="34" charset="0"/>
                  <a:ea typeface="ＭＳ 明朝" panose="02020609040205080304" pitchFamily="17" charset="-128"/>
                </a:rPr>
                <a:t>10</a:t>
              </a:r>
              <a:endParaRPr lang="en-US" altLang="ja-JP" sz="1800">
                <a:ea typeface="ＭＳ Ｐゴシック" panose="020B0600070205080204" pitchFamily="50" charset="-128"/>
              </a:endParaRPr>
            </a:p>
          </p:txBody>
        </p:sp>
        <p:grpSp>
          <p:nvGrpSpPr>
            <p:cNvPr id="1036" name="Group 12"/>
            <p:cNvGrpSpPr>
              <a:grpSpLocks/>
            </p:cNvGrpSpPr>
            <p:nvPr userDrawn="1"/>
          </p:nvGrpSpPr>
          <p:grpSpPr bwMode="auto">
            <a:xfrm>
              <a:off x="114" y="2018"/>
              <a:ext cx="2758" cy="23"/>
              <a:chOff x="2423" y="7925"/>
              <a:chExt cx="6897" cy="58"/>
            </a:xfrm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4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6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31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33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5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79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401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424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447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470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4931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5159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538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561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584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607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629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652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675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698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21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43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66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89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81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83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85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88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90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92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</p:grp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 flipH="1">
              <a:off x="547" y="137"/>
              <a:ext cx="2326" cy="22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252413"/>
            <a:ext cx="4138613" cy="287337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000" tIns="0" rIns="3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01   </a:t>
            </a:r>
            <a:r>
              <a:rPr lang="ja-JP" altLang="en-US"/>
              <a:t>マスタ タイトルの書式設定</a:t>
            </a:r>
          </a:p>
        </p:txBody>
      </p:sp>
      <p:sp>
        <p:nvSpPr>
          <p:cNvPr id="45" name="Text Box 49"/>
          <p:cNvSpPr txBox="1">
            <a:spLocks noChangeArrowheads="1"/>
          </p:cNvSpPr>
          <p:nvPr userDrawn="1"/>
        </p:nvSpPr>
        <p:spPr bwMode="auto">
          <a:xfrm>
            <a:off x="900135" y="3420695"/>
            <a:ext cx="28800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Copyright, 2007-2022 © N.Kusanagi  Osaka University of Economics</a:t>
            </a:r>
            <a:endParaRPr lang="en-US" altLang="ja-JP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just" rtl="0" fontAlgn="base">
        <a:spcBef>
          <a:spcPct val="0"/>
        </a:spcBef>
        <a:spcAft>
          <a:spcPct val="0"/>
        </a:spcAft>
        <a:defRPr kumimoji="1" sz="1600" kern="1200">
          <a:solidFill>
            <a:srgbClr val="0000FF"/>
          </a:solidFill>
          <a:latin typeface="+mj-lt"/>
          <a:ea typeface="+mj-ea"/>
          <a:cs typeface="+mj-cs"/>
        </a:defRPr>
      </a:lvl1pPr>
      <a:lvl2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2pPr>
      <a:lvl3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3pPr>
      <a:lvl4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4pPr>
      <a:lvl5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9pPr>
    </p:titleStyle>
    <p:bodyStyle>
      <a:lvl1pPr marL="177800" indent="-177800" algn="l" defTabSz="473075" rtl="0" fontAlgn="base">
        <a:spcBef>
          <a:spcPct val="20000"/>
        </a:spcBef>
        <a:spcAft>
          <a:spcPct val="0"/>
        </a:spcAft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84175" indent="-147638" algn="l" defTabSz="473075" rtl="0" fontAlgn="base">
        <a:spcBef>
          <a:spcPct val="20000"/>
        </a:spcBef>
        <a:spcAft>
          <a:spcPct val="0"/>
        </a:spcAft>
        <a:buChar char="–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92138" indent="-119063" algn="l" defTabSz="473075" rtl="0" fontAlgn="base">
        <a:spcBef>
          <a:spcPct val="20000"/>
        </a:spcBef>
        <a:spcAft>
          <a:spcPct val="0"/>
        </a:spcAft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8675" indent="-119063" algn="l" defTabSz="473075" rtl="0" fontAlgn="base">
        <a:spcBef>
          <a:spcPct val="20000"/>
        </a:spcBef>
        <a:spcAft>
          <a:spcPct val="0"/>
        </a:spcAft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52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1200" dirty="0"/>
              <a:t>コンピュータと情報システム </a:t>
            </a:r>
            <a:r>
              <a:rPr lang="en-US" altLang="ja-JP" sz="1200" dirty="0"/>
              <a:t>[</a:t>
            </a:r>
            <a:r>
              <a:rPr lang="ja-JP" altLang="en-US" sz="1200" dirty="0"/>
              <a:t>第</a:t>
            </a:r>
            <a:r>
              <a:rPr lang="en-US" altLang="ja-JP" sz="1200" dirty="0"/>
              <a:t>3</a:t>
            </a:r>
            <a:r>
              <a:rPr lang="ja-JP" altLang="en-US" sz="1200" dirty="0"/>
              <a:t>版</a:t>
            </a:r>
            <a:r>
              <a:rPr lang="en-US" altLang="ja-JP" sz="1200" dirty="0"/>
              <a:t>]</a:t>
            </a:r>
            <a:br>
              <a:rPr lang="ja-JP" altLang="en-US" sz="1200" dirty="0"/>
            </a:br>
            <a:r>
              <a:rPr lang="en-US" altLang="ja-JP" sz="2000" dirty="0"/>
              <a:t>10</a:t>
            </a:r>
            <a:r>
              <a:rPr lang="ja-JP" altLang="en-US" dirty="0"/>
              <a:t>章　システムの運用と管理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z="1400">
                <a:solidFill>
                  <a:srgbClr val="4D4D4D"/>
                </a:solidFill>
              </a:rPr>
              <a:t>大阪経済大学</a:t>
            </a:r>
          </a:p>
          <a:p>
            <a:r>
              <a:rPr lang="en-US" altLang="ja-JP" sz="1000">
                <a:solidFill>
                  <a:srgbClr val="4D4D4D"/>
                </a:solidFill>
              </a:rPr>
              <a:t>N.Kusanagi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09   </a:t>
            </a:r>
            <a:r>
              <a:rPr lang="ja-JP" altLang="en-US" dirty="0"/>
              <a:t>個人情報の保護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DEC84F2-D002-14EC-79C1-147EF82DDB66}"/>
              </a:ext>
            </a:extLst>
          </p:cNvPr>
          <p:cNvGrpSpPr/>
          <p:nvPr/>
        </p:nvGrpSpPr>
        <p:grpSpPr>
          <a:xfrm>
            <a:off x="575951" y="936129"/>
            <a:ext cx="3564083" cy="1728136"/>
            <a:chOff x="575951" y="936129"/>
            <a:chExt cx="3564083" cy="1728136"/>
          </a:xfrm>
        </p:grpSpPr>
        <p:sp>
          <p:nvSpPr>
            <p:cNvPr id="15575" name="Oval 215"/>
            <p:cNvSpPr>
              <a:spLocks noChangeArrowheads="1"/>
            </p:cNvSpPr>
            <p:nvPr/>
          </p:nvSpPr>
          <p:spPr bwMode="auto">
            <a:xfrm>
              <a:off x="1476698" y="936625"/>
              <a:ext cx="1727200" cy="17272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個人情報</a:t>
              </a:r>
              <a:endParaRPr lang="en-US" altLang="ja-JP" sz="12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ctr">
                <a:lnSpc>
                  <a:spcPct val="130000"/>
                </a:lnSpc>
              </a:pPr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取扱事業者</a:t>
              </a:r>
              <a:endParaRPr lang="ja-JP" altLang="ja-JP" sz="12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5576" name="Rectangle 216"/>
            <p:cNvSpPr>
              <a:spLocks noChangeArrowheads="1"/>
            </p:cNvSpPr>
            <p:nvPr/>
          </p:nvSpPr>
          <p:spPr bwMode="auto">
            <a:xfrm>
              <a:off x="2880034" y="2017017"/>
              <a:ext cx="1260000" cy="28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保有個人データの開示</a:t>
              </a:r>
            </a:p>
          </p:txBody>
        </p:sp>
        <p:sp>
          <p:nvSpPr>
            <p:cNvPr id="15577" name="Rectangle 217"/>
            <p:cNvSpPr>
              <a:spLocks noChangeArrowheads="1"/>
            </p:cNvSpPr>
            <p:nvPr/>
          </p:nvSpPr>
          <p:spPr bwMode="auto">
            <a:xfrm>
              <a:off x="2880034" y="1655576"/>
              <a:ext cx="1260000" cy="28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第三者提供の制限</a:t>
              </a:r>
            </a:p>
          </p:txBody>
        </p:sp>
        <p:sp>
          <p:nvSpPr>
            <p:cNvPr id="15578" name="Rectangle 218"/>
            <p:cNvSpPr>
              <a:spLocks noChangeArrowheads="1"/>
            </p:cNvSpPr>
            <p:nvPr/>
          </p:nvSpPr>
          <p:spPr bwMode="auto">
            <a:xfrm>
              <a:off x="2880034" y="1295722"/>
              <a:ext cx="1260000" cy="28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従業者・委託先の監督</a:t>
              </a:r>
            </a:p>
          </p:txBody>
        </p:sp>
        <p:sp>
          <p:nvSpPr>
            <p:cNvPr id="15586" name="Rectangle 226"/>
            <p:cNvSpPr>
              <a:spLocks noChangeArrowheads="1"/>
            </p:cNvSpPr>
            <p:nvPr/>
          </p:nvSpPr>
          <p:spPr bwMode="auto">
            <a:xfrm>
              <a:off x="2880034" y="936129"/>
              <a:ext cx="1260000" cy="28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安全管理措置</a:t>
              </a:r>
            </a:p>
          </p:txBody>
        </p:sp>
        <p:sp>
          <p:nvSpPr>
            <p:cNvPr id="16" name="Rectangle 217"/>
            <p:cNvSpPr>
              <a:spLocks noChangeArrowheads="1"/>
            </p:cNvSpPr>
            <p:nvPr/>
          </p:nvSpPr>
          <p:spPr bwMode="auto">
            <a:xfrm>
              <a:off x="575951" y="1548507"/>
              <a:ext cx="1260000" cy="50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適正な取得，</a:t>
              </a:r>
              <a:endParaRPr lang="en-US" altLang="ja-JP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ctr">
                <a:lnSpc>
                  <a:spcPct val="130000"/>
                </a:lnSpc>
              </a:pP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利用目的の通知・公表</a:t>
              </a:r>
            </a:p>
          </p:txBody>
        </p:sp>
        <p:sp>
          <p:nvSpPr>
            <p:cNvPr id="19" name="Rectangle 226"/>
            <p:cNvSpPr>
              <a:spLocks noChangeArrowheads="1"/>
            </p:cNvSpPr>
            <p:nvPr/>
          </p:nvSpPr>
          <p:spPr bwMode="auto">
            <a:xfrm>
              <a:off x="575951" y="936129"/>
              <a:ext cx="1260000" cy="50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利用目的の特定，</a:t>
              </a:r>
              <a:endParaRPr lang="en-US" altLang="ja-JP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ctr">
                <a:lnSpc>
                  <a:spcPct val="130000"/>
                </a:lnSpc>
              </a:pP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目的外利用の禁止</a:t>
              </a:r>
            </a:p>
          </p:txBody>
        </p:sp>
        <p:sp>
          <p:nvSpPr>
            <p:cNvPr id="13" name="Rectangle 216"/>
            <p:cNvSpPr>
              <a:spLocks noChangeArrowheads="1"/>
            </p:cNvSpPr>
            <p:nvPr/>
          </p:nvSpPr>
          <p:spPr bwMode="auto">
            <a:xfrm>
              <a:off x="2880034" y="2375991"/>
              <a:ext cx="1260000" cy="28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苦情の処理</a:t>
              </a:r>
            </a:p>
          </p:txBody>
        </p:sp>
        <p:sp>
          <p:nvSpPr>
            <p:cNvPr id="14" name="Rectangle 217"/>
            <p:cNvSpPr>
              <a:spLocks noChangeArrowheads="1"/>
            </p:cNvSpPr>
            <p:nvPr/>
          </p:nvSpPr>
          <p:spPr bwMode="auto">
            <a:xfrm>
              <a:off x="575951" y="2160265"/>
              <a:ext cx="1260000" cy="50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個人データ内容の</a:t>
              </a:r>
              <a:endParaRPr lang="en-US" altLang="ja-JP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ctr">
                <a:lnSpc>
                  <a:spcPct val="130000"/>
                </a:lnSpc>
              </a:pP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正確性の確保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9218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01</a:t>
            </a:r>
            <a:r>
              <a:rPr lang="en-US" altLang="ja-JP"/>
              <a:t>   </a:t>
            </a:r>
            <a:r>
              <a:rPr lang="ja-JP" altLang="en-US"/>
              <a:t>システムの運用管理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49EB041-9E20-3765-2710-FCD0F7832397}"/>
              </a:ext>
            </a:extLst>
          </p:cNvPr>
          <p:cNvGrpSpPr/>
          <p:nvPr/>
        </p:nvGrpSpPr>
        <p:grpSpPr>
          <a:xfrm>
            <a:off x="576263" y="792163"/>
            <a:ext cx="3563937" cy="2411049"/>
            <a:chOff x="576263" y="792163"/>
            <a:chExt cx="3563937" cy="2411049"/>
          </a:xfrm>
        </p:grpSpPr>
        <p:sp>
          <p:nvSpPr>
            <p:cNvPr id="54275" name="Oval 3"/>
            <p:cNvSpPr>
              <a:spLocks noChangeArrowheads="1"/>
            </p:cNvSpPr>
            <p:nvPr/>
          </p:nvSpPr>
          <p:spPr bwMode="auto">
            <a:xfrm>
              <a:off x="2124075" y="863600"/>
              <a:ext cx="1871663" cy="187166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54282" name="Rectangle 10"/>
            <p:cNvSpPr>
              <a:spLocks noChangeArrowheads="1"/>
            </p:cNvSpPr>
            <p:nvPr/>
          </p:nvSpPr>
          <p:spPr bwMode="auto">
            <a:xfrm>
              <a:off x="3057525" y="1944688"/>
              <a:ext cx="10795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ファイル管理</a:t>
              </a:r>
            </a:p>
          </p:txBody>
        </p:sp>
        <p:sp>
          <p:nvSpPr>
            <p:cNvPr id="54283" name="Rectangle 11"/>
            <p:cNvSpPr>
              <a:spLocks noChangeArrowheads="1"/>
            </p:cNvSpPr>
            <p:nvPr/>
          </p:nvSpPr>
          <p:spPr bwMode="auto">
            <a:xfrm>
              <a:off x="3060700" y="2195513"/>
              <a:ext cx="10795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セキュリティ管理</a:t>
              </a:r>
            </a:p>
          </p:txBody>
        </p:sp>
        <p:sp>
          <p:nvSpPr>
            <p:cNvPr id="54284" name="Rectangle 12"/>
            <p:cNvSpPr>
              <a:spLocks noChangeArrowheads="1"/>
            </p:cNvSpPr>
            <p:nvPr/>
          </p:nvSpPr>
          <p:spPr bwMode="auto">
            <a:xfrm>
              <a:off x="3060700" y="1692275"/>
              <a:ext cx="10795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障害管理</a:t>
              </a:r>
            </a:p>
          </p:txBody>
        </p:sp>
        <p:sp>
          <p:nvSpPr>
            <p:cNvPr id="54285" name="Rectangle 13"/>
            <p:cNvSpPr>
              <a:spLocks noChangeArrowheads="1"/>
            </p:cNvSpPr>
            <p:nvPr/>
          </p:nvSpPr>
          <p:spPr bwMode="auto">
            <a:xfrm>
              <a:off x="3057525" y="1439863"/>
              <a:ext cx="10795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性能管理</a:t>
              </a:r>
            </a:p>
          </p:txBody>
        </p:sp>
        <p:sp>
          <p:nvSpPr>
            <p:cNvPr id="54286" name="Rectangle 14"/>
            <p:cNvSpPr>
              <a:spLocks noChangeArrowheads="1"/>
            </p:cNvSpPr>
            <p:nvPr/>
          </p:nvSpPr>
          <p:spPr bwMode="auto">
            <a:xfrm>
              <a:off x="3057525" y="1189038"/>
              <a:ext cx="10795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構成管理</a:t>
              </a:r>
            </a:p>
          </p:txBody>
        </p:sp>
        <p:sp>
          <p:nvSpPr>
            <p:cNvPr id="54287" name="Rectangle 15"/>
            <p:cNvSpPr>
              <a:spLocks noChangeArrowheads="1"/>
            </p:cNvSpPr>
            <p:nvPr/>
          </p:nvSpPr>
          <p:spPr bwMode="auto">
            <a:xfrm>
              <a:off x="3060700" y="792163"/>
              <a:ext cx="1079500" cy="2889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システム運用ルール</a:t>
              </a:r>
            </a:p>
          </p:txBody>
        </p:sp>
        <p:sp>
          <p:nvSpPr>
            <p:cNvPr id="54288" name="Rectangle 16"/>
            <p:cNvSpPr>
              <a:spLocks noChangeArrowheads="1"/>
            </p:cNvSpPr>
            <p:nvPr/>
          </p:nvSpPr>
          <p:spPr bwMode="auto">
            <a:xfrm>
              <a:off x="3060700" y="2520950"/>
              <a:ext cx="1079500" cy="2873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権利の保護と管理</a:t>
              </a:r>
            </a:p>
          </p:txBody>
        </p:sp>
        <p:sp>
          <p:nvSpPr>
            <p:cNvPr id="54295" name="Line 23"/>
            <p:cNvSpPr>
              <a:spLocks noChangeShapeType="1"/>
            </p:cNvSpPr>
            <p:nvPr/>
          </p:nvSpPr>
          <p:spPr bwMode="auto">
            <a:xfrm rot="-5400000">
              <a:off x="1870869" y="1043781"/>
              <a:ext cx="0" cy="5032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296" name="Line 24"/>
            <p:cNvSpPr>
              <a:spLocks noChangeShapeType="1"/>
            </p:cNvSpPr>
            <p:nvPr/>
          </p:nvSpPr>
          <p:spPr bwMode="auto">
            <a:xfrm rot="-5400000">
              <a:off x="1870869" y="2053431"/>
              <a:ext cx="0" cy="5032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297" name="Rectangle 25"/>
            <p:cNvSpPr>
              <a:spLocks noChangeArrowheads="1"/>
            </p:cNvSpPr>
            <p:nvPr/>
          </p:nvSpPr>
          <p:spPr bwMode="auto">
            <a:xfrm>
              <a:off x="2233613" y="1619250"/>
              <a:ext cx="719137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システムの</a:t>
              </a:r>
            </a:p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運用管理</a:t>
              </a:r>
            </a:p>
          </p:txBody>
        </p:sp>
        <p:sp>
          <p:nvSpPr>
            <p:cNvPr id="54300" name="Rectangle 28"/>
            <p:cNvSpPr>
              <a:spLocks noChangeArrowheads="1"/>
            </p:cNvSpPr>
            <p:nvPr/>
          </p:nvSpPr>
          <p:spPr bwMode="auto">
            <a:xfrm>
              <a:off x="2484438" y="2843212"/>
              <a:ext cx="1150937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ja-JP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システムを円滑に運用</a:t>
              </a:r>
            </a:p>
            <a:p>
              <a:pPr>
                <a:lnSpc>
                  <a:spcPct val="12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■業務を効率的に遂行</a:t>
              </a:r>
            </a:p>
          </p:txBody>
        </p:sp>
        <p:sp>
          <p:nvSpPr>
            <p:cNvPr id="54301" name="Oval 29"/>
            <p:cNvSpPr>
              <a:spLocks noChangeArrowheads="1"/>
            </p:cNvSpPr>
            <p:nvPr/>
          </p:nvSpPr>
          <p:spPr bwMode="auto">
            <a:xfrm>
              <a:off x="755650" y="1944688"/>
              <a:ext cx="719138" cy="71913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システム</a:t>
              </a:r>
            </a:p>
            <a:p>
              <a:pPr algn="ctr">
                <a:lnSpc>
                  <a:spcPct val="110000"/>
                </a:lnSpc>
              </a:pP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管理部門</a:t>
              </a:r>
            </a:p>
            <a:p>
              <a:pPr algn="ctr">
                <a:lnSpc>
                  <a:spcPct val="110000"/>
                </a:lnSpc>
              </a:pP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の役割</a:t>
              </a:r>
            </a:p>
          </p:txBody>
        </p:sp>
        <p:sp>
          <p:nvSpPr>
            <p:cNvPr id="54302" name="Oval 30"/>
            <p:cNvSpPr>
              <a:spLocks noChangeArrowheads="1"/>
            </p:cNvSpPr>
            <p:nvPr/>
          </p:nvSpPr>
          <p:spPr bwMode="auto">
            <a:xfrm>
              <a:off x="757238" y="936625"/>
              <a:ext cx="719137" cy="7191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EUC</a:t>
              </a:r>
            </a:p>
            <a:p>
              <a:pPr algn="ctr">
                <a:lnSpc>
                  <a:spcPct val="110000"/>
                </a:lnSpc>
              </a:pP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の役割</a:t>
              </a:r>
            </a:p>
          </p:txBody>
        </p:sp>
        <p:sp>
          <p:nvSpPr>
            <p:cNvPr id="54303" name="Line 31"/>
            <p:cNvSpPr>
              <a:spLocks noChangeShapeType="1"/>
            </p:cNvSpPr>
            <p:nvPr/>
          </p:nvSpPr>
          <p:spPr bwMode="auto">
            <a:xfrm rot="10800000" flipV="1">
              <a:off x="1223963" y="1692275"/>
              <a:ext cx="0" cy="21590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04" name="Rectangle 32"/>
            <p:cNvSpPr>
              <a:spLocks noChangeArrowheads="1"/>
            </p:cNvSpPr>
            <p:nvPr/>
          </p:nvSpPr>
          <p:spPr bwMode="auto">
            <a:xfrm>
              <a:off x="1511300" y="2413000"/>
              <a:ext cx="5762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高度な専門性</a:t>
              </a:r>
            </a:p>
          </p:txBody>
        </p:sp>
        <p:sp>
          <p:nvSpPr>
            <p:cNvPr id="54305" name="Rectangle 33"/>
            <p:cNvSpPr>
              <a:spLocks noChangeArrowheads="1"/>
            </p:cNvSpPr>
            <p:nvPr/>
          </p:nvSpPr>
          <p:spPr bwMode="auto">
            <a:xfrm>
              <a:off x="1547813" y="971550"/>
              <a:ext cx="576262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各部門の業務</a:t>
              </a:r>
            </a:p>
          </p:txBody>
        </p:sp>
        <p:sp>
          <p:nvSpPr>
            <p:cNvPr id="54306" name="Rectangle 34"/>
            <p:cNvSpPr>
              <a:spLocks noChangeArrowheads="1"/>
            </p:cNvSpPr>
            <p:nvPr/>
          </p:nvSpPr>
          <p:spPr bwMode="auto">
            <a:xfrm>
              <a:off x="1223963" y="1692275"/>
              <a:ext cx="4318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協力</a:t>
              </a:r>
            </a:p>
          </p:txBody>
        </p:sp>
        <p:sp>
          <p:nvSpPr>
            <p:cNvPr id="54309" name="Rectangle 37"/>
            <p:cNvSpPr>
              <a:spLocks noChangeArrowheads="1"/>
            </p:cNvSpPr>
            <p:nvPr/>
          </p:nvSpPr>
          <p:spPr bwMode="auto">
            <a:xfrm>
              <a:off x="1547813" y="1979613"/>
              <a:ext cx="576262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基幹業務</a:t>
              </a:r>
            </a:p>
          </p:txBody>
        </p:sp>
        <p:sp>
          <p:nvSpPr>
            <p:cNvPr id="54310" name="Line 38"/>
            <p:cNvSpPr>
              <a:spLocks noChangeShapeType="1"/>
            </p:cNvSpPr>
            <p:nvPr/>
          </p:nvSpPr>
          <p:spPr bwMode="auto">
            <a:xfrm rot="-10800000">
              <a:off x="1008063" y="1692275"/>
              <a:ext cx="0" cy="21590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11" name="Rectangle 39"/>
            <p:cNvSpPr>
              <a:spLocks noChangeArrowheads="1"/>
            </p:cNvSpPr>
            <p:nvPr/>
          </p:nvSpPr>
          <p:spPr bwMode="auto">
            <a:xfrm>
              <a:off x="576263" y="1692275"/>
              <a:ext cx="4318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支援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02</a:t>
            </a:r>
            <a:r>
              <a:rPr lang="en-US" altLang="ja-JP"/>
              <a:t>   </a:t>
            </a:r>
            <a:r>
              <a:rPr lang="ja-JP" altLang="en-US"/>
              <a:t>システムの評価指標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5B73CE1-BDDF-F4AE-6A14-F899D50BA638}"/>
              </a:ext>
            </a:extLst>
          </p:cNvPr>
          <p:cNvGrpSpPr/>
          <p:nvPr/>
        </p:nvGrpSpPr>
        <p:grpSpPr>
          <a:xfrm>
            <a:off x="684213" y="773113"/>
            <a:ext cx="3527425" cy="2303462"/>
            <a:chOff x="684213" y="773113"/>
            <a:chExt cx="3527425" cy="2303462"/>
          </a:xfrm>
        </p:grpSpPr>
        <p:sp>
          <p:nvSpPr>
            <p:cNvPr id="30870" name="Rectangle 150"/>
            <p:cNvSpPr>
              <a:spLocks noChangeArrowheads="1"/>
            </p:cNvSpPr>
            <p:nvPr/>
          </p:nvSpPr>
          <p:spPr bwMode="auto">
            <a:xfrm>
              <a:off x="1044575" y="863600"/>
              <a:ext cx="1008063" cy="2873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0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Reliability</a:t>
              </a:r>
            </a:p>
          </p:txBody>
        </p:sp>
        <p:sp>
          <p:nvSpPr>
            <p:cNvPr id="30871" name="Rectangle 151"/>
            <p:cNvSpPr>
              <a:spLocks noChangeArrowheads="1"/>
            </p:cNvSpPr>
            <p:nvPr/>
          </p:nvSpPr>
          <p:spPr bwMode="auto">
            <a:xfrm>
              <a:off x="1044575" y="1331913"/>
              <a:ext cx="1008063" cy="2873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0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Availability</a:t>
              </a:r>
            </a:p>
          </p:txBody>
        </p:sp>
        <p:sp>
          <p:nvSpPr>
            <p:cNvPr id="30872" name="Rectangle 152"/>
            <p:cNvSpPr>
              <a:spLocks noChangeArrowheads="1"/>
            </p:cNvSpPr>
            <p:nvPr/>
          </p:nvSpPr>
          <p:spPr bwMode="auto">
            <a:xfrm>
              <a:off x="1044575" y="1800225"/>
              <a:ext cx="1008063" cy="2873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0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Serviceability</a:t>
              </a:r>
            </a:p>
          </p:txBody>
        </p:sp>
        <p:sp>
          <p:nvSpPr>
            <p:cNvPr id="30873" name="Rectangle 153"/>
            <p:cNvSpPr>
              <a:spLocks noChangeArrowheads="1"/>
            </p:cNvSpPr>
            <p:nvPr/>
          </p:nvSpPr>
          <p:spPr bwMode="auto">
            <a:xfrm>
              <a:off x="1044575" y="2270125"/>
              <a:ext cx="1008063" cy="2873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0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Integrity</a:t>
              </a:r>
            </a:p>
          </p:txBody>
        </p:sp>
        <p:sp>
          <p:nvSpPr>
            <p:cNvPr id="30874" name="Rectangle 154"/>
            <p:cNvSpPr>
              <a:spLocks noChangeArrowheads="1"/>
            </p:cNvSpPr>
            <p:nvPr/>
          </p:nvSpPr>
          <p:spPr bwMode="auto">
            <a:xfrm>
              <a:off x="1044575" y="2736850"/>
              <a:ext cx="1008063" cy="2873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0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Security</a:t>
              </a:r>
            </a:p>
          </p:txBody>
        </p:sp>
        <p:sp>
          <p:nvSpPr>
            <p:cNvPr id="30866" name="Oval 146"/>
            <p:cNvSpPr>
              <a:spLocks noChangeArrowheads="1"/>
            </p:cNvSpPr>
            <p:nvPr/>
          </p:nvSpPr>
          <p:spPr bwMode="auto">
            <a:xfrm>
              <a:off x="684213" y="1239838"/>
              <a:ext cx="4318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A</a:t>
              </a:r>
            </a:p>
          </p:txBody>
        </p:sp>
        <p:sp>
          <p:nvSpPr>
            <p:cNvPr id="30867" name="Oval 147"/>
            <p:cNvSpPr>
              <a:spLocks noChangeArrowheads="1"/>
            </p:cNvSpPr>
            <p:nvPr/>
          </p:nvSpPr>
          <p:spPr bwMode="auto">
            <a:xfrm>
              <a:off x="684213" y="1709738"/>
              <a:ext cx="4318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S</a:t>
              </a:r>
            </a:p>
          </p:txBody>
        </p:sp>
        <p:sp>
          <p:nvSpPr>
            <p:cNvPr id="30868" name="Oval 148"/>
            <p:cNvSpPr>
              <a:spLocks noChangeArrowheads="1"/>
            </p:cNvSpPr>
            <p:nvPr/>
          </p:nvSpPr>
          <p:spPr bwMode="auto">
            <a:xfrm>
              <a:off x="684213" y="2178050"/>
              <a:ext cx="4318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</a:t>
              </a:r>
            </a:p>
          </p:txBody>
        </p:sp>
        <p:sp>
          <p:nvSpPr>
            <p:cNvPr id="30869" name="Oval 149"/>
            <p:cNvSpPr>
              <a:spLocks noChangeArrowheads="1"/>
            </p:cNvSpPr>
            <p:nvPr/>
          </p:nvSpPr>
          <p:spPr bwMode="auto">
            <a:xfrm>
              <a:off x="684213" y="2644775"/>
              <a:ext cx="4318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S</a:t>
              </a:r>
            </a:p>
          </p:txBody>
        </p:sp>
        <p:sp>
          <p:nvSpPr>
            <p:cNvPr id="30876" name="Oval 156"/>
            <p:cNvSpPr>
              <a:spLocks noChangeArrowheads="1"/>
            </p:cNvSpPr>
            <p:nvPr/>
          </p:nvSpPr>
          <p:spPr bwMode="auto">
            <a:xfrm>
              <a:off x="684213" y="773113"/>
              <a:ext cx="4318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R</a:t>
              </a:r>
            </a:p>
          </p:txBody>
        </p:sp>
        <p:sp>
          <p:nvSpPr>
            <p:cNvPr id="30877" name="Rectangle 157"/>
            <p:cNvSpPr>
              <a:spLocks noChangeArrowheads="1"/>
            </p:cNvSpPr>
            <p:nvPr/>
          </p:nvSpPr>
          <p:spPr bwMode="auto">
            <a:xfrm>
              <a:off x="2089150" y="863600"/>
              <a:ext cx="431800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信頼性</a:t>
              </a:r>
            </a:p>
          </p:txBody>
        </p:sp>
        <p:sp>
          <p:nvSpPr>
            <p:cNvPr id="30878" name="Rectangle 158"/>
            <p:cNvSpPr>
              <a:spLocks noChangeArrowheads="1"/>
            </p:cNvSpPr>
            <p:nvPr/>
          </p:nvSpPr>
          <p:spPr bwMode="auto">
            <a:xfrm>
              <a:off x="2089150" y="1331913"/>
              <a:ext cx="431800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可用性</a:t>
              </a:r>
            </a:p>
          </p:txBody>
        </p:sp>
        <p:sp>
          <p:nvSpPr>
            <p:cNvPr id="30879" name="Rectangle 159"/>
            <p:cNvSpPr>
              <a:spLocks noChangeArrowheads="1"/>
            </p:cNvSpPr>
            <p:nvPr/>
          </p:nvSpPr>
          <p:spPr bwMode="auto">
            <a:xfrm>
              <a:off x="2089150" y="1800225"/>
              <a:ext cx="431800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保守性</a:t>
              </a:r>
            </a:p>
          </p:txBody>
        </p:sp>
        <p:sp>
          <p:nvSpPr>
            <p:cNvPr id="30880" name="Rectangle 160"/>
            <p:cNvSpPr>
              <a:spLocks noChangeArrowheads="1"/>
            </p:cNvSpPr>
            <p:nvPr/>
          </p:nvSpPr>
          <p:spPr bwMode="auto">
            <a:xfrm>
              <a:off x="2089150" y="2268538"/>
              <a:ext cx="863600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保全性（完全性）</a:t>
              </a:r>
            </a:p>
          </p:txBody>
        </p:sp>
        <p:sp>
          <p:nvSpPr>
            <p:cNvPr id="30881" name="Rectangle 161"/>
            <p:cNvSpPr>
              <a:spLocks noChangeArrowheads="1"/>
            </p:cNvSpPr>
            <p:nvPr/>
          </p:nvSpPr>
          <p:spPr bwMode="auto">
            <a:xfrm>
              <a:off x="2089150" y="2735263"/>
              <a:ext cx="863600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機密性（安全性）</a:t>
              </a:r>
            </a:p>
          </p:txBody>
        </p:sp>
        <p:sp>
          <p:nvSpPr>
            <p:cNvPr id="30887" name="AutoShape 167"/>
            <p:cNvSpPr>
              <a:spLocks noChangeArrowheads="1"/>
            </p:cNvSpPr>
            <p:nvPr/>
          </p:nvSpPr>
          <p:spPr bwMode="auto">
            <a:xfrm>
              <a:off x="2916238" y="863600"/>
              <a:ext cx="1295400" cy="28733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MTBF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：平均故障間隔</a:t>
              </a:r>
            </a:p>
          </p:txBody>
        </p:sp>
        <p:sp>
          <p:nvSpPr>
            <p:cNvPr id="30888" name="AutoShape 168"/>
            <p:cNvSpPr>
              <a:spLocks noChangeArrowheads="1"/>
            </p:cNvSpPr>
            <p:nvPr/>
          </p:nvSpPr>
          <p:spPr bwMode="auto">
            <a:xfrm>
              <a:off x="2916238" y="1331913"/>
              <a:ext cx="1295400" cy="28733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稼働率</a:t>
              </a:r>
            </a:p>
          </p:txBody>
        </p:sp>
        <p:sp>
          <p:nvSpPr>
            <p:cNvPr id="30889" name="AutoShape 169"/>
            <p:cNvSpPr>
              <a:spLocks noChangeArrowheads="1"/>
            </p:cNvSpPr>
            <p:nvPr/>
          </p:nvSpPr>
          <p:spPr bwMode="auto">
            <a:xfrm>
              <a:off x="2916238" y="1800225"/>
              <a:ext cx="1295400" cy="28733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MTTR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：平均修復時間</a:t>
              </a:r>
            </a:p>
          </p:txBody>
        </p:sp>
        <p:sp>
          <p:nvSpPr>
            <p:cNvPr id="30890" name="Line 170"/>
            <p:cNvSpPr>
              <a:spLocks noChangeShapeType="1"/>
            </p:cNvSpPr>
            <p:nvPr/>
          </p:nvSpPr>
          <p:spPr bwMode="auto">
            <a:xfrm rot="-5400000">
              <a:off x="2699544" y="86280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91" name="Line 171"/>
            <p:cNvSpPr>
              <a:spLocks noChangeShapeType="1"/>
            </p:cNvSpPr>
            <p:nvPr/>
          </p:nvSpPr>
          <p:spPr bwMode="auto">
            <a:xfrm rot="-5400000">
              <a:off x="2699544" y="133270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92" name="Line 172"/>
            <p:cNvSpPr>
              <a:spLocks noChangeShapeType="1"/>
            </p:cNvSpPr>
            <p:nvPr/>
          </p:nvSpPr>
          <p:spPr bwMode="auto">
            <a:xfrm rot="-5400000">
              <a:off x="2699544" y="1801019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03</a:t>
            </a:r>
            <a:r>
              <a:rPr lang="en-US" altLang="ja-JP"/>
              <a:t>   </a:t>
            </a:r>
            <a:r>
              <a:rPr lang="ja-JP" altLang="en-US"/>
              <a:t>システム障害と対策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27290A2-EFC0-627B-314E-110EA49D0BD6}"/>
              </a:ext>
            </a:extLst>
          </p:cNvPr>
          <p:cNvGrpSpPr/>
          <p:nvPr/>
        </p:nvGrpSpPr>
        <p:grpSpPr>
          <a:xfrm>
            <a:off x="682625" y="936625"/>
            <a:ext cx="3819525" cy="2016125"/>
            <a:chOff x="682625" y="936625"/>
            <a:chExt cx="3819525" cy="2016125"/>
          </a:xfrm>
        </p:grpSpPr>
        <p:sp>
          <p:nvSpPr>
            <p:cNvPr id="13534" name="AutoShape 222"/>
            <p:cNvSpPr>
              <a:spLocks noChangeArrowheads="1"/>
            </p:cNvSpPr>
            <p:nvPr/>
          </p:nvSpPr>
          <p:spPr bwMode="auto">
            <a:xfrm>
              <a:off x="684213" y="1079500"/>
              <a:ext cx="863600" cy="720725"/>
            </a:xfrm>
            <a:prstGeom prst="homePlate">
              <a:avLst>
                <a:gd name="adj" fmla="val 29956"/>
              </a:avLst>
            </a:prstGeom>
            <a:solidFill>
              <a:schemeClr val="bg1"/>
            </a:solidFill>
            <a:ln w="381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潜在的な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障害要因</a:t>
              </a:r>
            </a:p>
          </p:txBody>
        </p:sp>
        <p:sp>
          <p:nvSpPr>
            <p:cNvPr id="13535" name="AutoShape 223"/>
            <p:cNvSpPr>
              <a:spLocks noChangeArrowheads="1"/>
            </p:cNvSpPr>
            <p:nvPr/>
          </p:nvSpPr>
          <p:spPr bwMode="auto">
            <a:xfrm>
              <a:off x="1620838" y="1079500"/>
              <a:ext cx="863600" cy="720725"/>
            </a:xfrm>
            <a:prstGeom prst="homePlate">
              <a:avLst>
                <a:gd name="adj" fmla="val 29956"/>
              </a:avLst>
            </a:prstGeom>
            <a:solidFill>
              <a:schemeClr val="bg1"/>
            </a:solidFill>
            <a:ln w="381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障害要因の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顕在化</a:t>
              </a:r>
            </a:p>
          </p:txBody>
        </p:sp>
        <p:sp>
          <p:nvSpPr>
            <p:cNvPr id="13536" name="AutoShape 224"/>
            <p:cNvSpPr>
              <a:spLocks noChangeArrowheads="1"/>
            </p:cNvSpPr>
            <p:nvPr/>
          </p:nvSpPr>
          <p:spPr bwMode="auto">
            <a:xfrm>
              <a:off x="2557463" y="1079500"/>
              <a:ext cx="863600" cy="720725"/>
            </a:xfrm>
            <a:prstGeom prst="homePlate">
              <a:avLst>
                <a:gd name="adj" fmla="val 29956"/>
              </a:avLst>
            </a:prstGeom>
            <a:solidFill>
              <a:schemeClr val="bg1"/>
            </a:solidFill>
            <a:ln w="381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障害の発生</a:t>
              </a:r>
            </a:p>
          </p:txBody>
        </p:sp>
        <p:sp>
          <p:nvSpPr>
            <p:cNvPr id="13537" name="Oval 225"/>
            <p:cNvSpPr>
              <a:spLocks noChangeArrowheads="1"/>
            </p:cNvSpPr>
            <p:nvPr/>
          </p:nvSpPr>
          <p:spPr bwMode="auto">
            <a:xfrm>
              <a:off x="682625" y="2160588"/>
              <a:ext cx="792163" cy="79216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5000"/>
                </a:lnSpc>
              </a:pPr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障害の</a:t>
              </a:r>
              <a:b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予防</a:t>
              </a:r>
            </a:p>
          </p:txBody>
        </p:sp>
        <p:sp>
          <p:nvSpPr>
            <p:cNvPr id="13538" name="Oval 226"/>
            <p:cNvSpPr>
              <a:spLocks noChangeArrowheads="1"/>
            </p:cNvSpPr>
            <p:nvPr/>
          </p:nvSpPr>
          <p:spPr bwMode="auto">
            <a:xfrm>
              <a:off x="1619250" y="2160588"/>
              <a:ext cx="792163" cy="79216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5000"/>
                </a:lnSpc>
              </a:pPr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障害の</a:t>
              </a:r>
              <a:b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検知</a:t>
              </a:r>
            </a:p>
          </p:txBody>
        </p:sp>
        <p:sp>
          <p:nvSpPr>
            <p:cNvPr id="13539" name="Oval 227"/>
            <p:cNvSpPr>
              <a:spLocks noChangeArrowheads="1"/>
            </p:cNvSpPr>
            <p:nvPr/>
          </p:nvSpPr>
          <p:spPr bwMode="auto">
            <a:xfrm>
              <a:off x="2555875" y="2160588"/>
              <a:ext cx="792163" cy="79216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5000"/>
                </a:lnSpc>
              </a:pPr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障害の</a:t>
              </a:r>
              <a:b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修復</a:t>
              </a:r>
            </a:p>
          </p:txBody>
        </p:sp>
        <p:sp>
          <p:nvSpPr>
            <p:cNvPr id="13540" name="Line 228"/>
            <p:cNvSpPr>
              <a:spLocks noChangeShapeType="1"/>
            </p:cNvSpPr>
            <p:nvPr/>
          </p:nvSpPr>
          <p:spPr bwMode="auto">
            <a:xfrm rot="-10800000">
              <a:off x="1079500" y="1836738"/>
              <a:ext cx="0" cy="2873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41" name="Line 229"/>
            <p:cNvSpPr>
              <a:spLocks noChangeShapeType="1"/>
            </p:cNvSpPr>
            <p:nvPr/>
          </p:nvSpPr>
          <p:spPr bwMode="auto">
            <a:xfrm rot="-10800000">
              <a:off x="2016125" y="1836738"/>
              <a:ext cx="0" cy="2873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42" name="Line 230"/>
            <p:cNvSpPr>
              <a:spLocks noChangeShapeType="1"/>
            </p:cNvSpPr>
            <p:nvPr/>
          </p:nvSpPr>
          <p:spPr bwMode="auto">
            <a:xfrm rot="-10800000">
              <a:off x="2952750" y="1836738"/>
              <a:ext cx="0" cy="2873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44" name="AutoShape 232"/>
            <p:cNvSpPr>
              <a:spLocks noChangeArrowheads="1"/>
            </p:cNvSpPr>
            <p:nvPr/>
          </p:nvSpPr>
          <p:spPr bwMode="auto">
            <a:xfrm>
              <a:off x="3494088" y="936625"/>
              <a:ext cx="1008062" cy="1008063"/>
            </a:xfrm>
            <a:prstGeom prst="star24">
              <a:avLst>
                <a:gd name="adj" fmla="val 375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200">
                  <a:solidFill>
                    <a:schemeClr val="bg1"/>
                  </a:solidFill>
                  <a:ea typeface="HGPｺﾞｼｯｸE" panose="020B0900000000000000" pitchFamily="50" charset="-128"/>
                </a:rPr>
                <a:t>障害の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sz="1200">
                  <a:solidFill>
                    <a:schemeClr val="bg1"/>
                  </a:solidFill>
                  <a:ea typeface="HGPｺﾞｼｯｸE" panose="020B0900000000000000" pitchFamily="50" charset="-128"/>
                </a:rPr>
                <a:t>深刻化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04</a:t>
            </a:r>
            <a:r>
              <a:rPr lang="en-US" altLang="ja-JP"/>
              <a:t>   </a:t>
            </a:r>
            <a:r>
              <a:rPr lang="ja-JP" altLang="en-US"/>
              <a:t>システムの構成方式と信頼性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AE92197-4DBC-B63A-EF64-6549CBE3D5F7}"/>
              </a:ext>
            </a:extLst>
          </p:cNvPr>
          <p:cNvGrpSpPr/>
          <p:nvPr/>
        </p:nvGrpSpPr>
        <p:grpSpPr>
          <a:xfrm>
            <a:off x="719138" y="971550"/>
            <a:ext cx="3384550" cy="1981200"/>
            <a:chOff x="719138" y="971550"/>
            <a:chExt cx="3384550" cy="1981200"/>
          </a:xfrm>
        </p:grpSpPr>
        <p:sp>
          <p:nvSpPr>
            <p:cNvPr id="35906" name="Oval 66"/>
            <p:cNvSpPr>
              <a:spLocks noChangeArrowheads="1"/>
            </p:cNvSpPr>
            <p:nvPr/>
          </p:nvSpPr>
          <p:spPr bwMode="auto">
            <a:xfrm>
              <a:off x="1223963" y="2162175"/>
              <a:ext cx="863600" cy="5032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シンプレックス</a:t>
              </a:r>
            </a:p>
          </p:txBody>
        </p:sp>
        <p:sp>
          <p:nvSpPr>
            <p:cNvPr id="35908" name="Line 68"/>
            <p:cNvSpPr>
              <a:spLocks noChangeShapeType="1"/>
            </p:cNvSpPr>
            <p:nvPr/>
          </p:nvSpPr>
          <p:spPr bwMode="auto">
            <a:xfrm rot="5400000" flipV="1">
              <a:off x="2374900" y="1765300"/>
              <a:ext cx="0" cy="21590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2" name="Rectangle 72"/>
            <p:cNvSpPr>
              <a:spLocks noChangeArrowheads="1"/>
            </p:cNvSpPr>
            <p:nvPr/>
          </p:nvSpPr>
          <p:spPr bwMode="auto">
            <a:xfrm>
              <a:off x="3527425" y="2736850"/>
              <a:ext cx="5762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777777"/>
                  </a:solidFill>
                  <a:ea typeface="HGPｺﾞｼｯｸE" panose="020B0900000000000000" pitchFamily="50" charset="-128"/>
                </a:rPr>
                <a:t>信頼性</a:t>
              </a:r>
            </a:p>
          </p:txBody>
        </p:sp>
        <p:sp>
          <p:nvSpPr>
            <p:cNvPr id="35913" name="Oval 73"/>
            <p:cNvSpPr>
              <a:spLocks noChangeArrowheads="1"/>
            </p:cNvSpPr>
            <p:nvPr/>
          </p:nvSpPr>
          <p:spPr bwMode="auto">
            <a:xfrm>
              <a:off x="2771775" y="2162175"/>
              <a:ext cx="863600" cy="5032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デュアル</a:t>
              </a:r>
            </a:p>
          </p:txBody>
        </p:sp>
        <p:sp>
          <p:nvSpPr>
            <p:cNvPr id="35917" name="Oval 77"/>
            <p:cNvSpPr>
              <a:spLocks noChangeArrowheads="1"/>
            </p:cNvSpPr>
            <p:nvPr/>
          </p:nvSpPr>
          <p:spPr bwMode="auto">
            <a:xfrm>
              <a:off x="1223963" y="1296988"/>
              <a:ext cx="863600" cy="50323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タンデム</a:t>
              </a:r>
            </a:p>
          </p:txBody>
        </p:sp>
        <p:sp>
          <p:nvSpPr>
            <p:cNvPr id="35914" name="Oval 74"/>
            <p:cNvSpPr>
              <a:spLocks noChangeArrowheads="1"/>
            </p:cNvSpPr>
            <p:nvPr/>
          </p:nvSpPr>
          <p:spPr bwMode="auto">
            <a:xfrm>
              <a:off x="2195513" y="1476375"/>
              <a:ext cx="863600" cy="5032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デュプレックス</a:t>
              </a:r>
            </a:p>
          </p:txBody>
        </p:sp>
        <p:sp>
          <p:nvSpPr>
            <p:cNvPr id="35919" name="Line 79"/>
            <p:cNvSpPr>
              <a:spLocks noChangeShapeType="1"/>
            </p:cNvSpPr>
            <p:nvPr/>
          </p:nvSpPr>
          <p:spPr bwMode="auto">
            <a:xfrm flipV="1">
              <a:off x="1008063" y="1260475"/>
              <a:ext cx="0" cy="1439863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0" name="Rectangle 80"/>
            <p:cNvSpPr>
              <a:spLocks noChangeArrowheads="1"/>
            </p:cNvSpPr>
            <p:nvPr/>
          </p:nvSpPr>
          <p:spPr bwMode="auto">
            <a:xfrm>
              <a:off x="719138" y="971550"/>
              <a:ext cx="576262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777777"/>
                  </a:solidFill>
                  <a:ea typeface="HGPｺﾞｼｯｸE" panose="020B0900000000000000" pitchFamily="50" charset="-128"/>
                </a:rPr>
                <a:t>処理効率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05</a:t>
            </a:r>
            <a:r>
              <a:rPr lang="en-US" altLang="ja-JP"/>
              <a:t>   RAID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E772187-3B45-C4F9-4E74-1E8B6A0097A2}"/>
              </a:ext>
            </a:extLst>
          </p:cNvPr>
          <p:cNvGrpSpPr/>
          <p:nvPr/>
        </p:nvGrpSpPr>
        <p:grpSpPr>
          <a:xfrm>
            <a:off x="287338" y="828675"/>
            <a:ext cx="4068762" cy="2160588"/>
            <a:chOff x="287338" y="828675"/>
            <a:chExt cx="4068762" cy="2160588"/>
          </a:xfrm>
        </p:grpSpPr>
        <p:sp>
          <p:nvSpPr>
            <p:cNvPr id="43065" name="Freeform 57"/>
            <p:cNvSpPr>
              <a:spLocks/>
            </p:cNvSpPr>
            <p:nvPr/>
          </p:nvSpPr>
          <p:spPr bwMode="auto">
            <a:xfrm flipV="1">
              <a:off x="827088" y="1368425"/>
              <a:ext cx="719137" cy="215900"/>
            </a:xfrm>
            <a:custGeom>
              <a:avLst/>
              <a:gdLst>
                <a:gd name="T0" fmla="*/ 0 w 453"/>
                <a:gd name="T1" fmla="*/ 0 h 182"/>
                <a:gd name="T2" fmla="*/ 0 w 453"/>
                <a:gd name="T3" fmla="*/ 182 h 182"/>
                <a:gd name="T4" fmla="*/ 453 w 453"/>
                <a:gd name="T5" fmla="*/ 182 h 182"/>
                <a:gd name="T6" fmla="*/ 453 w 453"/>
                <a:gd name="T7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3" h="182">
                  <a:moveTo>
                    <a:pt x="0" y="0"/>
                  </a:moveTo>
                  <a:lnTo>
                    <a:pt x="0" y="182"/>
                  </a:lnTo>
                  <a:lnTo>
                    <a:pt x="453" y="182"/>
                  </a:lnTo>
                  <a:lnTo>
                    <a:pt x="453" y="0"/>
                  </a:lnTo>
                </a:path>
              </a:pathLst>
            </a:custGeom>
            <a:noFill/>
            <a:ln w="28575" cap="flat" cmpd="sng">
              <a:solidFill>
                <a:srgbClr val="969696"/>
              </a:solidFill>
              <a:prstDash val="solid"/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066" name="Freeform 58"/>
            <p:cNvSpPr>
              <a:spLocks/>
            </p:cNvSpPr>
            <p:nvPr/>
          </p:nvSpPr>
          <p:spPr bwMode="auto">
            <a:xfrm flipV="1">
              <a:off x="2627313" y="1368425"/>
              <a:ext cx="1441450" cy="215900"/>
            </a:xfrm>
            <a:custGeom>
              <a:avLst/>
              <a:gdLst>
                <a:gd name="T0" fmla="*/ 0 w 453"/>
                <a:gd name="T1" fmla="*/ 0 h 182"/>
                <a:gd name="T2" fmla="*/ 0 w 453"/>
                <a:gd name="T3" fmla="*/ 182 h 182"/>
                <a:gd name="T4" fmla="*/ 453 w 453"/>
                <a:gd name="T5" fmla="*/ 182 h 182"/>
                <a:gd name="T6" fmla="*/ 453 w 453"/>
                <a:gd name="T7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3" h="182">
                  <a:moveTo>
                    <a:pt x="0" y="0"/>
                  </a:moveTo>
                  <a:lnTo>
                    <a:pt x="0" y="182"/>
                  </a:lnTo>
                  <a:lnTo>
                    <a:pt x="453" y="182"/>
                  </a:lnTo>
                  <a:lnTo>
                    <a:pt x="453" y="0"/>
                  </a:lnTo>
                </a:path>
              </a:pathLst>
            </a:custGeom>
            <a:noFill/>
            <a:ln w="28575" cap="flat" cmpd="sng">
              <a:solidFill>
                <a:srgbClr val="969696"/>
              </a:solidFill>
              <a:prstDash val="solid"/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042" name="Rectangle 34"/>
            <p:cNvSpPr>
              <a:spLocks noChangeArrowheads="1"/>
            </p:cNvSpPr>
            <p:nvPr/>
          </p:nvSpPr>
          <p:spPr bwMode="auto">
            <a:xfrm>
              <a:off x="538163" y="1620838"/>
              <a:ext cx="576262" cy="17938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43043" name="Rectangle 35"/>
            <p:cNvSpPr>
              <a:spLocks noChangeArrowheads="1"/>
            </p:cNvSpPr>
            <p:nvPr/>
          </p:nvSpPr>
          <p:spPr bwMode="auto">
            <a:xfrm>
              <a:off x="538163" y="1801813"/>
              <a:ext cx="576262" cy="17938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</a:t>
              </a:r>
            </a:p>
          </p:txBody>
        </p:sp>
        <p:sp>
          <p:nvSpPr>
            <p:cNvPr id="43044" name="Rectangle 36"/>
            <p:cNvSpPr>
              <a:spLocks noChangeArrowheads="1"/>
            </p:cNvSpPr>
            <p:nvPr/>
          </p:nvSpPr>
          <p:spPr bwMode="auto">
            <a:xfrm>
              <a:off x="538163" y="1981200"/>
              <a:ext cx="576262" cy="1793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3</a:t>
              </a:r>
            </a:p>
          </p:txBody>
        </p:sp>
        <p:sp>
          <p:nvSpPr>
            <p:cNvPr id="43045" name="Rectangle 37"/>
            <p:cNvSpPr>
              <a:spLocks noChangeArrowheads="1"/>
            </p:cNvSpPr>
            <p:nvPr/>
          </p:nvSpPr>
          <p:spPr bwMode="auto">
            <a:xfrm>
              <a:off x="538163" y="2160588"/>
              <a:ext cx="576262" cy="36036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3046" name="Rectangle 38"/>
            <p:cNvSpPr>
              <a:spLocks noChangeArrowheads="1"/>
            </p:cNvSpPr>
            <p:nvPr/>
          </p:nvSpPr>
          <p:spPr bwMode="auto">
            <a:xfrm>
              <a:off x="1258888" y="1620838"/>
              <a:ext cx="576262" cy="17938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43047" name="Rectangle 39"/>
            <p:cNvSpPr>
              <a:spLocks noChangeArrowheads="1"/>
            </p:cNvSpPr>
            <p:nvPr/>
          </p:nvSpPr>
          <p:spPr bwMode="auto">
            <a:xfrm>
              <a:off x="1258888" y="1801813"/>
              <a:ext cx="576262" cy="17938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</a:t>
              </a:r>
            </a:p>
          </p:txBody>
        </p:sp>
        <p:sp>
          <p:nvSpPr>
            <p:cNvPr id="43048" name="Rectangle 40"/>
            <p:cNvSpPr>
              <a:spLocks noChangeArrowheads="1"/>
            </p:cNvSpPr>
            <p:nvPr/>
          </p:nvSpPr>
          <p:spPr bwMode="auto">
            <a:xfrm>
              <a:off x="1258888" y="1981200"/>
              <a:ext cx="576262" cy="1793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3</a:t>
              </a:r>
            </a:p>
          </p:txBody>
        </p:sp>
        <p:sp>
          <p:nvSpPr>
            <p:cNvPr id="43049" name="Rectangle 41"/>
            <p:cNvSpPr>
              <a:spLocks noChangeArrowheads="1"/>
            </p:cNvSpPr>
            <p:nvPr/>
          </p:nvSpPr>
          <p:spPr bwMode="auto">
            <a:xfrm>
              <a:off x="1258888" y="2160588"/>
              <a:ext cx="576262" cy="36036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3050" name="Rectangle 42"/>
            <p:cNvSpPr>
              <a:spLocks noChangeArrowheads="1"/>
            </p:cNvSpPr>
            <p:nvPr/>
          </p:nvSpPr>
          <p:spPr bwMode="auto">
            <a:xfrm>
              <a:off x="2339975" y="1620838"/>
              <a:ext cx="576263" cy="17938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43051" name="Rectangle 43"/>
            <p:cNvSpPr>
              <a:spLocks noChangeArrowheads="1"/>
            </p:cNvSpPr>
            <p:nvPr/>
          </p:nvSpPr>
          <p:spPr bwMode="auto">
            <a:xfrm>
              <a:off x="2339975" y="1801813"/>
              <a:ext cx="576263" cy="17938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3</a:t>
              </a:r>
            </a:p>
          </p:txBody>
        </p:sp>
        <p:sp>
          <p:nvSpPr>
            <p:cNvPr id="43052" name="Rectangle 44"/>
            <p:cNvSpPr>
              <a:spLocks noChangeArrowheads="1"/>
            </p:cNvSpPr>
            <p:nvPr/>
          </p:nvSpPr>
          <p:spPr bwMode="auto">
            <a:xfrm>
              <a:off x="2339975" y="1981200"/>
              <a:ext cx="576263" cy="1793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P(5,6)</a:t>
              </a:r>
            </a:p>
          </p:txBody>
        </p:sp>
        <p:sp>
          <p:nvSpPr>
            <p:cNvPr id="43053" name="Rectangle 45"/>
            <p:cNvSpPr>
              <a:spLocks noChangeArrowheads="1"/>
            </p:cNvSpPr>
            <p:nvPr/>
          </p:nvSpPr>
          <p:spPr bwMode="auto">
            <a:xfrm>
              <a:off x="2339975" y="2160588"/>
              <a:ext cx="576263" cy="36036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3054" name="Rectangle 46"/>
            <p:cNvSpPr>
              <a:spLocks noChangeArrowheads="1"/>
            </p:cNvSpPr>
            <p:nvPr/>
          </p:nvSpPr>
          <p:spPr bwMode="auto">
            <a:xfrm>
              <a:off x="3060700" y="1620838"/>
              <a:ext cx="576263" cy="17938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</a:t>
              </a:r>
            </a:p>
          </p:txBody>
        </p:sp>
        <p:sp>
          <p:nvSpPr>
            <p:cNvPr id="43055" name="Rectangle 47"/>
            <p:cNvSpPr>
              <a:spLocks noChangeArrowheads="1"/>
            </p:cNvSpPr>
            <p:nvPr/>
          </p:nvSpPr>
          <p:spPr bwMode="auto">
            <a:xfrm>
              <a:off x="3060700" y="1801813"/>
              <a:ext cx="576263" cy="17938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P(3,4)</a:t>
              </a:r>
            </a:p>
          </p:txBody>
        </p:sp>
        <p:sp>
          <p:nvSpPr>
            <p:cNvPr id="43056" name="Rectangle 48"/>
            <p:cNvSpPr>
              <a:spLocks noChangeArrowheads="1"/>
            </p:cNvSpPr>
            <p:nvPr/>
          </p:nvSpPr>
          <p:spPr bwMode="auto">
            <a:xfrm>
              <a:off x="3060700" y="1981200"/>
              <a:ext cx="576263" cy="1793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5</a:t>
              </a:r>
            </a:p>
          </p:txBody>
        </p:sp>
        <p:sp>
          <p:nvSpPr>
            <p:cNvPr id="43057" name="Rectangle 49"/>
            <p:cNvSpPr>
              <a:spLocks noChangeArrowheads="1"/>
            </p:cNvSpPr>
            <p:nvPr/>
          </p:nvSpPr>
          <p:spPr bwMode="auto">
            <a:xfrm>
              <a:off x="3060700" y="2160588"/>
              <a:ext cx="576263" cy="36036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3058" name="Rectangle 50"/>
            <p:cNvSpPr>
              <a:spLocks noChangeArrowheads="1"/>
            </p:cNvSpPr>
            <p:nvPr/>
          </p:nvSpPr>
          <p:spPr bwMode="auto">
            <a:xfrm>
              <a:off x="3779838" y="1620838"/>
              <a:ext cx="576262" cy="17938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P(1,2)</a:t>
              </a:r>
            </a:p>
          </p:txBody>
        </p:sp>
        <p:sp>
          <p:nvSpPr>
            <p:cNvPr id="43059" name="Rectangle 51"/>
            <p:cNvSpPr>
              <a:spLocks noChangeArrowheads="1"/>
            </p:cNvSpPr>
            <p:nvPr/>
          </p:nvSpPr>
          <p:spPr bwMode="auto">
            <a:xfrm>
              <a:off x="3779838" y="1801813"/>
              <a:ext cx="576262" cy="17938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4</a:t>
              </a:r>
            </a:p>
          </p:txBody>
        </p:sp>
        <p:sp>
          <p:nvSpPr>
            <p:cNvPr id="43060" name="Rectangle 52"/>
            <p:cNvSpPr>
              <a:spLocks noChangeArrowheads="1"/>
            </p:cNvSpPr>
            <p:nvPr/>
          </p:nvSpPr>
          <p:spPr bwMode="auto">
            <a:xfrm>
              <a:off x="3779838" y="1981200"/>
              <a:ext cx="576262" cy="1793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6</a:t>
              </a:r>
            </a:p>
          </p:txBody>
        </p:sp>
        <p:sp>
          <p:nvSpPr>
            <p:cNvPr id="43061" name="Rectangle 53"/>
            <p:cNvSpPr>
              <a:spLocks noChangeArrowheads="1"/>
            </p:cNvSpPr>
            <p:nvPr/>
          </p:nvSpPr>
          <p:spPr bwMode="auto">
            <a:xfrm>
              <a:off x="3779838" y="2160588"/>
              <a:ext cx="576262" cy="36036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3067" name="Line 59"/>
            <p:cNvSpPr>
              <a:spLocks noChangeShapeType="1"/>
            </p:cNvSpPr>
            <p:nvPr/>
          </p:nvSpPr>
          <p:spPr bwMode="auto">
            <a:xfrm flipV="1">
              <a:off x="1187450" y="1187450"/>
              <a:ext cx="0" cy="179388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068" name="Line 60"/>
            <p:cNvSpPr>
              <a:spLocks noChangeShapeType="1"/>
            </p:cNvSpPr>
            <p:nvPr/>
          </p:nvSpPr>
          <p:spPr bwMode="auto">
            <a:xfrm>
              <a:off x="3348038" y="1187450"/>
              <a:ext cx="0" cy="396875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069" name="Rectangle 61"/>
            <p:cNvSpPr>
              <a:spLocks noChangeArrowheads="1"/>
            </p:cNvSpPr>
            <p:nvPr/>
          </p:nvSpPr>
          <p:spPr bwMode="auto">
            <a:xfrm>
              <a:off x="2628900" y="2628316"/>
              <a:ext cx="1439863" cy="32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■P(</a:t>
              </a:r>
              <a:r>
                <a:rPr lang="en-US" altLang="ja-JP" sz="800" dirty="0" err="1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x,y</a:t>
              </a: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)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はデータ</a:t>
              </a: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x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とデータ</a:t>
              </a: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y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　から作られた訂正用パリティ</a:t>
              </a:r>
            </a:p>
          </p:txBody>
        </p:sp>
        <p:sp>
          <p:nvSpPr>
            <p:cNvPr id="43070" name="AutoShape 62"/>
            <p:cNvSpPr>
              <a:spLocks noChangeArrowheads="1"/>
            </p:cNvSpPr>
            <p:nvPr/>
          </p:nvSpPr>
          <p:spPr bwMode="auto">
            <a:xfrm>
              <a:off x="754063" y="828675"/>
              <a:ext cx="863600" cy="28733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RAID 1</a:t>
              </a:r>
            </a:p>
          </p:txBody>
        </p:sp>
        <p:sp>
          <p:nvSpPr>
            <p:cNvPr id="43071" name="AutoShape 63"/>
            <p:cNvSpPr>
              <a:spLocks noChangeArrowheads="1"/>
            </p:cNvSpPr>
            <p:nvPr/>
          </p:nvSpPr>
          <p:spPr bwMode="auto">
            <a:xfrm>
              <a:off x="2916238" y="828675"/>
              <a:ext cx="863600" cy="28733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RAID 5</a:t>
              </a:r>
            </a:p>
          </p:txBody>
        </p:sp>
        <p:sp>
          <p:nvSpPr>
            <p:cNvPr id="43072" name="Rectangle 64"/>
            <p:cNvSpPr>
              <a:spLocks noChangeArrowheads="1"/>
            </p:cNvSpPr>
            <p:nvPr/>
          </p:nvSpPr>
          <p:spPr bwMode="auto">
            <a:xfrm>
              <a:off x="287338" y="2628900"/>
              <a:ext cx="1835150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ミラーリング（ディスク装置のみ二重化）</a:t>
              </a:r>
            </a:p>
          </p:txBody>
        </p:sp>
        <p:sp>
          <p:nvSpPr>
            <p:cNvPr id="43074" name="Rectangle 66"/>
            <p:cNvSpPr>
              <a:spLocks noChangeArrowheads="1"/>
            </p:cNvSpPr>
            <p:nvPr/>
          </p:nvSpPr>
          <p:spPr bwMode="auto">
            <a:xfrm>
              <a:off x="287338" y="2844800"/>
              <a:ext cx="1835150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デュプレキシング（制御装置も二重化）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06</a:t>
            </a:r>
            <a:r>
              <a:rPr lang="en-US" altLang="ja-JP" dirty="0"/>
              <a:t>   </a:t>
            </a:r>
            <a:r>
              <a:rPr lang="ja-JP" altLang="en-US" dirty="0"/>
              <a:t>ファイルのバックアップ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C02AAAF-0722-C7BB-88D3-E2DA4985A568}"/>
              </a:ext>
            </a:extLst>
          </p:cNvPr>
          <p:cNvGrpSpPr/>
          <p:nvPr/>
        </p:nvGrpSpPr>
        <p:grpSpPr>
          <a:xfrm>
            <a:off x="576263" y="936625"/>
            <a:ext cx="3599916" cy="2051050"/>
            <a:chOff x="576263" y="936625"/>
            <a:chExt cx="3599916" cy="2051050"/>
          </a:xfrm>
        </p:grpSpPr>
        <p:sp>
          <p:nvSpPr>
            <p:cNvPr id="42045" name="Oval 61"/>
            <p:cNvSpPr>
              <a:spLocks noChangeArrowheads="1"/>
            </p:cNvSpPr>
            <p:nvPr/>
          </p:nvSpPr>
          <p:spPr bwMode="auto">
            <a:xfrm>
              <a:off x="1836738" y="936625"/>
              <a:ext cx="1727200" cy="17272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2046" name="Rectangle 62"/>
            <p:cNvSpPr>
              <a:spLocks noChangeArrowheads="1"/>
            </p:cNvSpPr>
            <p:nvPr/>
          </p:nvSpPr>
          <p:spPr bwMode="auto">
            <a:xfrm>
              <a:off x="2880779" y="1620838"/>
              <a:ext cx="1295400" cy="25241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バックアップ方式の選択</a:t>
              </a:r>
            </a:p>
          </p:txBody>
        </p:sp>
        <p:sp>
          <p:nvSpPr>
            <p:cNvPr id="42047" name="Rectangle 63"/>
            <p:cNvSpPr>
              <a:spLocks noChangeArrowheads="1"/>
            </p:cNvSpPr>
            <p:nvPr/>
          </p:nvSpPr>
          <p:spPr bwMode="auto">
            <a:xfrm>
              <a:off x="2880779" y="1908175"/>
              <a:ext cx="1295400" cy="2524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バックアップ媒体の選択</a:t>
              </a:r>
            </a:p>
          </p:txBody>
        </p:sp>
        <p:sp>
          <p:nvSpPr>
            <p:cNvPr id="42049" name="Rectangle 65"/>
            <p:cNvSpPr>
              <a:spLocks noChangeArrowheads="1"/>
            </p:cNvSpPr>
            <p:nvPr/>
          </p:nvSpPr>
          <p:spPr bwMode="auto">
            <a:xfrm>
              <a:off x="2880779" y="1331913"/>
              <a:ext cx="1295400" cy="25241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処理時間帯の設定</a:t>
              </a:r>
            </a:p>
          </p:txBody>
        </p:sp>
        <p:sp>
          <p:nvSpPr>
            <p:cNvPr id="42050" name="Rectangle 66"/>
            <p:cNvSpPr>
              <a:spLocks noChangeArrowheads="1"/>
            </p:cNvSpPr>
            <p:nvPr/>
          </p:nvSpPr>
          <p:spPr bwMode="auto">
            <a:xfrm>
              <a:off x="2880779" y="1044575"/>
              <a:ext cx="1295400" cy="2524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バックアップ間隔の設定</a:t>
              </a:r>
            </a:p>
          </p:txBody>
        </p:sp>
        <p:sp>
          <p:nvSpPr>
            <p:cNvPr id="42053" name="Rectangle 69"/>
            <p:cNvSpPr>
              <a:spLocks noChangeArrowheads="1"/>
            </p:cNvSpPr>
            <p:nvPr/>
          </p:nvSpPr>
          <p:spPr bwMode="auto">
            <a:xfrm>
              <a:off x="2880779" y="2197100"/>
              <a:ext cx="1295400" cy="3603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バックアップファイルの</a:t>
              </a:r>
            </a:p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管理方法</a:t>
              </a:r>
            </a:p>
          </p:txBody>
        </p:sp>
        <p:sp>
          <p:nvSpPr>
            <p:cNvPr id="42054" name="AutoShape 70"/>
            <p:cNvSpPr>
              <a:spLocks noChangeArrowheads="1"/>
            </p:cNvSpPr>
            <p:nvPr/>
          </p:nvSpPr>
          <p:spPr bwMode="auto">
            <a:xfrm>
              <a:off x="576263" y="1547813"/>
              <a:ext cx="1008062" cy="503237"/>
            </a:xfrm>
            <a:prstGeom prst="homePlate">
              <a:avLst>
                <a:gd name="adj" fmla="val 33506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chemeClr val="bg1"/>
                  </a:solidFill>
                  <a:ea typeface="HGPｺﾞｼｯｸE" panose="020B0900000000000000" pitchFamily="50" charset="-128"/>
                </a:rPr>
                <a:t>データの破壊</a:t>
              </a:r>
            </a:p>
          </p:txBody>
        </p:sp>
        <p:sp>
          <p:nvSpPr>
            <p:cNvPr id="42055" name="AutoShape 71"/>
            <p:cNvSpPr>
              <a:spLocks noChangeArrowheads="1"/>
            </p:cNvSpPr>
            <p:nvPr/>
          </p:nvSpPr>
          <p:spPr bwMode="auto">
            <a:xfrm>
              <a:off x="719138" y="2125663"/>
              <a:ext cx="1008062" cy="503237"/>
            </a:xfrm>
            <a:prstGeom prst="homePlate">
              <a:avLst>
                <a:gd name="adj" fmla="val 34610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algn="ctr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chemeClr val="bg1"/>
                  </a:solidFill>
                  <a:ea typeface="HGPｺﾞｼｯｸE" panose="020B0900000000000000" pitchFamily="50" charset="-128"/>
                </a:rPr>
                <a:t>データの改ざん</a:t>
              </a:r>
            </a:p>
          </p:txBody>
        </p:sp>
        <p:sp>
          <p:nvSpPr>
            <p:cNvPr id="42058" name="Rectangle 74"/>
            <p:cNvSpPr>
              <a:spLocks noChangeArrowheads="1"/>
            </p:cNvSpPr>
            <p:nvPr/>
          </p:nvSpPr>
          <p:spPr bwMode="auto">
            <a:xfrm>
              <a:off x="2159955" y="2698750"/>
              <a:ext cx="1042404" cy="288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>
                <a:lnSpc>
                  <a:spcPct val="110000"/>
                </a:lnSpc>
              </a:pPr>
              <a:r>
                <a:rPr lang="en-US" altLang="ja-JP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データ破損の被害を</a:t>
              </a:r>
            </a:p>
            <a:p>
              <a:pPr algn="just">
                <a:lnSpc>
                  <a:spcPct val="11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　 最小限に抑える</a:t>
              </a:r>
            </a:p>
          </p:txBody>
        </p:sp>
        <p:sp>
          <p:nvSpPr>
            <p:cNvPr id="42059" name="Rectangle 75"/>
            <p:cNvSpPr>
              <a:spLocks noChangeArrowheads="1"/>
            </p:cNvSpPr>
            <p:nvPr/>
          </p:nvSpPr>
          <p:spPr bwMode="auto">
            <a:xfrm>
              <a:off x="1944427" y="1620838"/>
              <a:ext cx="863600" cy="360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 ファイル</a:t>
              </a:r>
              <a:b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のバックアップ</a:t>
              </a:r>
            </a:p>
          </p:txBody>
        </p:sp>
        <p:sp>
          <p:nvSpPr>
            <p:cNvPr id="42060" name="AutoShape 76"/>
            <p:cNvSpPr>
              <a:spLocks noChangeArrowheads="1"/>
            </p:cNvSpPr>
            <p:nvPr/>
          </p:nvSpPr>
          <p:spPr bwMode="auto">
            <a:xfrm>
              <a:off x="719138" y="971550"/>
              <a:ext cx="1008062" cy="503238"/>
            </a:xfrm>
            <a:prstGeom prst="homePlate">
              <a:avLst>
                <a:gd name="adj" fmla="val 33506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chemeClr val="bg1"/>
                  </a:solidFill>
                  <a:ea typeface="HGPｺﾞｼｯｸE" panose="020B0900000000000000" pitchFamily="50" charset="-128"/>
                </a:rPr>
                <a:t>データの消失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07   </a:t>
            </a:r>
            <a:r>
              <a:rPr lang="ja-JP" altLang="en-US" dirty="0"/>
              <a:t>セキュリティ管理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B6A17C4-8742-FC4B-D653-6016D7387E27}"/>
              </a:ext>
            </a:extLst>
          </p:cNvPr>
          <p:cNvGrpSpPr/>
          <p:nvPr/>
        </p:nvGrpSpPr>
        <p:grpSpPr>
          <a:xfrm>
            <a:off x="683791" y="936625"/>
            <a:ext cx="3420380" cy="2016125"/>
            <a:chOff x="683791" y="936625"/>
            <a:chExt cx="3420380" cy="2016125"/>
          </a:xfrm>
        </p:grpSpPr>
        <p:sp>
          <p:nvSpPr>
            <p:cNvPr id="15575" name="Oval 215"/>
            <p:cNvSpPr>
              <a:spLocks noChangeArrowheads="1"/>
            </p:cNvSpPr>
            <p:nvPr/>
          </p:nvSpPr>
          <p:spPr bwMode="auto">
            <a:xfrm>
              <a:off x="1836738" y="936625"/>
              <a:ext cx="1727200" cy="17272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5576" name="Rectangle 216"/>
            <p:cNvSpPr>
              <a:spLocks noChangeArrowheads="1"/>
            </p:cNvSpPr>
            <p:nvPr/>
          </p:nvSpPr>
          <p:spPr bwMode="auto">
            <a:xfrm>
              <a:off x="2880208" y="1980273"/>
              <a:ext cx="1223963" cy="252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ソフトウェア</a:t>
              </a:r>
            </a:p>
          </p:txBody>
        </p:sp>
        <p:sp>
          <p:nvSpPr>
            <p:cNvPr id="15577" name="Rectangle 217"/>
            <p:cNvSpPr>
              <a:spLocks noChangeArrowheads="1"/>
            </p:cNvSpPr>
            <p:nvPr/>
          </p:nvSpPr>
          <p:spPr bwMode="auto">
            <a:xfrm>
              <a:off x="2880208" y="1676619"/>
              <a:ext cx="1223963" cy="252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ハードウェア</a:t>
              </a:r>
            </a:p>
          </p:txBody>
        </p:sp>
        <p:sp>
          <p:nvSpPr>
            <p:cNvPr id="15578" name="Rectangle 218"/>
            <p:cNvSpPr>
              <a:spLocks noChangeArrowheads="1"/>
            </p:cNvSpPr>
            <p:nvPr/>
          </p:nvSpPr>
          <p:spPr bwMode="auto">
            <a:xfrm>
              <a:off x="2880208" y="1368177"/>
              <a:ext cx="1223963" cy="252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建物・設備</a:t>
              </a:r>
            </a:p>
          </p:txBody>
        </p:sp>
        <p:sp>
          <p:nvSpPr>
            <p:cNvPr id="15580" name="Rectangle 220"/>
            <p:cNvSpPr>
              <a:spLocks noChangeArrowheads="1"/>
            </p:cNvSpPr>
            <p:nvPr/>
          </p:nvSpPr>
          <p:spPr bwMode="auto">
            <a:xfrm>
              <a:off x="2878621" y="2288715"/>
              <a:ext cx="1223962" cy="252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ネットワーク</a:t>
              </a:r>
            </a:p>
          </p:txBody>
        </p:sp>
        <p:sp>
          <p:nvSpPr>
            <p:cNvPr id="15585" name="Rectangle 225"/>
            <p:cNvSpPr>
              <a:spLocks noChangeArrowheads="1"/>
            </p:cNvSpPr>
            <p:nvPr/>
          </p:nvSpPr>
          <p:spPr bwMode="auto">
            <a:xfrm>
              <a:off x="2125663" y="2663825"/>
              <a:ext cx="1150937" cy="288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システムの安全性を維持</a:t>
              </a:r>
            </a:p>
          </p:txBody>
        </p:sp>
        <p:sp>
          <p:nvSpPr>
            <p:cNvPr id="15586" name="Rectangle 226"/>
            <p:cNvSpPr>
              <a:spLocks noChangeArrowheads="1"/>
            </p:cNvSpPr>
            <p:nvPr/>
          </p:nvSpPr>
          <p:spPr bwMode="auto">
            <a:xfrm>
              <a:off x="2880208" y="1059763"/>
              <a:ext cx="1223963" cy="252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運用規則</a:t>
              </a:r>
            </a:p>
          </p:txBody>
        </p:sp>
        <p:sp>
          <p:nvSpPr>
            <p:cNvPr id="15592" name="Rectangle 232"/>
            <p:cNvSpPr>
              <a:spLocks noChangeArrowheads="1"/>
            </p:cNvSpPr>
            <p:nvPr/>
          </p:nvSpPr>
          <p:spPr bwMode="auto">
            <a:xfrm>
              <a:off x="1979860" y="1619250"/>
              <a:ext cx="792163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セキュリティ</a:t>
              </a:r>
            </a:p>
            <a:p>
              <a:pPr algn="ctr"/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ポリシー</a:t>
              </a:r>
            </a:p>
          </p:txBody>
        </p:sp>
        <p:sp>
          <p:nvSpPr>
            <p:cNvPr id="15594" name="AutoShape 234"/>
            <p:cNvSpPr>
              <a:spLocks noChangeArrowheads="1"/>
            </p:cNvSpPr>
            <p:nvPr/>
          </p:nvSpPr>
          <p:spPr bwMode="auto">
            <a:xfrm>
              <a:off x="683791" y="1008063"/>
              <a:ext cx="1080000" cy="647700"/>
            </a:xfrm>
            <a:prstGeom prst="homePlate">
              <a:avLst>
                <a:gd name="adj" fmla="val 2603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lIns="0" tIns="72000" rIns="72000" bIns="36000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000" dirty="0">
                  <a:solidFill>
                    <a:schemeClr val="bg1"/>
                  </a:solidFill>
                  <a:ea typeface="HGPｺﾞｼｯｸE" panose="020B0900000000000000" pitchFamily="50" charset="-128"/>
                </a:rPr>
                <a:t>物理的脅威</a:t>
              </a:r>
            </a:p>
          </p:txBody>
        </p:sp>
        <p:sp>
          <p:nvSpPr>
            <p:cNvPr id="15595" name="AutoShape 235"/>
            <p:cNvSpPr>
              <a:spLocks noChangeArrowheads="1"/>
            </p:cNvSpPr>
            <p:nvPr/>
          </p:nvSpPr>
          <p:spPr bwMode="auto">
            <a:xfrm>
              <a:off x="683791" y="1944688"/>
              <a:ext cx="1080000" cy="647700"/>
            </a:xfrm>
            <a:prstGeom prst="homePlate">
              <a:avLst>
                <a:gd name="adj" fmla="val 26891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lIns="0" tIns="72000" rIns="72000" bIns="36000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000" dirty="0">
                  <a:solidFill>
                    <a:schemeClr val="bg1"/>
                  </a:solidFill>
                  <a:ea typeface="HGPｺﾞｼｯｸE" panose="020B0900000000000000" pitchFamily="50" charset="-128"/>
                </a:rPr>
                <a:t>情報の脅威</a:t>
              </a:r>
            </a:p>
          </p:txBody>
        </p:sp>
        <p:sp>
          <p:nvSpPr>
            <p:cNvPr id="15596" name="Rectangle 236"/>
            <p:cNvSpPr>
              <a:spLocks noChangeArrowheads="1"/>
            </p:cNvSpPr>
            <p:nvPr/>
          </p:nvSpPr>
          <p:spPr bwMode="auto">
            <a:xfrm>
              <a:off x="775854" y="1260475"/>
              <a:ext cx="655205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ja-JP" altLang="en-US" sz="800" dirty="0">
                  <a:solidFill>
                    <a:schemeClr val="bg1"/>
                  </a:solidFill>
                  <a:ea typeface="HGPｺﾞｼｯｸE" panose="020B0900000000000000" pitchFamily="50" charset="-128"/>
                </a:rPr>
                <a:t>自然災害，事故，</a:t>
              </a:r>
            </a:p>
            <a:p>
              <a:pPr>
                <a:lnSpc>
                  <a:spcPct val="120000"/>
                </a:lnSpc>
              </a:pPr>
              <a:r>
                <a:rPr lang="ja-JP" altLang="en-US" sz="800" dirty="0">
                  <a:solidFill>
                    <a:schemeClr val="bg1"/>
                  </a:solidFill>
                  <a:ea typeface="HGPｺﾞｼｯｸE" panose="020B0900000000000000" pitchFamily="50" charset="-128"/>
                </a:rPr>
                <a:t>盗難，故障 など</a:t>
              </a:r>
            </a:p>
          </p:txBody>
        </p:sp>
        <p:sp>
          <p:nvSpPr>
            <p:cNvPr id="15597" name="Rectangle 237"/>
            <p:cNvSpPr>
              <a:spLocks noChangeArrowheads="1"/>
            </p:cNvSpPr>
            <p:nvPr/>
          </p:nvSpPr>
          <p:spPr bwMode="auto">
            <a:xfrm>
              <a:off x="706683" y="2195513"/>
              <a:ext cx="720725" cy="360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ja-JP" altLang="en-US" sz="800" dirty="0">
                  <a:solidFill>
                    <a:schemeClr val="bg1"/>
                  </a:solidFill>
                  <a:ea typeface="HGPｺﾞｼｯｸE" panose="020B0900000000000000" pitchFamily="50" charset="-128"/>
                </a:rPr>
                <a:t>盗聴，漏えい，改ざん，</a:t>
              </a:r>
            </a:p>
            <a:p>
              <a:pPr>
                <a:lnSpc>
                  <a:spcPct val="120000"/>
                </a:lnSpc>
              </a:pPr>
              <a:r>
                <a:rPr lang="ja-JP" altLang="en-US" sz="800" dirty="0">
                  <a:solidFill>
                    <a:schemeClr val="bg1"/>
                  </a:solidFill>
                  <a:ea typeface="HGPｺﾞｼｯｸE" panose="020B0900000000000000" pitchFamily="50" charset="-128"/>
                </a:rPr>
                <a:t>破壊，消失 など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08</a:t>
            </a:r>
            <a:r>
              <a:rPr lang="en-US" altLang="ja-JP"/>
              <a:t>   </a:t>
            </a:r>
            <a:r>
              <a:rPr lang="ja-JP" altLang="en-US" dirty="0"/>
              <a:t>権利の保護と管理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98EF39E-330C-6DB3-CDB3-67554615FB20}"/>
              </a:ext>
            </a:extLst>
          </p:cNvPr>
          <p:cNvGrpSpPr/>
          <p:nvPr/>
        </p:nvGrpSpPr>
        <p:grpSpPr>
          <a:xfrm>
            <a:off x="360363" y="647700"/>
            <a:ext cx="3959225" cy="2160588"/>
            <a:chOff x="360363" y="647700"/>
            <a:chExt cx="3959225" cy="2160588"/>
          </a:xfrm>
        </p:grpSpPr>
        <p:sp>
          <p:nvSpPr>
            <p:cNvPr id="33901" name="Oval 109"/>
            <p:cNvSpPr>
              <a:spLocks noChangeArrowheads="1"/>
            </p:cNvSpPr>
            <p:nvPr/>
          </p:nvSpPr>
          <p:spPr bwMode="auto">
            <a:xfrm>
              <a:off x="2052638" y="935038"/>
              <a:ext cx="1871662" cy="1871662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3910" name="Oval 118"/>
            <p:cNvSpPr>
              <a:spLocks noChangeArrowheads="1"/>
            </p:cNvSpPr>
            <p:nvPr/>
          </p:nvSpPr>
          <p:spPr bwMode="auto">
            <a:xfrm>
              <a:off x="755650" y="935038"/>
              <a:ext cx="1871663" cy="187166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3898" name="Rectangle 106"/>
            <p:cNvSpPr>
              <a:spLocks noChangeArrowheads="1"/>
            </p:cNvSpPr>
            <p:nvPr/>
          </p:nvSpPr>
          <p:spPr bwMode="auto">
            <a:xfrm>
              <a:off x="360363" y="1044575"/>
              <a:ext cx="1439862" cy="863600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産業財産権</a:t>
              </a:r>
            </a:p>
          </p:txBody>
        </p:sp>
        <p:sp>
          <p:nvSpPr>
            <p:cNvPr id="33899" name="Rectangle 107"/>
            <p:cNvSpPr>
              <a:spLocks noChangeArrowheads="1"/>
            </p:cNvSpPr>
            <p:nvPr/>
          </p:nvSpPr>
          <p:spPr bwMode="auto">
            <a:xfrm>
              <a:off x="360363" y="647700"/>
              <a:ext cx="1979612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知的財産権</a:t>
              </a:r>
            </a:p>
          </p:txBody>
        </p:sp>
        <p:sp>
          <p:nvSpPr>
            <p:cNvPr id="33905" name="Rectangle 113"/>
            <p:cNvSpPr>
              <a:spLocks noChangeArrowheads="1"/>
            </p:cNvSpPr>
            <p:nvPr/>
          </p:nvSpPr>
          <p:spPr bwMode="auto">
            <a:xfrm>
              <a:off x="2339974" y="647700"/>
              <a:ext cx="197961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サイバー犯罪と関連法規</a:t>
              </a:r>
            </a:p>
          </p:txBody>
        </p:sp>
        <p:sp>
          <p:nvSpPr>
            <p:cNvPr id="33925" name="Rectangle 133"/>
            <p:cNvSpPr>
              <a:spLocks noChangeArrowheads="1"/>
            </p:cNvSpPr>
            <p:nvPr/>
          </p:nvSpPr>
          <p:spPr bwMode="auto">
            <a:xfrm>
              <a:off x="360363" y="1981200"/>
              <a:ext cx="1439862" cy="719138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著作権</a:t>
              </a:r>
            </a:p>
          </p:txBody>
        </p:sp>
        <p:sp>
          <p:nvSpPr>
            <p:cNvPr id="33926" name="Rectangle 134"/>
            <p:cNvSpPr>
              <a:spLocks noChangeArrowheads="1"/>
            </p:cNvSpPr>
            <p:nvPr/>
          </p:nvSpPr>
          <p:spPr bwMode="auto">
            <a:xfrm>
              <a:off x="541338" y="1295400"/>
              <a:ext cx="1150937" cy="576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特許権</a:t>
              </a:r>
            </a:p>
            <a:p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■実用新案権</a:t>
              </a:r>
            </a:p>
            <a:p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■意匠権</a:t>
              </a:r>
            </a:p>
            <a:p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■商標権　など</a:t>
              </a:r>
            </a:p>
          </p:txBody>
        </p:sp>
        <p:sp>
          <p:nvSpPr>
            <p:cNvPr id="33927" name="Rectangle 135"/>
            <p:cNvSpPr>
              <a:spLocks noChangeArrowheads="1"/>
            </p:cNvSpPr>
            <p:nvPr/>
          </p:nvSpPr>
          <p:spPr bwMode="auto">
            <a:xfrm>
              <a:off x="541338" y="2232025"/>
              <a:ext cx="1150937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著作人格権</a:t>
              </a:r>
            </a:p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■著作財産権</a:t>
              </a:r>
            </a:p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■著作隣接権　など</a:t>
              </a:r>
            </a:p>
          </p:txBody>
        </p:sp>
        <p:sp>
          <p:nvSpPr>
            <p:cNvPr id="33929" name="Oval 137"/>
            <p:cNvSpPr>
              <a:spLocks noChangeArrowheads="1"/>
            </p:cNvSpPr>
            <p:nvPr/>
          </p:nvSpPr>
          <p:spPr bwMode="auto">
            <a:xfrm>
              <a:off x="2052638" y="936625"/>
              <a:ext cx="1871662" cy="1871663"/>
            </a:xfrm>
            <a:prstGeom prst="ellips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3921" name="Rectangle 129"/>
            <p:cNvSpPr>
              <a:spLocks noChangeArrowheads="1"/>
            </p:cNvSpPr>
            <p:nvPr/>
          </p:nvSpPr>
          <p:spPr bwMode="auto">
            <a:xfrm>
              <a:off x="2879725" y="1044575"/>
              <a:ext cx="1439863" cy="431800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サイバー犯罪を</a:t>
              </a:r>
              <a:b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取り締まる法律</a:t>
              </a:r>
            </a:p>
          </p:txBody>
        </p:sp>
        <p:sp>
          <p:nvSpPr>
            <p:cNvPr id="33922" name="Rectangle 130"/>
            <p:cNvSpPr>
              <a:spLocks noChangeArrowheads="1"/>
            </p:cNvSpPr>
            <p:nvPr/>
          </p:nvSpPr>
          <p:spPr bwMode="auto">
            <a:xfrm>
              <a:off x="2879725" y="1547813"/>
              <a:ext cx="1439863" cy="431800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ネットワーク犯罪を</a:t>
              </a:r>
            </a:p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取り締まる法律</a:t>
              </a:r>
            </a:p>
          </p:txBody>
        </p:sp>
        <p:sp>
          <p:nvSpPr>
            <p:cNvPr id="33923" name="Rectangle 131"/>
            <p:cNvSpPr>
              <a:spLocks noChangeArrowheads="1"/>
            </p:cNvSpPr>
            <p:nvPr/>
          </p:nvSpPr>
          <p:spPr bwMode="auto">
            <a:xfrm>
              <a:off x="2879725" y="2052638"/>
              <a:ext cx="1439863" cy="287337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不正アクセス禁止法</a:t>
              </a:r>
            </a:p>
          </p:txBody>
        </p:sp>
        <p:sp>
          <p:nvSpPr>
            <p:cNvPr id="33924" name="Rectangle 132"/>
            <p:cNvSpPr>
              <a:spLocks noChangeArrowheads="1"/>
            </p:cNvSpPr>
            <p:nvPr/>
          </p:nvSpPr>
          <p:spPr bwMode="auto">
            <a:xfrm>
              <a:off x="2879725" y="2413000"/>
              <a:ext cx="1439863" cy="287338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個人情報保護法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984775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 Black"/>
        <a:ea typeface="HGP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6370</TotalTime>
  <Words>538</Words>
  <Application>Microsoft Office PowerPoint</Application>
  <PresentationFormat>ユーザー設定</PresentationFormat>
  <Paragraphs>184</Paragraphs>
  <Slides>10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Tahoma</vt:lpstr>
      <vt:lpstr>Wingdings</vt:lpstr>
      <vt:lpstr>標準デザイン</vt:lpstr>
      <vt:lpstr>コンピュータと情報システム [第3版] 10章　システムの運用と管理</vt:lpstr>
      <vt:lpstr>01   システムの運用管理</vt:lpstr>
      <vt:lpstr>02   システムの評価指標</vt:lpstr>
      <vt:lpstr>03   システム障害と対策</vt:lpstr>
      <vt:lpstr>04   システムの構成方式と信頼性</vt:lpstr>
      <vt:lpstr>05   RAID</vt:lpstr>
      <vt:lpstr>06   ファイルのバックアップ</vt:lpstr>
      <vt:lpstr>07   セキュリティ管理</vt:lpstr>
      <vt:lpstr>08   権利の保護と管理</vt:lpstr>
      <vt:lpstr>09   個人情報の保護</vt:lpstr>
    </vt:vector>
  </TitlesOfParts>
  <Company>OUE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ma97011</dc:creator>
  <cp:lastModifiedBy>草薙 信照</cp:lastModifiedBy>
  <cp:revision>222</cp:revision>
  <dcterms:created xsi:type="dcterms:W3CDTF">2006-08-22T06:54:28Z</dcterms:created>
  <dcterms:modified xsi:type="dcterms:W3CDTF">2022-11-07T04:12:38Z</dcterms:modified>
</cp:coreProperties>
</file>