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72" r:id="rId3"/>
    <p:sldId id="283" r:id="rId4"/>
    <p:sldId id="259" r:id="rId5"/>
    <p:sldId id="275" r:id="rId6"/>
    <p:sldId id="285" r:id="rId7"/>
    <p:sldId id="280" r:id="rId8"/>
    <p:sldId id="279" r:id="rId9"/>
    <p:sldId id="261" r:id="rId10"/>
    <p:sldId id="273" r:id="rId11"/>
    <p:sldId id="311" r:id="rId12"/>
    <p:sldId id="312" r:id="rId13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DDDDDD"/>
    <a:srgbClr val="C0C0C0"/>
    <a:srgbClr val="777777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719" autoAdjust="0"/>
  </p:normalViewPr>
  <p:slideViewPr>
    <p:cSldViewPr>
      <p:cViewPr varScale="1">
        <p:scale>
          <a:sx n="179" d="100"/>
          <a:sy n="179" d="100"/>
        </p:scale>
        <p:origin x="150" y="26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47B3638E-B5CF-40AA-B3C5-32EAA64BBE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9204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B0393-628E-46C1-B942-44FD46AA6C0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615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37AC2-A47E-4BFB-A41F-5EA8F5D825D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785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7031E-1E38-4387-9276-17701D8216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968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026BC-579F-4293-B137-47236C48CB9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766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BC3B9-7C2B-4C41-B18D-AA762E065A3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749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C1D7D-2107-4693-AB1F-7F9C7600826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357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1029D-1F92-4973-B988-8E136525B8D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934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4662-3179-4A92-A74E-9FD9C4FF827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0143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BF173-7367-4543-990F-04FE61B9520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071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33363" y="3278188"/>
            <a:ext cx="10922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598613" y="3278188"/>
            <a:ext cx="1482725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A4DEB-75D6-4AC8-BF30-8F6526D922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834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BE5AA04C-B7C8-448D-B39C-FB1958EEBFEC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08</a:t>
              </a:r>
              <a:endParaRPr lang="en-US" altLang="ja-JP" sz="180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01   </a:t>
            </a:r>
            <a:r>
              <a:rPr lang="ja-JP" altLang="en-US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2007-2022 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/>
              <a:t>コンピュータと情報システム </a:t>
            </a:r>
            <a:r>
              <a:rPr lang="en-US" altLang="ja-JP" sz="1200" dirty="0"/>
              <a:t>[</a:t>
            </a:r>
            <a:r>
              <a:rPr lang="ja-JP" altLang="en-US" sz="1200" dirty="0"/>
              <a:t>第</a:t>
            </a:r>
            <a:r>
              <a:rPr lang="en-US" altLang="ja-JP" sz="1200" dirty="0"/>
              <a:t>3</a:t>
            </a:r>
            <a:r>
              <a:rPr lang="ja-JP" altLang="en-US" sz="1200" dirty="0"/>
              <a:t>版</a:t>
            </a:r>
            <a:r>
              <a:rPr lang="en-US" altLang="ja-JP" sz="1200" dirty="0"/>
              <a:t>]</a:t>
            </a:r>
            <a:br>
              <a:rPr lang="ja-JP" altLang="en-US" sz="1200" dirty="0"/>
            </a:br>
            <a:r>
              <a:rPr lang="en-US" altLang="ja-JP" sz="2000" dirty="0"/>
              <a:t>08</a:t>
            </a:r>
            <a:r>
              <a:rPr lang="ja-JP" altLang="en-US" dirty="0"/>
              <a:t>章　データベースシステム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08</a:t>
            </a:r>
            <a:r>
              <a:rPr lang="en-US" altLang="ja-JP"/>
              <a:t>   </a:t>
            </a:r>
            <a:r>
              <a:rPr lang="ja-JP" altLang="en-US"/>
              <a:t>データベース言語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A342D8E-53B4-9F3A-E336-F361C9BFAD84}"/>
              </a:ext>
            </a:extLst>
          </p:cNvPr>
          <p:cNvGrpSpPr/>
          <p:nvPr/>
        </p:nvGrpSpPr>
        <p:grpSpPr>
          <a:xfrm>
            <a:off x="719795" y="685465"/>
            <a:ext cx="3527785" cy="2374900"/>
            <a:chOff x="719795" y="685465"/>
            <a:chExt cx="3527785" cy="2374900"/>
          </a:xfrm>
        </p:grpSpPr>
        <p:sp>
          <p:nvSpPr>
            <p:cNvPr id="33889" name="Oval 97"/>
            <p:cNvSpPr>
              <a:spLocks noChangeArrowheads="1"/>
            </p:cNvSpPr>
            <p:nvPr/>
          </p:nvSpPr>
          <p:spPr bwMode="auto">
            <a:xfrm>
              <a:off x="719795" y="1225215"/>
              <a:ext cx="1295400" cy="1295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SQL</a:t>
              </a:r>
            </a:p>
          </p:txBody>
        </p:sp>
        <p:sp>
          <p:nvSpPr>
            <p:cNvPr id="33883" name="Oval 91"/>
            <p:cNvSpPr>
              <a:spLocks noChangeArrowheads="1"/>
            </p:cNvSpPr>
            <p:nvPr/>
          </p:nvSpPr>
          <p:spPr bwMode="auto">
            <a:xfrm>
              <a:off x="1547242" y="937878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DDL</a:t>
              </a:r>
            </a:p>
          </p:txBody>
        </p:sp>
        <p:sp>
          <p:nvSpPr>
            <p:cNvPr id="33884" name="Oval 92"/>
            <p:cNvSpPr>
              <a:spLocks noChangeArrowheads="1"/>
            </p:cNvSpPr>
            <p:nvPr/>
          </p:nvSpPr>
          <p:spPr bwMode="auto">
            <a:xfrm>
              <a:off x="1547242" y="1945940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DML</a:t>
              </a:r>
            </a:p>
          </p:txBody>
        </p:sp>
        <p:sp>
          <p:nvSpPr>
            <p:cNvPr id="33891" name="Rectangle 99"/>
            <p:cNvSpPr>
              <a:spLocks noChangeArrowheads="1"/>
            </p:cNvSpPr>
            <p:nvPr/>
          </p:nvSpPr>
          <p:spPr bwMode="auto">
            <a:xfrm>
              <a:off x="1620267" y="685465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データ定義言語</a:t>
              </a:r>
            </a:p>
          </p:txBody>
        </p:sp>
        <p:sp>
          <p:nvSpPr>
            <p:cNvPr id="33892" name="Rectangle 100"/>
            <p:cNvSpPr>
              <a:spLocks noChangeArrowheads="1"/>
            </p:cNvSpPr>
            <p:nvPr/>
          </p:nvSpPr>
          <p:spPr bwMode="auto">
            <a:xfrm>
              <a:off x="1620267" y="2844465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データ操作言語</a:t>
              </a:r>
            </a:p>
          </p:txBody>
        </p:sp>
        <p:sp>
          <p:nvSpPr>
            <p:cNvPr id="33897" name="Rectangle 105"/>
            <p:cNvSpPr>
              <a:spLocks noChangeArrowheads="1"/>
            </p:cNvSpPr>
            <p:nvPr/>
          </p:nvSpPr>
          <p:spPr bwMode="auto">
            <a:xfrm>
              <a:off x="2231455" y="937878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CREATE SCHEMA</a:t>
              </a:r>
            </a:p>
          </p:txBody>
        </p:sp>
        <p:sp>
          <p:nvSpPr>
            <p:cNvPr id="33898" name="Rectangle 106"/>
            <p:cNvSpPr>
              <a:spLocks noChangeArrowheads="1"/>
            </p:cNvSpPr>
            <p:nvPr/>
          </p:nvSpPr>
          <p:spPr bwMode="auto">
            <a:xfrm>
              <a:off x="2231455" y="1153778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CREATE TABLE</a:t>
              </a:r>
            </a:p>
          </p:txBody>
        </p:sp>
        <p:sp>
          <p:nvSpPr>
            <p:cNvPr id="33899" name="Rectangle 107"/>
            <p:cNvSpPr>
              <a:spLocks noChangeArrowheads="1"/>
            </p:cNvSpPr>
            <p:nvPr/>
          </p:nvSpPr>
          <p:spPr bwMode="auto">
            <a:xfrm>
              <a:off x="2231455" y="1369678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CREATE VIEW</a:t>
              </a:r>
            </a:p>
          </p:txBody>
        </p:sp>
        <p:sp>
          <p:nvSpPr>
            <p:cNvPr id="33900" name="Rectangle 108"/>
            <p:cNvSpPr>
              <a:spLocks noChangeArrowheads="1"/>
            </p:cNvSpPr>
            <p:nvPr/>
          </p:nvSpPr>
          <p:spPr bwMode="auto">
            <a:xfrm>
              <a:off x="2231455" y="1585578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GRANT</a:t>
              </a:r>
            </a:p>
          </p:txBody>
        </p:sp>
        <p:sp>
          <p:nvSpPr>
            <p:cNvPr id="33901" name="Rectangle 109"/>
            <p:cNvSpPr>
              <a:spLocks noChangeArrowheads="1"/>
            </p:cNvSpPr>
            <p:nvPr/>
          </p:nvSpPr>
          <p:spPr bwMode="auto">
            <a:xfrm>
              <a:off x="2231455" y="1982453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SELECT</a:t>
              </a:r>
            </a:p>
          </p:txBody>
        </p:sp>
        <p:sp>
          <p:nvSpPr>
            <p:cNvPr id="33902" name="Rectangle 110"/>
            <p:cNvSpPr>
              <a:spLocks noChangeArrowheads="1"/>
            </p:cNvSpPr>
            <p:nvPr/>
          </p:nvSpPr>
          <p:spPr bwMode="auto">
            <a:xfrm>
              <a:off x="2231455" y="2198353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INSERT</a:t>
              </a:r>
            </a:p>
          </p:txBody>
        </p:sp>
        <p:sp>
          <p:nvSpPr>
            <p:cNvPr id="33903" name="Rectangle 111"/>
            <p:cNvSpPr>
              <a:spLocks noChangeArrowheads="1"/>
            </p:cNvSpPr>
            <p:nvPr/>
          </p:nvSpPr>
          <p:spPr bwMode="auto">
            <a:xfrm>
              <a:off x="2231455" y="2414253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UPDATE</a:t>
              </a:r>
            </a:p>
          </p:txBody>
        </p:sp>
        <p:sp>
          <p:nvSpPr>
            <p:cNvPr id="33904" name="Rectangle 112"/>
            <p:cNvSpPr>
              <a:spLocks noChangeArrowheads="1"/>
            </p:cNvSpPr>
            <p:nvPr/>
          </p:nvSpPr>
          <p:spPr bwMode="auto">
            <a:xfrm>
              <a:off x="2231455" y="2630153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DELETE</a:t>
              </a:r>
            </a:p>
          </p:txBody>
        </p:sp>
        <p:sp>
          <p:nvSpPr>
            <p:cNvPr id="33905" name="Rectangle 113"/>
            <p:cNvSpPr>
              <a:spLocks noChangeArrowheads="1"/>
            </p:cNvSpPr>
            <p:nvPr/>
          </p:nvSpPr>
          <p:spPr bwMode="auto">
            <a:xfrm>
              <a:off x="3239517" y="936290"/>
              <a:ext cx="10080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スキーマの定義</a:t>
              </a:r>
            </a:p>
          </p:txBody>
        </p:sp>
        <p:sp>
          <p:nvSpPr>
            <p:cNvPr id="33906" name="Rectangle 114"/>
            <p:cNvSpPr>
              <a:spLocks noChangeArrowheads="1"/>
            </p:cNvSpPr>
            <p:nvPr/>
          </p:nvSpPr>
          <p:spPr bwMode="auto">
            <a:xfrm>
              <a:off x="3239517" y="1152190"/>
              <a:ext cx="10080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テーブルの定義</a:t>
              </a:r>
            </a:p>
          </p:txBody>
        </p:sp>
        <p:sp>
          <p:nvSpPr>
            <p:cNvPr id="33907" name="Rectangle 115"/>
            <p:cNvSpPr>
              <a:spLocks noChangeArrowheads="1"/>
            </p:cNvSpPr>
            <p:nvPr/>
          </p:nvSpPr>
          <p:spPr bwMode="auto">
            <a:xfrm>
              <a:off x="3239517" y="136967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ビュー表の定義</a:t>
              </a:r>
            </a:p>
          </p:txBody>
        </p:sp>
        <p:sp>
          <p:nvSpPr>
            <p:cNvPr id="33908" name="Rectangle 116"/>
            <p:cNvSpPr>
              <a:spLocks noChangeArrowheads="1"/>
            </p:cNvSpPr>
            <p:nvPr/>
          </p:nvSpPr>
          <p:spPr bwMode="auto">
            <a:xfrm>
              <a:off x="3239517" y="158557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アクセス権の定義</a:t>
              </a:r>
            </a:p>
          </p:txBody>
        </p:sp>
        <p:sp>
          <p:nvSpPr>
            <p:cNvPr id="33909" name="Rectangle 117"/>
            <p:cNvSpPr>
              <a:spLocks noChangeArrowheads="1"/>
            </p:cNvSpPr>
            <p:nvPr/>
          </p:nvSpPr>
          <p:spPr bwMode="auto">
            <a:xfrm>
              <a:off x="3239517" y="197927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データの抽出</a:t>
              </a:r>
            </a:p>
          </p:txBody>
        </p:sp>
        <p:sp>
          <p:nvSpPr>
            <p:cNvPr id="33910" name="Rectangle 118"/>
            <p:cNvSpPr>
              <a:spLocks noChangeArrowheads="1"/>
            </p:cNvSpPr>
            <p:nvPr/>
          </p:nvSpPr>
          <p:spPr bwMode="auto">
            <a:xfrm>
              <a:off x="3239517" y="219517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レコードの追加</a:t>
              </a:r>
            </a:p>
          </p:txBody>
        </p:sp>
        <p:sp>
          <p:nvSpPr>
            <p:cNvPr id="33911" name="Rectangle 119"/>
            <p:cNvSpPr>
              <a:spLocks noChangeArrowheads="1"/>
            </p:cNvSpPr>
            <p:nvPr/>
          </p:nvSpPr>
          <p:spPr bwMode="auto">
            <a:xfrm>
              <a:off x="3239517" y="2412665"/>
              <a:ext cx="10080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レコードの更新</a:t>
              </a:r>
            </a:p>
          </p:txBody>
        </p:sp>
        <p:sp>
          <p:nvSpPr>
            <p:cNvPr id="33912" name="Rectangle 120"/>
            <p:cNvSpPr>
              <a:spLocks noChangeArrowheads="1"/>
            </p:cNvSpPr>
            <p:nvPr/>
          </p:nvSpPr>
          <p:spPr bwMode="auto">
            <a:xfrm>
              <a:off x="3239517" y="2628565"/>
              <a:ext cx="10080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レコードの削除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09</a:t>
            </a:r>
            <a:r>
              <a:rPr lang="en-US" altLang="ja-JP" dirty="0"/>
              <a:t>   </a:t>
            </a:r>
            <a:r>
              <a:rPr lang="ja-JP" altLang="en-US" dirty="0"/>
              <a:t>ブロックチェーン技術</a:t>
            </a:r>
            <a:endParaRPr kumimoji="1"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FB51739-AF45-1C73-A62D-6DB09AA7844A}"/>
              </a:ext>
            </a:extLst>
          </p:cNvPr>
          <p:cNvGrpSpPr/>
          <p:nvPr/>
        </p:nvGrpSpPr>
        <p:grpSpPr>
          <a:xfrm>
            <a:off x="899815" y="684101"/>
            <a:ext cx="3168336" cy="2412268"/>
            <a:chOff x="899815" y="684101"/>
            <a:chExt cx="3168336" cy="2412268"/>
          </a:xfrm>
        </p:grpSpPr>
        <p:sp>
          <p:nvSpPr>
            <p:cNvPr id="4" name="Oval 6">
              <a:extLst>
                <a:ext uri="{FF2B5EF4-FFF2-40B4-BE49-F238E27FC236}">
                  <a16:creationId xmlns:a16="http://schemas.microsoft.com/office/drawing/2014/main" id="{EA4B93D1-F8DC-9037-7441-5EC30751A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959" y="684101"/>
              <a:ext cx="1296000" cy="1296000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lIns="36000" tIns="36000" rIns="36000" bIns="36000" anchor="ctr" anchorCtr="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" name="Oval 6">
              <a:extLst>
                <a:ext uri="{FF2B5EF4-FFF2-40B4-BE49-F238E27FC236}">
                  <a16:creationId xmlns:a16="http://schemas.microsoft.com/office/drawing/2014/main" id="{02293261-60A7-5F26-13EA-7F4966195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815" y="1800369"/>
              <a:ext cx="1296000" cy="1296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ネットワーク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構成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7" name="Oval 6">
              <a:extLst>
                <a:ext uri="{FF2B5EF4-FFF2-40B4-BE49-F238E27FC236}">
                  <a16:creationId xmlns:a16="http://schemas.microsoft.com/office/drawing/2014/main" id="{AEBC6CC4-6D5D-5022-6936-3C668D5D1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815" y="684245"/>
              <a:ext cx="1296000" cy="1296000"/>
            </a:xfrm>
            <a:prstGeom prst="ellipse">
              <a:avLst/>
            </a:prstGeom>
            <a:noFill/>
            <a:ln w="3810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 anchorCtr="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B92D9F0-33BB-B737-F717-9E1FA3EE0C50}"/>
                </a:ext>
              </a:extLst>
            </p:cNvPr>
            <p:cNvGrpSpPr/>
            <p:nvPr/>
          </p:nvGrpSpPr>
          <p:grpSpPr>
            <a:xfrm rot="599406">
              <a:off x="1115851" y="1982200"/>
              <a:ext cx="936092" cy="954106"/>
              <a:chOff x="3312083" y="2053867"/>
              <a:chExt cx="936092" cy="954106"/>
            </a:xfrm>
          </p:grpSpPr>
          <p:sp>
            <p:nvSpPr>
              <p:cNvPr id="22" name="五角形 21">
                <a:extLst>
                  <a:ext uri="{FF2B5EF4-FFF2-40B4-BE49-F238E27FC236}">
                    <a16:creationId xmlns:a16="http://schemas.microsoft.com/office/drawing/2014/main" id="{E7B5AE64-6FC0-63DF-ADE8-0270EC78821A}"/>
                  </a:ext>
                </a:extLst>
              </p:cNvPr>
              <p:cNvSpPr/>
              <p:nvPr/>
            </p:nvSpPr>
            <p:spPr bwMode="auto">
              <a:xfrm rot="5400000">
                <a:off x="3348089" y="2125969"/>
                <a:ext cx="864000" cy="828000"/>
              </a:xfrm>
              <a:prstGeom prst="pentagon">
                <a:avLst/>
              </a:prstGeom>
              <a:noFill/>
              <a:ln w="63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lIns="36000" tIns="36000" rIns="36000" bIns="36000" anchor="ctr"/>
              <a:lstStyle/>
              <a:p>
                <a:pPr algn="ctr" defTabSz="473075">
                  <a:lnSpc>
                    <a:spcPct val="140000"/>
                  </a:lnSpc>
                </a:pPr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BFF3712E-A316-1757-AA87-507B803A6958}"/>
                  </a:ext>
                </a:extLst>
              </p:cNvPr>
              <p:cNvCxnSpPr>
                <a:stCxn id="22" idx="1"/>
                <a:endCxn id="22" idx="4"/>
              </p:cNvCxnSpPr>
              <p:nvPr/>
            </p:nvCxnSpPr>
            <p:spPr bwMode="auto">
              <a:xfrm flipH="1">
                <a:off x="3366091" y="2107970"/>
                <a:ext cx="511731" cy="698989"/>
              </a:xfrm>
              <a:prstGeom prst="line">
                <a:avLst/>
              </a:prstGeom>
              <a:noFill/>
              <a:ln w="63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7545529E-6DBB-3885-5E8E-CDEE5F8BE1BD}"/>
                  </a:ext>
                </a:extLst>
              </p:cNvPr>
              <p:cNvCxnSpPr>
                <a:cxnSpLocks/>
                <a:stCxn id="22" idx="1"/>
                <a:endCxn id="22" idx="5"/>
              </p:cNvCxnSpPr>
              <p:nvPr/>
            </p:nvCxnSpPr>
            <p:spPr bwMode="auto">
              <a:xfrm>
                <a:off x="3877822" y="2107970"/>
                <a:ext cx="0" cy="863998"/>
              </a:xfrm>
              <a:prstGeom prst="line">
                <a:avLst/>
              </a:prstGeom>
              <a:noFill/>
              <a:ln w="63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476A9CA7-4E37-D8F6-0888-F125D86026CC}"/>
                  </a:ext>
                </a:extLst>
              </p:cNvPr>
              <p:cNvCxnSpPr>
                <a:cxnSpLocks/>
                <a:stCxn id="22" idx="2"/>
                <a:endCxn id="22" idx="5"/>
              </p:cNvCxnSpPr>
              <p:nvPr/>
            </p:nvCxnSpPr>
            <p:spPr bwMode="auto">
              <a:xfrm>
                <a:off x="3366091" y="2272979"/>
                <a:ext cx="511731" cy="698989"/>
              </a:xfrm>
              <a:prstGeom prst="line">
                <a:avLst/>
              </a:prstGeom>
              <a:noFill/>
              <a:ln w="63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18256145-D134-EECD-3803-CFA21CABF334}"/>
                  </a:ext>
                </a:extLst>
              </p:cNvPr>
              <p:cNvCxnSpPr>
                <a:cxnSpLocks/>
                <a:stCxn id="22" idx="2"/>
                <a:endCxn id="22" idx="0"/>
              </p:cNvCxnSpPr>
              <p:nvPr/>
            </p:nvCxnSpPr>
            <p:spPr bwMode="auto">
              <a:xfrm>
                <a:off x="3366091" y="2272979"/>
                <a:ext cx="827998" cy="266990"/>
              </a:xfrm>
              <a:prstGeom prst="line">
                <a:avLst/>
              </a:prstGeom>
              <a:noFill/>
              <a:ln w="63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9965E08D-687B-C941-9538-ACC3257E85F6}"/>
                  </a:ext>
                </a:extLst>
              </p:cNvPr>
              <p:cNvCxnSpPr>
                <a:cxnSpLocks/>
                <a:stCxn id="22" idx="0"/>
                <a:endCxn id="22" idx="4"/>
              </p:cNvCxnSpPr>
              <p:nvPr/>
            </p:nvCxnSpPr>
            <p:spPr bwMode="auto">
              <a:xfrm flipH="1">
                <a:off x="3366091" y="2539969"/>
                <a:ext cx="827998" cy="266990"/>
              </a:xfrm>
              <a:prstGeom prst="line">
                <a:avLst/>
              </a:prstGeom>
              <a:noFill/>
              <a:ln w="63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</p:cxnSp>
          <p:sp>
            <p:nvSpPr>
              <p:cNvPr id="31" name="直方体 30">
                <a:extLst>
                  <a:ext uri="{FF2B5EF4-FFF2-40B4-BE49-F238E27FC236}">
                    <a16:creationId xmlns:a16="http://schemas.microsoft.com/office/drawing/2014/main" id="{86C7D465-CC45-4714-E1B8-AE3B4818980C}"/>
                  </a:ext>
                </a:extLst>
              </p:cNvPr>
              <p:cNvSpPr/>
              <p:nvPr/>
            </p:nvSpPr>
            <p:spPr bwMode="auto">
              <a:xfrm>
                <a:off x="3834153" y="2053867"/>
                <a:ext cx="108000" cy="108012"/>
              </a:xfrm>
              <a:prstGeom prst="cub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2" name="直方体 31">
                <a:extLst>
                  <a:ext uri="{FF2B5EF4-FFF2-40B4-BE49-F238E27FC236}">
                    <a16:creationId xmlns:a16="http://schemas.microsoft.com/office/drawing/2014/main" id="{0DEC7EA3-753D-B7BA-4AD4-DF36510C6469}"/>
                  </a:ext>
                </a:extLst>
              </p:cNvPr>
              <p:cNvSpPr/>
              <p:nvPr/>
            </p:nvSpPr>
            <p:spPr bwMode="auto">
              <a:xfrm>
                <a:off x="4140175" y="2485915"/>
                <a:ext cx="108000" cy="108012"/>
              </a:xfrm>
              <a:prstGeom prst="cub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5" name="直方体 34">
                <a:extLst>
                  <a:ext uri="{FF2B5EF4-FFF2-40B4-BE49-F238E27FC236}">
                    <a16:creationId xmlns:a16="http://schemas.microsoft.com/office/drawing/2014/main" id="{CBD56C30-0C32-6194-84A0-A40ED032A978}"/>
                  </a:ext>
                </a:extLst>
              </p:cNvPr>
              <p:cNvSpPr/>
              <p:nvPr/>
            </p:nvSpPr>
            <p:spPr bwMode="auto">
              <a:xfrm>
                <a:off x="3834141" y="2899961"/>
                <a:ext cx="108000" cy="108012"/>
              </a:xfrm>
              <a:prstGeom prst="cub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7" name="直方体 36">
                <a:extLst>
                  <a:ext uri="{FF2B5EF4-FFF2-40B4-BE49-F238E27FC236}">
                    <a16:creationId xmlns:a16="http://schemas.microsoft.com/office/drawing/2014/main" id="{D183C27D-B078-B1A0-AADB-6FAC551E6D13}"/>
                  </a:ext>
                </a:extLst>
              </p:cNvPr>
              <p:cNvSpPr/>
              <p:nvPr/>
            </p:nvSpPr>
            <p:spPr bwMode="auto">
              <a:xfrm>
                <a:off x="3312083" y="2215885"/>
                <a:ext cx="108000" cy="108012"/>
              </a:xfrm>
              <a:prstGeom prst="cub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8" name="直方体 37">
                <a:extLst>
                  <a:ext uri="{FF2B5EF4-FFF2-40B4-BE49-F238E27FC236}">
                    <a16:creationId xmlns:a16="http://schemas.microsoft.com/office/drawing/2014/main" id="{8564ECB0-F269-9197-DDFC-A303D7AF8D75}"/>
                  </a:ext>
                </a:extLst>
              </p:cNvPr>
              <p:cNvSpPr/>
              <p:nvPr/>
            </p:nvSpPr>
            <p:spPr bwMode="auto">
              <a:xfrm>
                <a:off x="3312083" y="2737943"/>
                <a:ext cx="108000" cy="108012"/>
              </a:xfrm>
              <a:prstGeom prst="cub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</p:grpSp>
        <p:sp>
          <p:nvSpPr>
            <p:cNvPr id="41" name="角丸四角形 11">
              <a:extLst>
                <a:ext uri="{FF2B5EF4-FFF2-40B4-BE49-F238E27FC236}">
                  <a16:creationId xmlns:a16="http://schemas.microsoft.com/office/drawing/2014/main" id="{AC300E91-30EB-7BB2-C4DA-CAEF58681046}"/>
                </a:ext>
              </a:extLst>
            </p:cNvPr>
            <p:cNvSpPr/>
            <p:nvPr/>
          </p:nvSpPr>
          <p:spPr bwMode="auto">
            <a:xfrm>
              <a:off x="3060151" y="1692253"/>
              <a:ext cx="1008000" cy="360000"/>
            </a:xfrm>
            <a:prstGeom prst="roundRect">
              <a:avLst>
                <a:gd name="adj" fmla="val 16231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取引履歴の消去や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改ざんが不可能</a:t>
              </a:r>
            </a:p>
          </p:txBody>
        </p:sp>
        <p:sp>
          <p:nvSpPr>
            <p:cNvPr id="42" name="角丸四角形 11">
              <a:extLst>
                <a:ext uri="{FF2B5EF4-FFF2-40B4-BE49-F238E27FC236}">
                  <a16:creationId xmlns:a16="http://schemas.microsoft.com/office/drawing/2014/main" id="{01891057-77F6-B33E-9463-747C009C6391}"/>
                </a:ext>
              </a:extLst>
            </p:cNvPr>
            <p:cNvSpPr/>
            <p:nvPr/>
          </p:nvSpPr>
          <p:spPr bwMode="auto">
            <a:xfrm>
              <a:off x="3060055" y="1080145"/>
              <a:ext cx="1008000" cy="360000"/>
            </a:xfrm>
            <a:prstGeom prst="roundRect">
              <a:avLst>
                <a:gd name="adj" fmla="val 16231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全ての取引履歴を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追跡可能</a:t>
              </a:r>
            </a:p>
          </p:txBody>
        </p:sp>
        <p:sp>
          <p:nvSpPr>
            <p:cNvPr id="43" name="角丸四角形 11">
              <a:extLst>
                <a:ext uri="{FF2B5EF4-FFF2-40B4-BE49-F238E27FC236}">
                  <a16:creationId xmlns:a16="http://schemas.microsoft.com/office/drawing/2014/main" id="{72D27156-5ABE-50CF-5AE8-64502D993E97}"/>
                </a:ext>
              </a:extLst>
            </p:cNvPr>
            <p:cNvSpPr/>
            <p:nvPr/>
          </p:nvSpPr>
          <p:spPr bwMode="auto">
            <a:xfrm>
              <a:off x="3060055" y="2304321"/>
              <a:ext cx="1008000" cy="360000"/>
            </a:xfrm>
            <a:prstGeom prst="roundRect">
              <a:avLst>
                <a:gd name="adj" fmla="val 16231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参加者全員で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情報共有</a:t>
              </a:r>
            </a:p>
          </p:txBody>
        </p:sp>
        <p:sp>
          <p:nvSpPr>
            <p:cNvPr id="44" name="AutoShape 4">
              <a:extLst>
                <a:ext uri="{FF2B5EF4-FFF2-40B4-BE49-F238E27FC236}">
                  <a16:creationId xmlns:a16="http://schemas.microsoft.com/office/drawing/2014/main" id="{8C48E8C4-84BB-ACE5-51B6-79126A7E095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483991" y="1439863"/>
              <a:ext cx="287338" cy="7191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C0C0C0"/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64C58ADA-06D3-DEEC-95BD-353B72F0D484}"/>
                </a:ext>
              </a:extLst>
            </p:cNvPr>
            <p:cNvGrpSpPr/>
            <p:nvPr/>
          </p:nvGrpSpPr>
          <p:grpSpPr>
            <a:xfrm>
              <a:off x="1106174" y="1082411"/>
              <a:ext cx="909621" cy="609802"/>
              <a:chOff x="2726494" y="1334439"/>
              <a:chExt cx="909621" cy="609802"/>
            </a:xfrm>
          </p:grpSpPr>
          <p:sp>
            <p:nvSpPr>
              <p:cNvPr id="62" name="角丸四角形 12">
                <a:extLst>
                  <a:ext uri="{FF2B5EF4-FFF2-40B4-BE49-F238E27FC236}">
                    <a16:creationId xmlns:a16="http://schemas.microsoft.com/office/drawing/2014/main" id="{25C34F77-D915-17C6-FE98-D3D915A3A5B4}"/>
                  </a:ext>
                </a:extLst>
              </p:cNvPr>
              <p:cNvSpPr/>
              <p:nvPr/>
            </p:nvSpPr>
            <p:spPr bwMode="auto">
              <a:xfrm>
                <a:off x="2868237" y="1334439"/>
                <a:ext cx="220362" cy="132226"/>
              </a:xfrm>
              <a:prstGeom prst="roundRect">
                <a:avLst>
                  <a:gd name="adj" fmla="val 9600"/>
                </a:avLst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 anchorCtr="1"/>
              <a:lstStyle/>
              <a:p>
                <a:pPr algn="ctr" defTabSz="473075"/>
                <a:endPara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3" name="角丸四角形 12">
                <a:extLst>
                  <a:ext uri="{FF2B5EF4-FFF2-40B4-BE49-F238E27FC236}">
                    <a16:creationId xmlns:a16="http://schemas.microsoft.com/office/drawing/2014/main" id="{07570B2B-3296-4111-38DA-AB9CE4B0C4C2}"/>
                  </a:ext>
                </a:extLst>
              </p:cNvPr>
              <p:cNvSpPr/>
              <p:nvPr/>
            </p:nvSpPr>
            <p:spPr bwMode="auto">
              <a:xfrm>
                <a:off x="3198792" y="1334439"/>
                <a:ext cx="220362" cy="132226"/>
              </a:xfrm>
              <a:prstGeom prst="roundRect">
                <a:avLst>
                  <a:gd name="adj" fmla="val 9600"/>
                </a:avLst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 anchorCtr="1"/>
              <a:lstStyle/>
              <a:p>
                <a:pPr algn="ctr" defTabSz="473075"/>
                <a:endPara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cxnSp>
            <p:nvCxnSpPr>
              <p:cNvPr id="64" name="直線矢印コネクタ 63">
                <a:extLst>
                  <a:ext uri="{FF2B5EF4-FFF2-40B4-BE49-F238E27FC236}">
                    <a16:creationId xmlns:a16="http://schemas.microsoft.com/office/drawing/2014/main" id="{AD25C591-F8BF-1C50-753E-31D8DF7C8BA8}"/>
                  </a:ext>
                </a:extLst>
              </p:cNvPr>
              <p:cNvCxnSpPr/>
              <p:nvPr/>
            </p:nvCxnSpPr>
            <p:spPr bwMode="auto">
              <a:xfrm>
                <a:off x="3088599" y="1400552"/>
                <a:ext cx="180000" cy="0"/>
              </a:xfrm>
              <a:prstGeom prst="straightConnector1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oval" w="sm" len="sm"/>
                <a:tailEnd type="triangl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直線矢印コネクタ 64">
                <a:extLst>
                  <a:ext uri="{FF2B5EF4-FFF2-40B4-BE49-F238E27FC236}">
                    <a16:creationId xmlns:a16="http://schemas.microsoft.com/office/drawing/2014/main" id="{3B060656-EE22-7508-53AF-F4950204DA0B}"/>
                  </a:ext>
                </a:extLst>
              </p:cNvPr>
              <p:cNvCxnSpPr/>
              <p:nvPr/>
            </p:nvCxnSpPr>
            <p:spPr bwMode="auto">
              <a:xfrm>
                <a:off x="2726494" y="1400552"/>
                <a:ext cx="216000" cy="0"/>
              </a:xfrm>
              <a:prstGeom prst="straightConnector1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ysDot"/>
                <a:round/>
                <a:headEnd type="none" w="sm" len="sm"/>
                <a:tailEnd type="triangl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6" name="角丸四角形 12">
                <a:extLst>
                  <a:ext uri="{FF2B5EF4-FFF2-40B4-BE49-F238E27FC236}">
                    <a16:creationId xmlns:a16="http://schemas.microsoft.com/office/drawing/2014/main" id="{6547ED8F-6295-2C09-6BF5-059745D3833A}"/>
                  </a:ext>
                </a:extLst>
              </p:cNvPr>
              <p:cNvSpPr/>
              <p:nvPr/>
            </p:nvSpPr>
            <p:spPr bwMode="auto">
              <a:xfrm>
                <a:off x="2868237" y="1574677"/>
                <a:ext cx="220362" cy="132226"/>
              </a:xfrm>
              <a:prstGeom prst="roundRect">
                <a:avLst>
                  <a:gd name="adj" fmla="val 9600"/>
                </a:avLst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 anchorCtr="1"/>
              <a:lstStyle/>
              <a:p>
                <a:pPr algn="ctr" defTabSz="473075"/>
                <a:endPara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7" name="角丸四角形 12">
                <a:extLst>
                  <a:ext uri="{FF2B5EF4-FFF2-40B4-BE49-F238E27FC236}">
                    <a16:creationId xmlns:a16="http://schemas.microsoft.com/office/drawing/2014/main" id="{87624E20-F5EC-5019-2B30-F66EA4D18D44}"/>
                  </a:ext>
                </a:extLst>
              </p:cNvPr>
              <p:cNvSpPr/>
              <p:nvPr/>
            </p:nvSpPr>
            <p:spPr bwMode="auto">
              <a:xfrm>
                <a:off x="3198792" y="1574677"/>
                <a:ext cx="220362" cy="132226"/>
              </a:xfrm>
              <a:prstGeom prst="roundRect">
                <a:avLst>
                  <a:gd name="adj" fmla="val 9600"/>
                </a:avLst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 anchorCtr="1"/>
              <a:lstStyle/>
              <a:p>
                <a:pPr algn="ctr" defTabSz="473075"/>
                <a:endPara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cxnSp>
            <p:nvCxnSpPr>
              <p:cNvPr id="68" name="直線矢印コネクタ 67">
                <a:extLst>
                  <a:ext uri="{FF2B5EF4-FFF2-40B4-BE49-F238E27FC236}">
                    <a16:creationId xmlns:a16="http://schemas.microsoft.com/office/drawing/2014/main" id="{BE9C4B3E-F3B7-B24A-BDD9-0A685DF8DFFF}"/>
                  </a:ext>
                </a:extLst>
              </p:cNvPr>
              <p:cNvCxnSpPr/>
              <p:nvPr/>
            </p:nvCxnSpPr>
            <p:spPr bwMode="auto">
              <a:xfrm flipH="1">
                <a:off x="3018734" y="1640790"/>
                <a:ext cx="180000" cy="0"/>
              </a:xfrm>
              <a:prstGeom prst="straightConnector1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oval" w="sm" len="sm"/>
                <a:tailEnd type="triangl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9" name="角丸四角形 12">
                <a:extLst>
                  <a:ext uri="{FF2B5EF4-FFF2-40B4-BE49-F238E27FC236}">
                    <a16:creationId xmlns:a16="http://schemas.microsoft.com/office/drawing/2014/main" id="{CF4FDE43-A14B-8156-1AE3-44B81191A3B4}"/>
                  </a:ext>
                </a:extLst>
              </p:cNvPr>
              <p:cNvSpPr/>
              <p:nvPr/>
            </p:nvSpPr>
            <p:spPr bwMode="auto">
              <a:xfrm>
                <a:off x="2868150" y="1812015"/>
                <a:ext cx="220362" cy="132226"/>
              </a:xfrm>
              <a:prstGeom prst="roundRect">
                <a:avLst>
                  <a:gd name="adj" fmla="val 9600"/>
                </a:avLst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 anchorCtr="1"/>
              <a:lstStyle/>
              <a:p>
                <a:pPr algn="ctr" defTabSz="473075"/>
                <a:endPara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70" name="角丸四角形 12">
                <a:extLst>
                  <a:ext uri="{FF2B5EF4-FFF2-40B4-BE49-F238E27FC236}">
                    <a16:creationId xmlns:a16="http://schemas.microsoft.com/office/drawing/2014/main" id="{C31AB58B-D626-E411-8516-634A7232AE1D}"/>
                  </a:ext>
                </a:extLst>
              </p:cNvPr>
              <p:cNvSpPr/>
              <p:nvPr/>
            </p:nvSpPr>
            <p:spPr bwMode="auto">
              <a:xfrm>
                <a:off x="3198705" y="1812015"/>
                <a:ext cx="220362" cy="132226"/>
              </a:xfrm>
              <a:prstGeom prst="roundRect">
                <a:avLst>
                  <a:gd name="adj" fmla="val 9600"/>
                </a:avLst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 anchorCtr="1"/>
              <a:lstStyle/>
              <a:p>
                <a:pPr algn="ctr" defTabSz="473075"/>
                <a:endPara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cxnSp>
            <p:nvCxnSpPr>
              <p:cNvPr id="71" name="直線矢印コネクタ 70">
                <a:extLst>
                  <a:ext uri="{FF2B5EF4-FFF2-40B4-BE49-F238E27FC236}">
                    <a16:creationId xmlns:a16="http://schemas.microsoft.com/office/drawing/2014/main" id="{A85DC90B-4A34-A775-639F-1AB32D3E3E4C}"/>
                  </a:ext>
                </a:extLst>
              </p:cNvPr>
              <p:cNvCxnSpPr/>
              <p:nvPr/>
            </p:nvCxnSpPr>
            <p:spPr bwMode="auto">
              <a:xfrm>
                <a:off x="3088512" y="1878128"/>
                <a:ext cx="180000" cy="0"/>
              </a:xfrm>
              <a:prstGeom prst="straightConnector1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oval" w="sm" len="sm"/>
                <a:tailEnd type="triangl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2" name="直線矢印コネクタ 71">
                <a:extLst>
                  <a:ext uri="{FF2B5EF4-FFF2-40B4-BE49-F238E27FC236}">
                    <a16:creationId xmlns:a16="http://schemas.microsoft.com/office/drawing/2014/main" id="{47B9CD5B-0800-7DFB-8860-34A8BD44C7EF}"/>
                  </a:ext>
                </a:extLst>
              </p:cNvPr>
              <p:cNvCxnSpPr/>
              <p:nvPr/>
            </p:nvCxnSpPr>
            <p:spPr bwMode="auto">
              <a:xfrm>
                <a:off x="3420115" y="1879665"/>
                <a:ext cx="216000" cy="0"/>
              </a:xfrm>
              <a:prstGeom prst="straightConnector1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ysDot"/>
                <a:round/>
                <a:headEnd type="oval" w="sm" len="sm"/>
                <a:tailEnd type="triangl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3" name="コネクタ: カギ線 72">
                <a:extLst>
                  <a:ext uri="{FF2B5EF4-FFF2-40B4-BE49-F238E27FC236}">
                    <a16:creationId xmlns:a16="http://schemas.microsoft.com/office/drawing/2014/main" id="{245C3815-DD3F-3ADA-AAB9-779A3252F05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3345343" y="1402886"/>
                <a:ext cx="72494" cy="238981"/>
              </a:xfrm>
              <a:prstGeom prst="bentConnector3">
                <a:avLst>
                  <a:gd name="adj1" fmla="val -130378"/>
                </a:avLst>
              </a:prstGeom>
              <a:noFill/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oval" w="sm" len="sm"/>
                <a:tailEnd type="triangle" w="sm" len="sm"/>
              </a:ln>
              <a:effectLst/>
            </p:spPr>
          </p:cxnSp>
          <p:cxnSp>
            <p:nvCxnSpPr>
              <p:cNvPr id="74" name="コネクタ: カギ線 73">
                <a:extLst>
                  <a:ext uri="{FF2B5EF4-FFF2-40B4-BE49-F238E27FC236}">
                    <a16:creationId xmlns:a16="http://schemas.microsoft.com/office/drawing/2014/main" id="{E73342D0-C3AB-828C-C8DF-EE397BA320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 flipV="1">
                <a:off x="2868414" y="1642777"/>
                <a:ext cx="72494" cy="238981"/>
              </a:xfrm>
              <a:prstGeom prst="bentConnector3">
                <a:avLst>
                  <a:gd name="adj1" fmla="val -130378"/>
                </a:avLst>
              </a:prstGeom>
              <a:noFill/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oval" w="sm" len="sm"/>
                <a:tailEnd type="triangle" w="sm" len="sm"/>
              </a:ln>
              <a:effectLst/>
            </p:spPr>
          </p:cxnSp>
        </p:grp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558CD8C6-8371-E718-0EB2-943EBFF5CD05}"/>
                </a:ext>
              </a:extLst>
            </p:cNvPr>
            <p:cNvSpPr txBox="1"/>
            <p:nvPr/>
          </p:nvSpPr>
          <p:spPr>
            <a:xfrm>
              <a:off x="1151699" y="833634"/>
              <a:ext cx="792000" cy="138499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データ構造</a:t>
              </a:r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20355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B1A58-5AEA-3553-596F-B4809E8F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09</a:t>
            </a:r>
            <a:r>
              <a:rPr lang="en-US" altLang="ja-JP" dirty="0"/>
              <a:t>   【</a:t>
            </a:r>
            <a:r>
              <a:rPr lang="ja-JP" altLang="en-US"/>
              <a:t>図</a:t>
            </a:r>
            <a:r>
              <a:rPr lang="en-US" altLang="ja-JP"/>
              <a:t>】</a:t>
            </a:r>
            <a:r>
              <a:rPr lang="ja-JP" altLang="en-US" dirty="0"/>
              <a:t>ブロックチェーンのデータ構造</a:t>
            </a:r>
            <a:endParaRPr kumimoji="1" lang="ja-JP" altLang="en-US" dirty="0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53CCFD2-4D02-F680-2B5E-34987C20F74F}"/>
              </a:ext>
            </a:extLst>
          </p:cNvPr>
          <p:cNvGrpSpPr/>
          <p:nvPr/>
        </p:nvGrpSpPr>
        <p:grpSpPr>
          <a:xfrm>
            <a:off x="539775" y="1080145"/>
            <a:ext cx="3672384" cy="1327327"/>
            <a:chOff x="539775" y="1080145"/>
            <a:chExt cx="3672384" cy="1327327"/>
          </a:xfrm>
        </p:grpSpPr>
        <p:sp>
          <p:nvSpPr>
            <p:cNvPr id="5" name="角丸四角形 12">
              <a:extLst>
                <a:ext uri="{FF2B5EF4-FFF2-40B4-BE49-F238E27FC236}">
                  <a16:creationId xmlns:a16="http://schemas.microsoft.com/office/drawing/2014/main" id="{88B9D987-243F-0FD2-8919-2DACDC10E946}"/>
                </a:ext>
              </a:extLst>
            </p:cNvPr>
            <p:cNvSpPr/>
            <p:nvPr/>
          </p:nvSpPr>
          <p:spPr bwMode="auto">
            <a:xfrm>
              <a:off x="899815" y="1080145"/>
              <a:ext cx="720000" cy="1080000"/>
            </a:xfrm>
            <a:prstGeom prst="roundRect">
              <a:avLst>
                <a:gd name="adj" fmla="val 9600"/>
              </a:avLst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" name="角丸四角形 12">
              <a:extLst>
                <a:ext uri="{FF2B5EF4-FFF2-40B4-BE49-F238E27FC236}">
                  <a16:creationId xmlns:a16="http://schemas.microsoft.com/office/drawing/2014/main" id="{D3149E4A-9396-66AB-2829-71A13273447C}"/>
                </a:ext>
              </a:extLst>
            </p:cNvPr>
            <p:cNvSpPr/>
            <p:nvPr/>
          </p:nvSpPr>
          <p:spPr bwMode="auto">
            <a:xfrm>
              <a:off x="1980015" y="1080145"/>
              <a:ext cx="720000" cy="1080000"/>
            </a:xfrm>
            <a:prstGeom prst="roundRect">
              <a:avLst>
                <a:gd name="adj" fmla="val 9600"/>
              </a:avLst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" name="角丸四角形 12">
              <a:extLst>
                <a:ext uri="{FF2B5EF4-FFF2-40B4-BE49-F238E27FC236}">
                  <a16:creationId xmlns:a16="http://schemas.microsoft.com/office/drawing/2014/main" id="{D570BBC9-4420-AD0E-0D4D-81DC0ED9917D}"/>
                </a:ext>
              </a:extLst>
            </p:cNvPr>
            <p:cNvSpPr/>
            <p:nvPr/>
          </p:nvSpPr>
          <p:spPr bwMode="auto">
            <a:xfrm>
              <a:off x="3060135" y="1080145"/>
              <a:ext cx="720000" cy="1080000"/>
            </a:xfrm>
            <a:prstGeom prst="roundRect">
              <a:avLst>
                <a:gd name="adj" fmla="val 9600"/>
              </a:avLst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 anchorCtr="1"/>
            <a:lstStyle/>
            <a:p>
              <a:pPr algn="ctr" defTabSz="473075"/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E8F22450-3DB0-9516-F378-5335ECFD5E00}"/>
                </a:ext>
              </a:extLst>
            </p:cNvPr>
            <p:cNvSpPr/>
            <p:nvPr/>
          </p:nvSpPr>
          <p:spPr bwMode="auto">
            <a:xfrm>
              <a:off x="971887" y="1548225"/>
              <a:ext cx="57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1800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8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前ブロックの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ハッシュ値</a:t>
              </a:r>
              <a:endPara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D0FC00A-D56F-5954-53EB-178D7A5D761F}"/>
                </a:ext>
              </a:extLst>
            </p:cNvPr>
            <p:cNvSpPr/>
            <p:nvPr/>
          </p:nvSpPr>
          <p:spPr bwMode="auto">
            <a:xfrm>
              <a:off x="971887" y="1152225"/>
              <a:ext cx="576000" cy="35996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80000"/>
                </a:lnSpc>
              </a:pP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rgbClr val="4D4D4D"/>
                  </a:solidFill>
                  <a:effectLst/>
                  <a:latin typeface="Arial Black" panose="020B0A04020102020204" pitchFamily="34" charset="0"/>
                </a:rPr>
                <a:t>取引履歴</a:t>
              </a:r>
              <a:endPara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D79682FF-E1B4-8E68-6217-930012073E9C}"/>
                </a:ext>
              </a:extLst>
            </p:cNvPr>
            <p:cNvSpPr/>
            <p:nvPr/>
          </p:nvSpPr>
          <p:spPr bwMode="auto">
            <a:xfrm>
              <a:off x="2052007" y="1548225"/>
              <a:ext cx="57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1800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8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前ブロックの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ハッシュ値</a:t>
              </a:r>
              <a:endPara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AE09F7D9-FCF7-12C3-B3DD-5348BCF5E53E}"/>
                </a:ext>
              </a:extLst>
            </p:cNvPr>
            <p:cNvSpPr/>
            <p:nvPr/>
          </p:nvSpPr>
          <p:spPr bwMode="auto">
            <a:xfrm>
              <a:off x="3132127" y="1548225"/>
              <a:ext cx="57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1800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8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前ブロックの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ハッシュ値</a:t>
              </a:r>
              <a:endPara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</a:endParaRP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757A1066-7C03-E9B1-8CFB-6104F8B2EC80}"/>
                </a:ext>
              </a:extLst>
            </p:cNvPr>
            <p:cNvCxnSpPr/>
            <p:nvPr/>
          </p:nvCxnSpPr>
          <p:spPr bwMode="auto">
            <a:xfrm>
              <a:off x="1619815" y="1674225"/>
              <a:ext cx="431996" cy="0"/>
            </a:xfrm>
            <a:prstGeom prst="straightConnector1">
              <a:avLst/>
            </a:prstGeom>
            <a:solidFill>
              <a:schemeClr val="bg1"/>
            </a:solidFill>
            <a:ln w="25400" cap="flat" cmpd="sng" algn="ctr">
              <a:solidFill>
                <a:srgbClr val="4D4D4D"/>
              </a:solidFill>
              <a:prstDash val="solid"/>
              <a:round/>
              <a:headEnd type="oval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C6694F9D-6A6B-D14D-FA01-1A58D5F909EC}"/>
                </a:ext>
              </a:extLst>
            </p:cNvPr>
            <p:cNvCxnSpPr>
              <a:endCxn id="12" idx="1"/>
            </p:cNvCxnSpPr>
            <p:nvPr/>
          </p:nvCxnSpPr>
          <p:spPr bwMode="auto">
            <a:xfrm>
              <a:off x="2700015" y="1674225"/>
              <a:ext cx="432112" cy="0"/>
            </a:xfrm>
            <a:prstGeom prst="straightConnector1">
              <a:avLst/>
            </a:prstGeom>
            <a:solidFill>
              <a:schemeClr val="bg1"/>
            </a:solidFill>
            <a:ln w="25400" cap="flat" cmpd="sng" algn="ctr">
              <a:solidFill>
                <a:srgbClr val="4D4D4D"/>
              </a:solidFill>
              <a:prstDash val="solid"/>
              <a:round/>
              <a:headEnd type="oval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44313FD9-6BC9-E8D0-9819-7AC2753DE7C2}"/>
                </a:ext>
              </a:extLst>
            </p:cNvPr>
            <p:cNvCxnSpPr/>
            <p:nvPr/>
          </p:nvCxnSpPr>
          <p:spPr bwMode="auto">
            <a:xfrm>
              <a:off x="539775" y="1675617"/>
              <a:ext cx="432000" cy="0"/>
            </a:xfrm>
            <a:prstGeom prst="straightConnector1">
              <a:avLst/>
            </a:prstGeom>
            <a:solidFill>
              <a:schemeClr val="bg1"/>
            </a:solidFill>
            <a:ln w="25400" cap="flat" cmpd="sng" algn="ctr">
              <a:solidFill>
                <a:srgbClr val="4D4D4D"/>
              </a:solidFill>
              <a:prstDash val="sysDot"/>
              <a:round/>
              <a:headEnd type="oval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" name="Rectangle 36">
              <a:extLst>
                <a:ext uri="{FF2B5EF4-FFF2-40B4-BE49-F238E27FC236}">
                  <a16:creationId xmlns:a16="http://schemas.microsoft.com/office/drawing/2014/main" id="{A63066B5-F720-5075-48F2-4F92830AC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2682" y="2196269"/>
              <a:ext cx="592076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Block </a:t>
              </a:r>
              <a:r>
                <a:rPr lang="en-US" altLang="ja-JP" b="1" dirty="0">
                  <a:solidFill>
                    <a:srgbClr val="4D4D4D"/>
                  </a:solidFill>
                  <a:latin typeface="+mn-lt"/>
                </a:rPr>
                <a:t>[</a:t>
              </a:r>
              <a:r>
                <a:rPr lang="en-US" altLang="ja-JP" b="1" dirty="0">
                  <a:solidFill>
                    <a:srgbClr val="4D4D4D"/>
                  </a:solidFill>
                  <a:latin typeface="+mn-lt"/>
                  <a:cs typeface="Arial" panose="020B0604020202020204" pitchFamily="34" charset="0"/>
                </a:rPr>
                <a:t>t]</a:t>
              </a:r>
              <a:endParaRPr lang="ja-JP" altLang="en-US" b="1" dirty="0">
                <a:solidFill>
                  <a:srgbClr val="4D4D4D"/>
                </a:solidFill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29" name="Rectangle 36">
              <a:extLst>
                <a:ext uri="{FF2B5EF4-FFF2-40B4-BE49-F238E27FC236}">
                  <a16:creationId xmlns:a16="http://schemas.microsoft.com/office/drawing/2014/main" id="{8CCEE417-CBFC-4A48-F7BA-F95290606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7079" y="2196269"/>
              <a:ext cx="723522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b="1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Block </a:t>
              </a:r>
              <a:r>
                <a:rPr lang="en-US" altLang="ja-JP" b="1" dirty="0">
                  <a:solidFill>
                    <a:srgbClr val="4D4D4D"/>
                  </a:solidFill>
                  <a:latin typeface="+mn-lt"/>
                </a:rPr>
                <a:t>[</a:t>
              </a:r>
              <a:r>
                <a:rPr lang="en-US" altLang="ja-JP" b="1" dirty="0">
                  <a:solidFill>
                    <a:srgbClr val="4D4D4D"/>
                  </a:solidFill>
                  <a:latin typeface="+mn-lt"/>
                  <a:cs typeface="Arial" panose="020B0604020202020204" pitchFamily="34" charset="0"/>
                </a:rPr>
                <a:t>t+1]</a:t>
              </a:r>
              <a:endParaRPr lang="ja-JP" altLang="en-US" b="1" dirty="0">
                <a:solidFill>
                  <a:srgbClr val="4D4D4D"/>
                </a:solidFill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30" name="Rectangle 36">
              <a:extLst>
                <a:ext uri="{FF2B5EF4-FFF2-40B4-BE49-F238E27FC236}">
                  <a16:creationId xmlns:a16="http://schemas.microsoft.com/office/drawing/2014/main" id="{E2C12C62-311D-9491-C7FB-685E95954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777" y="2196269"/>
              <a:ext cx="694668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Block </a:t>
              </a:r>
              <a:r>
                <a:rPr lang="en-US" altLang="ja-JP" b="1" dirty="0">
                  <a:solidFill>
                    <a:srgbClr val="4D4D4D"/>
                  </a:solidFill>
                  <a:latin typeface="+mn-lt"/>
                </a:rPr>
                <a:t>[</a:t>
              </a:r>
              <a:r>
                <a:rPr lang="en-US" altLang="ja-JP" b="1" dirty="0">
                  <a:solidFill>
                    <a:srgbClr val="4D4D4D"/>
                  </a:solidFill>
                  <a:latin typeface="+mn-lt"/>
                  <a:cs typeface="Arial" panose="020B0604020202020204" pitchFamily="34" charset="0"/>
                </a:rPr>
                <a:t>t-1]</a:t>
              </a:r>
              <a:endParaRPr lang="ja-JP" altLang="en-US" b="1" dirty="0">
                <a:solidFill>
                  <a:srgbClr val="4D4D4D"/>
                </a:solidFill>
                <a:latin typeface="+mn-lt"/>
                <a:cs typeface="Arial" panose="020B0604020202020204" pitchFamily="34" charset="0"/>
              </a:endParaRPr>
            </a:p>
          </p:txBody>
        </p: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F5F413E0-1911-8329-2B12-19E6A33A8930}"/>
                </a:ext>
              </a:extLst>
            </p:cNvPr>
            <p:cNvCxnSpPr/>
            <p:nvPr/>
          </p:nvCxnSpPr>
          <p:spPr bwMode="auto">
            <a:xfrm>
              <a:off x="3780159" y="1675574"/>
              <a:ext cx="432000" cy="0"/>
            </a:xfrm>
            <a:prstGeom prst="straightConnector1">
              <a:avLst/>
            </a:prstGeom>
            <a:solidFill>
              <a:schemeClr val="bg1"/>
            </a:solidFill>
            <a:ln w="25400" cap="flat" cmpd="sng" algn="ctr">
              <a:solidFill>
                <a:srgbClr val="4D4D4D"/>
              </a:solidFill>
              <a:prstDash val="sysDot"/>
              <a:round/>
              <a:headEnd type="oval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DD827404-7220-5FBF-6A19-3B74C31F3579}"/>
                </a:ext>
              </a:extLst>
            </p:cNvPr>
            <p:cNvSpPr/>
            <p:nvPr/>
          </p:nvSpPr>
          <p:spPr bwMode="auto">
            <a:xfrm>
              <a:off x="971823" y="1836257"/>
              <a:ext cx="57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1800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8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ナンス値</a:t>
              </a:r>
              <a:endPara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BD3E65EF-B72B-4179-4CEB-6E03E9D33B11}"/>
                </a:ext>
              </a:extLst>
            </p:cNvPr>
            <p:cNvSpPr/>
            <p:nvPr/>
          </p:nvSpPr>
          <p:spPr bwMode="auto">
            <a:xfrm>
              <a:off x="2052007" y="1152153"/>
              <a:ext cx="576000" cy="35996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80000"/>
                </a:lnSpc>
              </a:pP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rgbClr val="4D4D4D"/>
                  </a:solidFill>
                  <a:effectLst/>
                  <a:latin typeface="Arial Black" panose="020B0A04020102020204" pitchFamily="34" charset="0"/>
                </a:rPr>
                <a:t>取引履歴</a:t>
              </a:r>
              <a:endPara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5886B39-249A-69E7-B017-C36182B162E3}"/>
                </a:ext>
              </a:extLst>
            </p:cNvPr>
            <p:cNvSpPr/>
            <p:nvPr/>
          </p:nvSpPr>
          <p:spPr bwMode="auto">
            <a:xfrm>
              <a:off x="2051943" y="1836185"/>
              <a:ext cx="57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1800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8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ナンス値</a:t>
              </a:r>
              <a:endPara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4205BE7-4B3D-3DEA-CD14-25EBAF3576E5}"/>
                </a:ext>
              </a:extLst>
            </p:cNvPr>
            <p:cNvSpPr/>
            <p:nvPr/>
          </p:nvSpPr>
          <p:spPr bwMode="auto">
            <a:xfrm>
              <a:off x="3132127" y="1152225"/>
              <a:ext cx="576000" cy="35996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80000"/>
                </a:lnSpc>
              </a:pP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rgbClr val="4D4D4D"/>
                  </a:solidFill>
                  <a:effectLst/>
                  <a:latin typeface="Arial Black" panose="020B0A04020102020204" pitchFamily="34" charset="0"/>
                </a:rPr>
                <a:t>取引履歴</a:t>
              </a:r>
              <a:endPara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681DC5C6-DA49-6863-9B1F-B07DA929C218}"/>
                </a:ext>
              </a:extLst>
            </p:cNvPr>
            <p:cNvSpPr/>
            <p:nvPr/>
          </p:nvSpPr>
          <p:spPr bwMode="auto">
            <a:xfrm>
              <a:off x="3132063" y="1836257"/>
              <a:ext cx="57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1800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ctr" defTabSz="473075">
                <a:lnSpc>
                  <a:spcPct val="8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ナンス値</a:t>
              </a:r>
              <a:endPara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4D4D4D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5787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データベースとは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6B5B469-391B-5CB6-BA22-9E1BE2E1219A}"/>
              </a:ext>
            </a:extLst>
          </p:cNvPr>
          <p:cNvGrpSpPr/>
          <p:nvPr/>
        </p:nvGrpSpPr>
        <p:grpSpPr>
          <a:xfrm>
            <a:off x="719138" y="1008063"/>
            <a:ext cx="3241675" cy="1981200"/>
            <a:chOff x="719138" y="1008063"/>
            <a:chExt cx="3241675" cy="1981200"/>
          </a:xfrm>
        </p:grpSpPr>
        <p:sp>
          <p:nvSpPr>
            <p:cNvPr id="32100" name="AutoShape 356"/>
            <p:cNvSpPr>
              <a:spLocks noChangeArrowheads="1"/>
            </p:cNvSpPr>
            <p:nvPr/>
          </p:nvSpPr>
          <p:spPr bwMode="auto">
            <a:xfrm>
              <a:off x="719138" y="2052638"/>
              <a:ext cx="647700" cy="541337"/>
            </a:xfrm>
            <a:prstGeom prst="can">
              <a:avLst>
                <a:gd name="adj" fmla="val 25000"/>
              </a:avLst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ファイル</a:t>
              </a:r>
              <a:br>
                <a:rPr lang="ja-JP" altLang="en-US"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32102" name="AutoShape 358"/>
            <p:cNvSpPr>
              <a:spLocks noChangeArrowheads="1"/>
            </p:cNvSpPr>
            <p:nvPr/>
          </p:nvSpPr>
          <p:spPr bwMode="auto">
            <a:xfrm>
              <a:off x="1438275" y="2052638"/>
              <a:ext cx="647700" cy="541337"/>
            </a:xfrm>
            <a:prstGeom prst="can">
              <a:avLst>
                <a:gd name="adj" fmla="val 25000"/>
              </a:avLst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ファイル</a:t>
              </a:r>
              <a:br>
                <a:rPr lang="ja-JP" altLang="en-US"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>
                  <a:latin typeface="Arial Black" panose="020B0A04020102020204" pitchFamily="34" charset="0"/>
                  <a:ea typeface="HGPｺﾞｼｯｸE" panose="020B0900000000000000" pitchFamily="50" charset="-128"/>
                </a:rPr>
                <a:t>B</a:t>
              </a:r>
            </a:p>
          </p:txBody>
        </p:sp>
        <p:sp>
          <p:nvSpPr>
            <p:cNvPr id="32103" name="AutoShape 359"/>
            <p:cNvSpPr>
              <a:spLocks noChangeArrowheads="1"/>
            </p:cNvSpPr>
            <p:nvPr/>
          </p:nvSpPr>
          <p:spPr bwMode="auto">
            <a:xfrm>
              <a:off x="2700338" y="2052638"/>
              <a:ext cx="1150937" cy="541337"/>
            </a:xfrm>
            <a:prstGeom prst="can">
              <a:avLst>
                <a:gd name="adj" fmla="val 25000"/>
              </a:avLst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ea typeface="HGPｺﾞｼｯｸE" panose="020B0900000000000000" pitchFamily="50" charset="-128"/>
                </a:rPr>
                <a:t>データベース</a:t>
              </a:r>
            </a:p>
          </p:txBody>
        </p:sp>
        <p:sp>
          <p:nvSpPr>
            <p:cNvPr id="32104" name="Rectangle 360"/>
            <p:cNvSpPr>
              <a:spLocks noChangeArrowheads="1"/>
            </p:cNvSpPr>
            <p:nvPr/>
          </p:nvSpPr>
          <p:spPr bwMode="auto">
            <a:xfrm>
              <a:off x="719138" y="1008063"/>
              <a:ext cx="647700" cy="3603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プログラム</a:t>
              </a:r>
              <a:b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32105" name="Rectangle 361"/>
            <p:cNvSpPr>
              <a:spLocks noChangeArrowheads="1"/>
            </p:cNvSpPr>
            <p:nvPr/>
          </p:nvSpPr>
          <p:spPr bwMode="auto">
            <a:xfrm>
              <a:off x="1438275" y="1009650"/>
              <a:ext cx="647700" cy="360363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プログラム</a:t>
              </a:r>
              <a:b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</a:t>
              </a:r>
            </a:p>
          </p:txBody>
        </p:sp>
        <p:sp>
          <p:nvSpPr>
            <p:cNvPr id="32112" name="Rectangle 368"/>
            <p:cNvSpPr>
              <a:spLocks noChangeArrowheads="1"/>
            </p:cNvSpPr>
            <p:nvPr/>
          </p:nvSpPr>
          <p:spPr bwMode="auto">
            <a:xfrm>
              <a:off x="2593975" y="1008063"/>
              <a:ext cx="647700" cy="3603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プログラム</a:t>
              </a:r>
              <a:b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32113" name="Rectangle 369"/>
            <p:cNvSpPr>
              <a:spLocks noChangeArrowheads="1"/>
            </p:cNvSpPr>
            <p:nvPr/>
          </p:nvSpPr>
          <p:spPr bwMode="auto">
            <a:xfrm>
              <a:off x="3313113" y="1009650"/>
              <a:ext cx="647700" cy="360363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プログラム</a:t>
              </a:r>
              <a:b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</a:t>
              </a:r>
            </a:p>
          </p:txBody>
        </p:sp>
        <p:sp>
          <p:nvSpPr>
            <p:cNvPr id="32114" name="Line 370"/>
            <p:cNvSpPr>
              <a:spLocks noChangeShapeType="1"/>
            </p:cNvSpPr>
            <p:nvPr/>
          </p:nvSpPr>
          <p:spPr bwMode="auto">
            <a:xfrm rot="-5400000" flipH="1" flipV="1">
              <a:off x="3456781" y="1586707"/>
              <a:ext cx="360363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5" name="Line 371"/>
            <p:cNvSpPr>
              <a:spLocks noChangeShapeType="1"/>
            </p:cNvSpPr>
            <p:nvPr/>
          </p:nvSpPr>
          <p:spPr bwMode="auto">
            <a:xfrm rot="-5400000" flipH="1" flipV="1">
              <a:off x="2737643" y="1586707"/>
              <a:ext cx="360363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7" name="Line 373"/>
            <p:cNvSpPr>
              <a:spLocks noChangeShapeType="1"/>
            </p:cNvSpPr>
            <p:nvPr/>
          </p:nvSpPr>
          <p:spPr bwMode="auto">
            <a:xfrm rot="-5400000" flipH="1" flipV="1">
              <a:off x="1402556" y="1764507"/>
              <a:ext cx="7191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8" name="Line 374"/>
            <p:cNvSpPr>
              <a:spLocks noChangeShapeType="1"/>
            </p:cNvSpPr>
            <p:nvPr/>
          </p:nvSpPr>
          <p:spPr bwMode="auto">
            <a:xfrm rot="-5400000" flipH="1" flipV="1">
              <a:off x="683419" y="1764507"/>
              <a:ext cx="7191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9" name="Rectangle 375"/>
            <p:cNvSpPr>
              <a:spLocks noChangeArrowheads="1"/>
            </p:cNvSpPr>
            <p:nvPr/>
          </p:nvSpPr>
          <p:spPr bwMode="auto">
            <a:xfrm>
              <a:off x="719138" y="2773363"/>
              <a:ext cx="13684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ファイルシステム</a:t>
              </a:r>
            </a:p>
          </p:txBody>
        </p:sp>
        <p:sp>
          <p:nvSpPr>
            <p:cNvPr id="32120" name="Rectangle 376"/>
            <p:cNvSpPr>
              <a:spLocks noChangeArrowheads="1"/>
            </p:cNvSpPr>
            <p:nvPr/>
          </p:nvSpPr>
          <p:spPr bwMode="auto">
            <a:xfrm>
              <a:off x="2592388" y="2773363"/>
              <a:ext cx="13684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データベースシステム</a:t>
              </a:r>
            </a:p>
          </p:txBody>
        </p:sp>
        <p:sp>
          <p:nvSpPr>
            <p:cNvPr id="32121" name="AutoShape 377"/>
            <p:cNvSpPr>
              <a:spLocks noChangeArrowheads="1"/>
            </p:cNvSpPr>
            <p:nvPr/>
          </p:nvSpPr>
          <p:spPr bwMode="auto">
            <a:xfrm>
              <a:off x="2592388" y="1800225"/>
              <a:ext cx="1366837" cy="28733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ea typeface="HGPｺﾞｼｯｸE" panose="020B0900000000000000" pitchFamily="50" charset="-128"/>
                </a:rPr>
                <a:t>データベース管理システム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データベース管理システムの役割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3A050F9-A0BE-BF51-B9C4-8EFB8A168FF0}"/>
              </a:ext>
            </a:extLst>
          </p:cNvPr>
          <p:cNvGrpSpPr/>
          <p:nvPr/>
        </p:nvGrpSpPr>
        <p:grpSpPr>
          <a:xfrm>
            <a:off x="647700" y="936625"/>
            <a:ext cx="3527425" cy="2016125"/>
            <a:chOff x="647700" y="936625"/>
            <a:chExt cx="3527425" cy="2016125"/>
          </a:xfrm>
        </p:grpSpPr>
        <p:sp>
          <p:nvSpPr>
            <p:cNvPr id="48149" name="Oval 21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8130" name="Oval 2"/>
            <p:cNvSpPr>
              <a:spLocks noChangeArrowheads="1"/>
            </p:cNvSpPr>
            <p:nvPr/>
          </p:nvSpPr>
          <p:spPr bwMode="auto">
            <a:xfrm>
              <a:off x="647700" y="1260475"/>
              <a:ext cx="1079500" cy="10795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</a:t>
              </a:r>
              <a:b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（データセット）</a:t>
              </a:r>
            </a:p>
          </p:txBody>
        </p:sp>
        <p:sp>
          <p:nvSpPr>
            <p:cNvPr id="48150" name="Rectangle 22"/>
            <p:cNvSpPr>
              <a:spLocks noChangeArrowheads="1"/>
            </p:cNvSpPr>
            <p:nvPr/>
          </p:nvSpPr>
          <p:spPr bwMode="auto">
            <a:xfrm>
              <a:off x="1800225" y="1404938"/>
              <a:ext cx="1044575" cy="755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</a:t>
              </a:r>
            </a:p>
            <a:p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    エンジン</a:t>
              </a:r>
            </a:p>
            <a:p>
              <a:endParaRPr lang="ja-JP" altLang="en-US" sz="11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■言語解析機構</a:t>
              </a:r>
            </a:p>
          </p:txBody>
        </p:sp>
        <p:sp>
          <p:nvSpPr>
            <p:cNvPr id="48151" name="Rectangle 23"/>
            <p:cNvSpPr>
              <a:spLocks noChangeArrowheads="1"/>
            </p:cNvSpPr>
            <p:nvPr/>
          </p:nvSpPr>
          <p:spPr bwMode="auto">
            <a:xfrm>
              <a:off x="1981200" y="2736850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DBMS</a:t>
              </a:r>
            </a:p>
          </p:txBody>
        </p:sp>
        <p:sp>
          <p:nvSpPr>
            <p:cNvPr id="48152" name="AutoShape 24"/>
            <p:cNvSpPr>
              <a:spLocks noChangeArrowheads="1"/>
            </p:cNvSpPr>
            <p:nvPr/>
          </p:nvSpPr>
          <p:spPr bwMode="auto">
            <a:xfrm flipH="1">
              <a:off x="2879725" y="1657350"/>
              <a:ext cx="1295400" cy="28733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データベース定義機能</a:t>
              </a:r>
            </a:p>
          </p:txBody>
        </p:sp>
        <p:sp>
          <p:nvSpPr>
            <p:cNvPr id="48153" name="AutoShape 25"/>
            <p:cNvSpPr>
              <a:spLocks noChangeArrowheads="1"/>
            </p:cNvSpPr>
            <p:nvPr/>
          </p:nvSpPr>
          <p:spPr bwMode="auto">
            <a:xfrm flipH="1">
              <a:off x="2879725" y="1225550"/>
              <a:ext cx="1295400" cy="28733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データベース制御機能</a:t>
              </a:r>
            </a:p>
          </p:txBody>
        </p:sp>
        <p:sp>
          <p:nvSpPr>
            <p:cNvPr id="48154" name="AutoShape 26"/>
            <p:cNvSpPr>
              <a:spLocks noChangeArrowheads="1"/>
            </p:cNvSpPr>
            <p:nvPr/>
          </p:nvSpPr>
          <p:spPr bwMode="auto">
            <a:xfrm flipH="1">
              <a:off x="2879725" y="2089150"/>
              <a:ext cx="1295400" cy="28733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データベース操作機能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</a:t>
            </a:r>
            <a:r>
              <a:rPr lang="ja-JP" altLang="en-US" dirty="0"/>
              <a:t>データベース モデル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DC9E3FF-721F-E22A-19F1-F93831D7ED98}"/>
              </a:ext>
            </a:extLst>
          </p:cNvPr>
          <p:cNvGrpSpPr/>
          <p:nvPr/>
        </p:nvGrpSpPr>
        <p:grpSpPr>
          <a:xfrm>
            <a:off x="685800" y="828675"/>
            <a:ext cx="3201988" cy="1944375"/>
            <a:chOff x="685800" y="828675"/>
            <a:chExt cx="3201988" cy="1944375"/>
          </a:xfrm>
        </p:grpSpPr>
        <p:grpSp>
          <p:nvGrpSpPr>
            <p:cNvPr id="13430" name="Group 118"/>
            <p:cNvGrpSpPr>
              <a:grpSpLocks/>
            </p:cNvGrpSpPr>
            <p:nvPr/>
          </p:nvGrpSpPr>
          <p:grpSpPr bwMode="auto">
            <a:xfrm>
              <a:off x="1225550" y="1185863"/>
              <a:ext cx="503238" cy="144462"/>
              <a:chOff x="567" y="771"/>
              <a:chExt cx="317" cy="91"/>
            </a:xfrm>
          </p:grpSpPr>
          <p:sp>
            <p:nvSpPr>
              <p:cNvPr id="13414" name="Rectangle 102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3427" name="Rectangle 115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91" cy="9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13470" name="Line 158"/>
            <p:cNvSpPr>
              <a:spLocks noChangeShapeType="1"/>
            </p:cNvSpPr>
            <p:nvPr/>
          </p:nvSpPr>
          <p:spPr bwMode="auto">
            <a:xfrm rot="-5400000" flipH="1" flipV="1">
              <a:off x="1044575" y="1366838"/>
              <a:ext cx="180975" cy="180975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 type="none" w="lg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Line 159"/>
            <p:cNvSpPr>
              <a:spLocks noChangeShapeType="1"/>
            </p:cNvSpPr>
            <p:nvPr/>
          </p:nvSpPr>
          <p:spPr bwMode="auto">
            <a:xfrm rot="5400000" flipV="1">
              <a:off x="1368425" y="1366838"/>
              <a:ext cx="180975" cy="180975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 type="none" w="lg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Line 160"/>
            <p:cNvSpPr>
              <a:spLocks noChangeShapeType="1"/>
            </p:cNvSpPr>
            <p:nvPr/>
          </p:nvSpPr>
          <p:spPr bwMode="auto">
            <a:xfrm rot="-5400000" flipH="1" flipV="1">
              <a:off x="882650" y="1854201"/>
              <a:ext cx="180975" cy="0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 type="none" w="lg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Line 161"/>
            <p:cNvSpPr>
              <a:spLocks noChangeShapeType="1"/>
            </p:cNvSpPr>
            <p:nvPr/>
          </p:nvSpPr>
          <p:spPr bwMode="auto">
            <a:xfrm rot="-5400000" flipH="1" flipV="1">
              <a:off x="2770981" y="1367632"/>
              <a:ext cx="180975" cy="179388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Line 162"/>
            <p:cNvSpPr>
              <a:spLocks noChangeShapeType="1"/>
            </p:cNvSpPr>
            <p:nvPr/>
          </p:nvSpPr>
          <p:spPr bwMode="auto">
            <a:xfrm rot="5400000" flipV="1">
              <a:off x="3095625" y="1368425"/>
              <a:ext cx="179388" cy="179388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Line 164"/>
            <p:cNvSpPr>
              <a:spLocks noChangeShapeType="1"/>
            </p:cNvSpPr>
            <p:nvPr/>
          </p:nvSpPr>
          <p:spPr bwMode="auto">
            <a:xfrm rot="5400000" flipH="1">
              <a:off x="2770188" y="1763713"/>
              <a:ext cx="180975" cy="180975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Line 165"/>
            <p:cNvSpPr>
              <a:spLocks noChangeShapeType="1"/>
            </p:cNvSpPr>
            <p:nvPr/>
          </p:nvSpPr>
          <p:spPr bwMode="auto">
            <a:xfrm rot="-5400000">
              <a:off x="3094831" y="1764507"/>
              <a:ext cx="180975" cy="179388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478" name="Group 166"/>
            <p:cNvGrpSpPr>
              <a:grpSpLocks/>
            </p:cNvGrpSpPr>
            <p:nvPr/>
          </p:nvGrpSpPr>
          <p:grpSpPr bwMode="auto">
            <a:xfrm>
              <a:off x="1549400" y="1584325"/>
              <a:ext cx="503238" cy="144463"/>
              <a:chOff x="567" y="771"/>
              <a:chExt cx="317" cy="91"/>
            </a:xfrm>
          </p:grpSpPr>
          <p:sp>
            <p:nvSpPr>
              <p:cNvPr id="13479" name="Rectangle 167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3480" name="Rectangle 168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91" cy="9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13481" name="Group 169"/>
            <p:cNvGrpSpPr>
              <a:grpSpLocks/>
            </p:cNvGrpSpPr>
            <p:nvPr/>
          </p:nvGrpSpPr>
          <p:grpSpPr bwMode="auto">
            <a:xfrm>
              <a:off x="900113" y="1979613"/>
              <a:ext cx="503237" cy="144462"/>
              <a:chOff x="567" y="771"/>
              <a:chExt cx="317" cy="91"/>
            </a:xfrm>
          </p:grpSpPr>
          <p:sp>
            <p:nvSpPr>
              <p:cNvPr id="13482" name="Rectangle 170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3483" name="Rectangle 171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91" cy="9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13484" name="Group 172"/>
            <p:cNvGrpSpPr>
              <a:grpSpLocks/>
            </p:cNvGrpSpPr>
            <p:nvPr/>
          </p:nvGrpSpPr>
          <p:grpSpPr bwMode="auto">
            <a:xfrm>
              <a:off x="900113" y="1584325"/>
              <a:ext cx="503237" cy="144463"/>
              <a:chOff x="567" y="771"/>
              <a:chExt cx="317" cy="91"/>
            </a:xfrm>
          </p:grpSpPr>
          <p:sp>
            <p:nvSpPr>
              <p:cNvPr id="13485" name="Rectangle 173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3486" name="Rectangle 174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91" cy="9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13487" name="Group 175"/>
            <p:cNvGrpSpPr>
              <a:grpSpLocks/>
            </p:cNvGrpSpPr>
            <p:nvPr/>
          </p:nvGrpSpPr>
          <p:grpSpPr bwMode="auto">
            <a:xfrm>
              <a:off x="2951163" y="1185863"/>
              <a:ext cx="503237" cy="144462"/>
              <a:chOff x="567" y="771"/>
              <a:chExt cx="317" cy="91"/>
            </a:xfrm>
          </p:grpSpPr>
          <p:sp>
            <p:nvSpPr>
              <p:cNvPr id="13488" name="Rectangle 176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3489" name="Rectangle 177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91" cy="9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13490" name="Group 178"/>
            <p:cNvGrpSpPr>
              <a:grpSpLocks/>
            </p:cNvGrpSpPr>
            <p:nvPr/>
          </p:nvGrpSpPr>
          <p:grpSpPr bwMode="auto">
            <a:xfrm>
              <a:off x="3275013" y="1584325"/>
              <a:ext cx="503237" cy="144463"/>
              <a:chOff x="567" y="771"/>
              <a:chExt cx="317" cy="91"/>
            </a:xfrm>
          </p:grpSpPr>
          <p:sp>
            <p:nvSpPr>
              <p:cNvPr id="13491" name="Rectangle 179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3492" name="Rectangle 180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91" cy="9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13493" name="Group 181"/>
            <p:cNvGrpSpPr>
              <a:grpSpLocks/>
            </p:cNvGrpSpPr>
            <p:nvPr/>
          </p:nvGrpSpPr>
          <p:grpSpPr bwMode="auto">
            <a:xfrm>
              <a:off x="2625725" y="1584325"/>
              <a:ext cx="503238" cy="144463"/>
              <a:chOff x="567" y="771"/>
              <a:chExt cx="317" cy="91"/>
            </a:xfrm>
          </p:grpSpPr>
          <p:sp>
            <p:nvSpPr>
              <p:cNvPr id="13494" name="Rectangle 182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3495" name="Rectangle 183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91" cy="9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13496" name="Group 184"/>
            <p:cNvGrpSpPr>
              <a:grpSpLocks/>
            </p:cNvGrpSpPr>
            <p:nvPr/>
          </p:nvGrpSpPr>
          <p:grpSpPr bwMode="auto">
            <a:xfrm>
              <a:off x="2951163" y="1979613"/>
              <a:ext cx="503237" cy="144462"/>
              <a:chOff x="567" y="771"/>
              <a:chExt cx="317" cy="91"/>
            </a:xfrm>
          </p:grpSpPr>
          <p:sp>
            <p:nvSpPr>
              <p:cNvPr id="13497" name="Rectangle 185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3498" name="Rectangle 186"/>
              <p:cNvSpPr>
                <a:spLocks noChangeArrowheads="1"/>
              </p:cNvSpPr>
              <p:nvPr/>
            </p:nvSpPr>
            <p:spPr bwMode="auto">
              <a:xfrm>
                <a:off x="567" y="771"/>
                <a:ext cx="91" cy="9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13512" name="Rectangle 200"/>
            <p:cNvSpPr>
              <a:spLocks noChangeArrowheads="1"/>
            </p:cNvSpPr>
            <p:nvPr/>
          </p:nvSpPr>
          <p:spPr bwMode="auto">
            <a:xfrm>
              <a:off x="685800" y="1333500"/>
              <a:ext cx="431800" cy="14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ポインタ</a:t>
              </a:r>
            </a:p>
          </p:txBody>
        </p:sp>
        <p:sp>
          <p:nvSpPr>
            <p:cNvPr id="13513" name="Rectangle 201"/>
            <p:cNvSpPr>
              <a:spLocks noChangeArrowheads="1"/>
            </p:cNvSpPr>
            <p:nvPr/>
          </p:nvSpPr>
          <p:spPr bwMode="auto">
            <a:xfrm>
              <a:off x="2411413" y="1333500"/>
              <a:ext cx="431800" cy="14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ポインタ</a:t>
              </a:r>
            </a:p>
          </p:txBody>
        </p:sp>
        <p:sp>
          <p:nvSpPr>
            <p:cNvPr id="13515" name="Rectangle 203"/>
            <p:cNvSpPr>
              <a:spLocks noChangeArrowheads="1"/>
            </p:cNvSpPr>
            <p:nvPr/>
          </p:nvSpPr>
          <p:spPr bwMode="auto">
            <a:xfrm>
              <a:off x="900113" y="828675"/>
              <a:ext cx="11525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階層モデル</a:t>
              </a:r>
            </a:p>
          </p:txBody>
        </p:sp>
        <p:sp>
          <p:nvSpPr>
            <p:cNvPr id="13517" name="Rectangle 205"/>
            <p:cNvSpPr>
              <a:spLocks noChangeArrowheads="1"/>
            </p:cNvSpPr>
            <p:nvPr/>
          </p:nvSpPr>
          <p:spPr bwMode="auto">
            <a:xfrm>
              <a:off x="2627313" y="828675"/>
              <a:ext cx="11525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網モデル</a:t>
              </a:r>
            </a:p>
          </p:txBody>
        </p:sp>
        <p:sp>
          <p:nvSpPr>
            <p:cNvPr id="13532" name="Rectangle 220"/>
            <p:cNvSpPr>
              <a:spLocks noChangeArrowheads="1"/>
            </p:cNvSpPr>
            <p:nvPr/>
          </p:nvSpPr>
          <p:spPr bwMode="auto">
            <a:xfrm>
              <a:off x="755650" y="2305050"/>
              <a:ext cx="1403350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データ間の親子関係を表現</a:t>
              </a:r>
            </a:p>
            <a:p>
              <a:pPr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■親と子の関係は 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対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n</a:t>
              </a:r>
              <a:b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  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</a:t>
              </a: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n = 1,2,3 …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）</a:t>
              </a:r>
            </a:p>
          </p:txBody>
        </p:sp>
        <p:sp>
          <p:nvSpPr>
            <p:cNvPr id="13533" name="Rectangle 221"/>
            <p:cNvSpPr>
              <a:spLocks noChangeArrowheads="1"/>
            </p:cNvSpPr>
            <p:nvPr/>
          </p:nvSpPr>
          <p:spPr bwMode="auto">
            <a:xfrm>
              <a:off x="2484438" y="2305050"/>
              <a:ext cx="1403350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ts val="300"/>
                </a:spcAft>
              </a:pP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データ間の依存関係を表現</a:t>
              </a:r>
            </a:p>
            <a:p>
              <a:pPr>
                <a:spcAft>
                  <a:spcPts val="300"/>
                </a:spcAft>
              </a:pP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■親と子の関係は 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n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対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</a:t>
              </a:r>
              <a:b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  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n, m = 1, 2, 3 …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）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（前ページの続き）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E7F89B3-5D06-F453-9498-2570E751B938}"/>
              </a:ext>
            </a:extLst>
          </p:cNvPr>
          <p:cNvGrpSpPr/>
          <p:nvPr/>
        </p:nvGrpSpPr>
        <p:grpSpPr>
          <a:xfrm>
            <a:off x="1295400" y="828675"/>
            <a:ext cx="2159000" cy="1908175"/>
            <a:chOff x="1295400" y="828675"/>
            <a:chExt cx="2159000" cy="1908175"/>
          </a:xfrm>
        </p:grpSpPr>
        <p:sp>
          <p:nvSpPr>
            <p:cNvPr id="35891" name="Rectangle 51"/>
            <p:cNvSpPr>
              <a:spLocks noChangeArrowheads="1"/>
            </p:cNvSpPr>
            <p:nvPr/>
          </p:nvSpPr>
          <p:spPr bwMode="auto">
            <a:xfrm>
              <a:off x="1727200" y="1655763"/>
              <a:ext cx="57626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2" name="Rectangle 52"/>
            <p:cNvSpPr>
              <a:spLocks noChangeArrowheads="1"/>
            </p:cNvSpPr>
            <p:nvPr/>
          </p:nvSpPr>
          <p:spPr bwMode="auto">
            <a:xfrm>
              <a:off x="1727200" y="1655763"/>
              <a:ext cx="144463" cy="14446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3" name="Rectangle 53"/>
            <p:cNvSpPr>
              <a:spLocks noChangeArrowheads="1"/>
            </p:cNvSpPr>
            <p:nvPr/>
          </p:nvSpPr>
          <p:spPr bwMode="auto">
            <a:xfrm>
              <a:off x="1800225" y="1260475"/>
              <a:ext cx="792163" cy="14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キー項目</a:t>
              </a:r>
            </a:p>
          </p:txBody>
        </p:sp>
        <p:sp>
          <p:nvSpPr>
            <p:cNvPr id="35894" name="Rectangle 54"/>
            <p:cNvSpPr>
              <a:spLocks noChangeArrowheads="1"/>
            </p:cNvSpPr>
            <p:nvPr/>
          </p:nvSpPr>
          <p:spPr bwMode="auto">
            <a:xfrm>
              <a:off x="1619250" y="828675"/>
              <a:ext cx="144145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関係モデル</a:t>
              </a:r>
            </a:p>
          </p:txBody>
        </p:sp>
        <p:sp>
          <p:nvSpPr>
            <p:cNvPr id="35895" name="Rectangle 55"/>
            <p:cNvSpPr>
              <a:spLocks noChangeArrowheads="1"/>
            </p:cNvSpPr>
            <p:nvPr/>
          </p:nvSpPr>
          <p:spPr bwMode="auto">
            <a:xfrm>
              <a:off x="2519363" y="1655763"/>
              <a:ext cx="433387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6" name="Rectangle 56"/>
            <p:cNvSpPr>
              <a:spLocks noChangeArrowheads="1"/>
            </p:cNvSpPr>
            <p:nvPr/>
          </p:nvSpPr>
          <p:spPr bwMode="auto">
            <a:xfrm>
              <a:off x="2519363" y="1655763"/>
              <a:ext cx="144462" cy="14446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7" name="Rectangle 57"/>
            <p:cNvSpPr>
              <a:spLocks noChangeArrowheads="1"/>
            </p:cNvSpPr>
            <p:nvPr/>
          </p:nvSpPr>
          <p:spPr bwMode="auto">
            <a:xfrm>
              <a:off x="2519363" y="1800225"/>
              <a:ext cx="433387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8" name="Rectangle 58"/>
            <p:cNvSpPr>
              <a:spLocks noChangeArrowheads="1"/>
            </p:cNvSpPr>
            <p:nvPr/>
          </p:nvSpPr>
          <p:spPr bwMode="auto">
            <a:xfrm>
              <a:off x="2519363" y="1800225"/>
              <a:ext cx="144462" cy="14446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9" name="Rectangle 59"/>
            <p:cNvSpPr>
              <a:spLocks noChangeArrowheads="1"/>
            </p:cNvSpPr>
            <p:nvPr/>
          </p:nvSpPr>
          <p:spPr bwMode="auto">
            <a:xfrm>
              <a:off x="1727200" y="1800225"/>
              <a:ext cx="576263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900" name="Rectangle 60"/>
            <p:cNvSpPr>
              <a:spLocks noChangeArrowheads="1"/>
            </p:cNvSpPr>
            <p:nvPr/>
          </p:nvSpPr>
          <p:spPr bwMode="auto">
            <a:xfrm>
              <a:off x="1727200" y="1800225"/>
              <a:ext cx="144463" cy="14446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901" name="Rectangle 61"/>
            <p:cNvSpPr>
              <a:spLocks noChangeArrowheads="1"/>
            </p:cNvSpPr>
            <p:nvPr/>
          </p:nvSpPr>
          <p:spPr bwMode="auto">
            <a:xfrm>
              <a:off x="1727200" y="1944688"/>
              <a:ext cx="57626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902" name="Rectangle 62"/>
            <p:cNvSpPr>
              <a:spLocks noChangeArrowheads="1"/>
            </p:cNvSpPr>
            <p:nvPr/>
          </p:nvSpPr>
          <p:spPr bwMode="auto">
            <a:xfrm>
              <a:off x="1727200" y="1944688"/>
              <a:ext cx="144463" cy="14446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903" name="Freeform 63"/>
            <p:cNvSpPr>
              <a:spLocks/>
            </p:cNvSpPr>
            <p:nvPr/>
          </p:nvSpPr>
          <p:spPr bwMode="auto">
            <a:xfrm>
              <a:off x="1800225" y="1439863"/>
              <a:ext cx="792163" cy="182562"/>
            </a:xfrm>
            <a:custGeom>
              <a:avLst/>
              <a:gdLst>
                <a:gd name="T0" fmla="*/ 0 w 681"/>
                <a:gd name="T1" fmla="*/ 114 h 114"/>
                <a:gd name="T2" fmla="*/ 0 w 681"/>
                <a:gd name="T3" fmla="*/ 0 h 114"/>
                <a:gd name="T4" fmla="*/ 681 w 681"/>
                <a:gd name="T5" fmla="*/ 0 h 114"/>
                <a:gd name="T6" fmla="*/ 681 w 681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4">
                  <a:moveTo>
                    <a:pt x="0" y="114"/>
                  </a:moveTo>
                  <a:lnTo>
                    <a:pt x="0" y="0"/>
                  </a:lnTo>
                  <a:lnTo>
                    <a:pt x="681" y="0"/>
                  </a:lnTo>
                  <a:lnTo>
                    <a:pt x="681" y="114"/>
                  </a:lnTo>
                </a:path>
              </a:pathLst>
            </a:custGeom>
            <a:noFill/>
            <a:ln w="9525" cap="flat" cmpd="sng">
              <a:solidFill>
                <a:srgbClr val="4D4D4D"/>
              </a:solidFill>
              <a:prstDash val="solid"/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4" name="Rectangle 64"/>
            <p:cNvSpPr>
              <a:spLocks noChangeArrowheads="1"/>
            </p:cNvSpPr>
            <p:nvPr/>
          </p:nvSpPr>
          <p:spPr bwMode="auto">
            <a:xfrm>
              <a:off x="1295400" y="2305050"/>
              <a:ext cx="21590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データ間の関係をテーブル（表構造）で表現</a:t>
              </a:r>
            </a:p>
            <a:p>
              <a:pPr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■複数のテーブルはキーで関連付け</a:t>
              </a:r>
            </a:p>
            <a:p>
              <a:pPr>
                <a:spcAft>
                  <a:spcPts val="300"/>
                </a:spcAft>
              </a:pP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04</a:t>
            </a:r>
            <a:r>
              <a:rPr lang="en-US" altLang="ja-JP" dirty="0"/>
              <a:t>   </a:t>
            </a:r>
            <a:r>
              <a:rPr lang="ja-JP" altLang="en-US" dirty="0"/>
              <a:t>リレーショナル データベースの利用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6D98E1-6E78-2DA9-B337-BE31E1439D6F}"/>
              </a:ext>
            </a:extLst>
          </p:cNvPr>
          <p:cNvGrpSpPr/>
          <p:nvPr/>
        </p:nvGrpSpPr>
        <p:grpSpPr>
          <a:xfrm>
            <a:off x="647787" y="755732"/>
            <a:ext cx="3241662" cy="2232625"/>
            <a:chOff x="647787" y="755732"/>
            <a:chExt cx="3241662" cy="2232625"/>
          </a:xfrm>
        </p:grpSpPr>
        <p:sp>
          <p:nvSpPr>
            <p:cNvPr id="12" name="角丸四角形 11"/>
            <p:cNvSpPr/>
            <p:nvPr/>
          </p:nvSpPr>
          <p:spPr bwMode="auto">
            <a:xfrm>
              <a:off x="2809449" y="863744"/>
              <a:ext cx="1080000" cy="1080000"/>
            </a:xfrm>
            <a:prstGeom prst="roundRect">
              <a:avLst>
                <a:gd name="adj" fmla="val 23883"/>
              </a:avLst>
            </a:prstGeom>
            <a:solidFill>
              <a:schemeClr val="bg1"/>
            </a:solidFill>
            <a:ln w="127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 defTabSz="473075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</a:rPr>
                <a:t>集合演算により</a:t>
              </a:r>
              <a:br>
                <a:rPr lang="ja-JP" altLang="en-US" sz="1000" dirty="0">
                  <a:solidFill>
                    <a:srgbClr val="4D4D4D"/>
                  </a:solidFill>
                </a:rPr>
              </a:br>
              <a:r>
                <a:rPr lang="ja-JP" altLang="en-US" sz="1000" dirty="0">
                  <a:solidFill>
                    <a:srgbClr val="4D4D4D"/>
                  </a:solidFill>
                </a:rPr>
                <a:t>ビュー表を生成</a:t>
              </a:r>
            </a:p>
          </p:txBody>
        </p:sp>
        <p:sp>
          <p:nvSpPr>
            <p:cNvPr id="50247" name="Oval 71"/>
            <p:cNvSpPr>
              <a:spLocks noChangeArrowheads="1"/>
            </p:cNvSpPr>
            <p:nvPr/>
          </p:nvSpPr>
          <p:spPr bwMode="auto">
            <a:xfrm>
              <a:off x="647787" y="755732"/>
              <a:ext cx="1296000" cy="129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データの関係を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基本表で表現</a:t>
              </a:r>
            </a:p>
          </p:txBody>
        </p:sp>
        <p:sp>
          <p:nvSpPr>
            <p:cNvPr id="50248" name="Oval 72"/>
            <p:cNvSpPr>
              <a:spLocks noChangeArrowheads="1"/>
            </p:cNvSpPr>
            <p:nvPr/>
          </p:nvSpPr>
          <p:spPr bwMode="auto">
            <a:xfrm>
              <a:off x="647787" y="1692357"/>
              <a:ext cx="1296000" cy="12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複数の基本表を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キーで関連付け</a:t>
              </a:r>
            </a:p>
          </p:txBody>
        </p:sp>
        <p:sp>
          <p:nvSpPr>
            <p:cNvPr id="50257" name="Oval 81"/>
            <p:cNvSpPr>
              <a:spLocks noChangeArrowheads="1"/>
            </p:cNvSpPr>
            <p:nvPr/>
          </p:nvSpPr>
          <p:spPr bwMode="auto">
            <a:xfrm>
              <a:off x="647787" y="755732"/>
              <a:ext cx="1296000" cy="1296000"/>
            </a:xfrm>
            <a:prstGeom prst="ellipse">
              <a:avLst/>
            </a:prstGeom>
            <a:noFill/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ja-JP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0259" name="AutoShape 83"/>
            <p:cNvSpPr>
              <a:spLocks noChangeArrowheads="1"/>
            </p:cNvSpPr>
            <p:nvPr/>
          </p:nvSpPr>
          <p:spPr bwMode="auto">
            <a:xfrm>
              <a:off x="2124075" y="1440056"/>
              <a:ext cx="431800" cy="863600"/>
            </a:xfrm>
            <a:prstGeom prst="rightArrow">
              <a:avLst>
                <a:gd name="adj1" fmla="val 47426"/>
                <a:gd name="adj2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1" name="角丸四角形 10"/>
            <p:cNvSpPr/>
            <p:nvPr/>
          </p:nvSpPr>
          <p:spPr bwMode="auto">
            <a:xfrm>
              <a:off x="2808027" y="1799375"/>
              <a:ext cx="1080000" cy="1080000"/>
            </a:xfrm>
            <a:prstGeom prst="roundRect">
              <a:avLst>
                <a:gd name="adj" fmla="val 23883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 defTabSz="473075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</a:rPr>
                <a:t>関係演算により</a:t>
              </a:r>
              <a:br>
                <a:rPr lang="ja-JP" altLang="en-US" sz="1000" dirty="0">
                  <a:solidFill>
                    <a:srgbClr val="4D4D4D"/>
                  </a:solidFill>
                </a:rPr>
              </a:br>
              <a:r>
                <a:rPr lang="ja-JP" altLang="en-US" sz="1000" dirty="0">
                  <a:solidFill>
                    <a:srgbClr val="4D4D4D"/>
                  </a:solidFill>
                </a:rPr>
                <a:t>ビュー表を生成</a:t>
              </a:r>
            </a:p>
          </p:txBody>
        </p:sp>
        <p:sp>
          <p:nvSpPr>
            <p:cNvPr id="2" name="角丸四角形 1"/>
            <p:cNvSpPr/>
            <p:nvPr/>
          </p:nvSpPr>
          <p:spPr bwMode="auto">
            <a:xfrm>
              <a:off x="2808027" y="864052"/>
              <a:ext cx="1080000" cy="1080000"/>
            </a:xfrm>
            <a:prstGeom prst="roundRect">
              <a:avLst>
                <a:gd name="adj" fmla="val 23883"/>
              </a:avLst>
            </a:prstGeom>
            <a:noFill/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 defTabSz="473075">
                <a:lnSpc>
                  <a:spcPct val="120000"/>
                </a:lnSpc>
              </a:pPr>
              <a:endParaRPr lang="ja-JP" altLang="en-US" sz="1000">
                <a:solidFill>
                  <a:srgbClr val="4D4D4D"/>
                </a:solidFill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</a:t>
            </a:r>
            <a:r>
              <a:rPr lang="ja-JP" altLang="en-US"/>
              <a:t>データの正規化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1802A56-A018-0270-72DF-EA533E8261D2}"/>
              </a:ext>
            </a:extLst>
          </p:cNvPr>
          <p:cNvGrpSpPr/>
          <p:nvPr/>
        </p:nvGrpSpPr>
        <p:grpSpPr>
          <a:xfrm>
            <a:off x="611188" y="900113"/>
            <a:ext cx="3205162" cy="2052637"/>
            <a:chOff x="611188" y="900113"/>
            <a:chExt cx="3205162" cy="2052637"/>
          </a:xfrm>
        </p:grpSpPr>
        <p:sp>
          <p:nvSpPr>
            <p:cNvPr id="43028" name="Oval 20"/>
            <p:cNvSpPr>
              <a:spLocks noChangeArrowheads="1"/>
            </p:cNvSpPr>
            <p:nvPr/>
          </p:nvSpPr>
          <p:spPr bwMode="auto">
            <a:xfrm>
              <a:off x="1908175" y="900113"/>
              <a:ext cx="863600" cy="431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非正規形</a:t>
              </a:r>
            </a:p>
          </p:txBody>
        </p:sp>
        <p:sp>
          <p:nvSpPr>
            <p:cNvPr id="43027" name="Oval 19"/>
            <p:cNvSpPr>
              <a:spLocks noChangeArrowheads="1"/>
            </p:cNvSpPr>
            <p:nvPr/>
          </p:nvSpPr>
          <p:spPr bwMode="auto">
            <a:xfrm>
              <a:off x="1908175" y="1439863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第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正規形</a:t>
              </a:r>
            </a:p>
          </p:txBody>
        </p:sp>
        <p:sp>
          <p:nvSpPr>
            <p:cNvPr id="43026" name="Oval 18"/>
            <p:cNvSpPr>
              <a:spLocks noChangeArrowheads="1"/>
            </p:cNvSpPr>
            <p:nvPr/>
          </p:nvSpPr>
          <p:spPr bwMode="auto">
            <a:xfrm>
              <a:off x="1909763" y="1981200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第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正規形</a:t>
              </a:r>
            </a:p>
          </p:txBody>
        </p:sp>
        <p:sp>
          <p:nvSpPr>
            <p:cNvPr id="43024" name="Oval 16"/>
            <p:cNvSpPr>
              <a:spLocks noChangeArrowheads="1"/>
            </p:cNvSpPr>
            <p:nvPr/>
          </p:nvSpPr>
          <p:spPr bwMode="auto">
            <a:xfrm>
              <a:off x="1909763" y="2520950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第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正規形</a:t>
              </a:r>
            </a:p>
          </p:txBody>
        </p:sp>
        <p:sp>
          <p:nvSpPr>
            <p:cNvPr id="43030" name="Rectangle 22"/>
            <p:cNvSpPr>
              <a:spLocks noChangeArrowheads="1"/>
            </p:cNvSpPr>
            <p:nvPr/>
          </p:nvSpPr>
          <p:spPr bwMode="auto">
            <a:xfrm>
              <a:off x="611188" y="1692275"/>
              <a:ext cx="86360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ct val="500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冗長性の排除</a:t>
              </a:r>
            </a:p>
            <a:p>
              <a:pPr>
                <a:spcAft>
                  <a:spcPct val="500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■整合性の維持</a:t>
              </a:r>
            </a:p>
          </p:txBody>
        </p:sp>
        <p:sp>
          <p:nvSpPr>
            <p:cNvPr id="43031" name="Rectangle 23"/>
            <p:cNvSpPr>
              <a:spLocks noChangeArrowheads="1"/>
            </p:cNvSpPr>
            <p:nvPr/>
          </p:nvSpPr>
          <p:spPr bwMode="auto">
            <a:xfrm>
              <a:off x="2808288" y="1512888"/>
              <a:ext cx="1008062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繰返し要素をなくした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表形式</a:t>
              </a:r>
            </a:p>
          </p:txBody>
        </p:sp>
        <p:sp>
          <p:nvSpPr>
            <p:cNvPr id="43032" name="Rectangle 24"/>
            <p:cNvSpPr>
              <a:spLocks noChangeArrowheads="1"/>
            </p:cNvSpPr>
            <p:nvPr/>
          </p:nvSpPr>
          <p:spPr bwMode="auto">
            <a:xfrm>
              <a:off x="2808288" y="2054225"/>
              <a:ext cx="10080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主キーに基づいて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表を分割</a:t>
              </a:r>
            </a:p>
          </p:txBody>
        </p:sp>
        <p:sp>
          <p:nvSpPr>
            <p:cNvPr id="43033" name="Rectangle 25"/>
            <p:cNvSpPr>
              <a:spLocks noChangeArrowheads="1"/>
            </p:cNvSpPr>
            <p:nvPr/>
          </p:nvSpPr>
          <p:spPr bwMode="auto">
            <a:xfrm>
              <a:off x="2808288" y="2557463"/>
              <a:ext cx="1008062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主キー以外のキーに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基づいて表を分割</a:t>
              </a:r>
            </a:p>
          </p:txBody>
        </p:sp>
        <p:sp>
          <p:nvSpPr>
            <p:cNvPr id="43034" name="Line 26"/>
            <p:cNvSpPr>
              <a:spLocks noChangeShapeType="1"/>
            </p:cNvSpPr>
            <p:nvPr/>
          </p:nvSpPr>
          <p:spPr bwMode="auto">
            <a:xfrm rot="5400000" flipV="1">
              <a:off x="629443" y="1926432"/>
              <a:ext cx="1979613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35" name="Rectangle 27"/>
            <p:cNvSpPr>
              <a:spLocks noChangeArrowheads="1"/>
            </p:cNvSpPr>
            <p:nvPr/>
          </p:nvSpPr>
          <p:spPr bwMode="auto">
            <a:xfrm>
              <a:off x="935038" y="2663825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正規化</a:t>
              </a:r>
            </a:p>
          </p:txBody>
        </p:sp>
        <p:sp>
          <p:nvSpPr>
            <p:cNvPr id="43036" name="Rectangle 28"/>
            <p:cNvSpPr>
              <a:spLocks noChangeArrowheads="1"/>
            </p:cNvSpPr>
            <p:nvPr/>
          </p:nvSpPr>
          <p:spPr bwMode="auto">
            <a:xfrm>
              <a:off x="2808288" y="971550"/>
              <a:ext cx="10080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繰返し要素を含む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表形式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</a:t>
            </a:r>
            <a:r>
              <a:rPr lang="ja-JP" altLang="en-US" dirty="0"/>
              <a:t>リレーショナル データベースの集合演算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52B3642-D899-BA12-11BA-16C8C62CAE0A}"/>
              </a:ext>
            </a:extLst>
          </p:cNvPr>
          <p:cNvGrpSpPr/>
          <p:nvPr/>
        </p:nvGrpSpPr>
        <p:grpSpPr>
          <a:xfrm>
            <a:off x="611188" y="1008063"/>
            <a:ext cx="3457575" cy="1655762"/>
            <a:chOff x="611188" y="1008063"/>
            <a:chExt cx="3457575" cy="1655762"/>
          </a:xfrm>
        </p:grpSpPr>
        <p:sp>
          <p:nvSpPr>
            <p:cNvPr id="42018" name="Oval 34"/>
            <p:cNvSpPr>
              <a:spLocks noChangeArrowheads="1"/>
            </p:cNvSpPr>
            <p:nvPr/>
          </p:nvSpPr>
          <p:spPr bwMode="auto">
            <a:xfrm>
              <a:off x="611188" y="1081088"/>
              <a:ext cx="576262" cy="57626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19" name="Oval 35"/>
            <p:cNvSpPr>
              <a:spLocks noChangeArrowheads="1"/>
            </p:cNvSpPr>
            <p:nvPr/>
          </p:nvSpPr>
          <p:spPr bwMode="auto">
            <a:xfrm>
              <a:off x="1044575" y="1081088"/>
              <a:ext cx="576263" cy="57626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23" name="Oval 39" descr="25%"/>
            <p:cNvSpPr>
              <a:spLocks noChangeArrowheads="1"/>
            </p:cNvSpPr>
            <p:nvPr/>
          </p:nvSpPr>
          <p:spPr bwMode="auto">
            <a:xfrm>
              <a:off x="1835150" y="1079500"/>
              <a:ext cx="576263" cy="5762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24" name="Oval 40" descr="25%"/>
            <p:cNvSpPr>
              <a:spLocks noChangeArrowheads="1"/>
            </p:cNvSpPr>
            <p:nvPr/>
          </p:nvSpPr>
          <p:spPr bwMode="auto">
            <a:xfrm>
              <a:off x="2268538" y="1079500"/>
              <a:ext cx="576262" cy="5762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25" name="Oval 41" descr="25%"/>
            <p:cNvSpPr>
              <a:spLocks noChangeArrowheads="1"/>
            </p:cNvSpPr>
            <p:nvPr/>
          </p:nvSpPr>
          <p:spPr bwMode="auto">
            <a:xfrm>
              <a:off x="1835150" y="1081088"/>
              <a:ext cx="576263" cy="576262"/>
            </a:xfrm>
            <a:prstGeom prst="ellipse">
              <a:avLst/>
            </a:prstGeom>
            <a:noFill/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26" name="Oval 42" descr="25%"/>
            <p:cNvSpPr>
              <a:spLocks noChangeArrowheads="1"/>
            </p:cNvSpPr>
            <p:nvPr/>
          </p:nvSpPr>
          <p:spPr bwMode="auto">
            <a:xfrm>
              <a:off x="3059113" y="1077913"/>
              <a:ext cx="576262" cy="5762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27" name="Oval 43"/>
            <p:cNvSpPr>
              <a:spLocks noChangeArrowheads="1"/>
            </p:cNvSpPr>
            <p:nvPr/>
          </p:nvSpPr>
          <p:spPr bwMode="auto">
            <a:xfrm>
              <a:off x="3492500" y="1077913"/>
              <a:ext cx="576263" cy="5762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29" name="Oval 45" descr="25%"/>
            <p:cNvSpPr>
              <a:spLocks noChangeArrowheads="1"/>
            </p:cNvSpPr>
            <p:nvPr/>
          </p:nvSpPr>
          <p:spPr bwMode="auto">
            <a:xfrm>
              <a:off x="3060700" y="1081088"/>
              <a:ext cx="576263" cy="576262"/>
            </a:xfrm>
            <a:prstGeom prst="ellipse">
              <a:avLst/>
            </a:prstGeom>
            <a:noFill/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30" name="Rectangle 46"/>
            <p:cNvSpPr>
              <a:spLocks noChangeArrowheads="1"/>
            </p:cNvSpPr>
            <p:nvPr/>
          </p:nvSpPr>
          <p:spPr bwMode="auto">
            <a:xfrm>
              <a:off x="900113" y="2268538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積演算</a:t>
              </a:r>
            </a:p>
          </p:txBody>
        </p:sp>
        <p:sp>
          <p:nvSpPr>
            <p:cNvPr id="42031" name="Rectangle 47"/>
            <p:cNvSpPr>
              <a:spLocks noChangeArrowheads="1"/>
            </p:cNvSpPr>
            <p:nvPr/>
          </p:nvSpPr>
          <p:spPr bwMode="auto">
            <a:xfrm>
              <a:off x="2124075" y="2268538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和演算</a:t>
              </a:r>
            </a:p>
          </p:txBody>
        </p:sp>
        <p:sp>
          <p:nvSpPr>
            <p:cNvPr id="42032" name="Rectangle 48"/>
            <p:cNvSpPr>
              <a:spLocks noChangeArrowheads="1"/>
            </p:cNvSpPr>
            <p:nvPr/>
          </p:nvSpPr>
          <p:spPr bwMode="auto">
            <a:xfrm>
              <a:off x="3348038" y="2268538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差演算</a:t>
              </a:r>
            </a:p>
          </p:txBody>
        </p:sp>
        <p:sp>
          <p:nvSpPr>
            <p:cNvPr id="42035" name="Rectangle 51"/>
            <p:cNvSpPr>
              <a:spLocks noChangeArrowheads="1"/>
            </p:cNvSpPr>
            <p:nvPr/>
          </p:nvSpPr>
          <p:spPr bwMode="auto">
            <a:xfrm>
              <a:off x="2051050" y="1008063"/>
              <a:ext cx="144463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42036" name="Rectangle 52"/>
            <p:cNvSpPr>
              <a:spLocks noChangeArrowheads="1"/>
            </p:cNvSpPr>
            <p:nvPr/>
          </p:nvSpPr>
          <p:spPr bwMode="auto">
            <a:xfrm>
              <a:off x="2484438" y="1008063"/>
              <a:ext cx="144462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</a:t>
              </a:r>
            </a:p>
          </p:txBody>
        </p:sp>
        <p:sp>
          <p:nvSpPr>
            <p:cNvPr id="42037" name="Rectangle 53"/>
            <p:cNvSpPr>
              <a:spLocks noChangeArrowheads="1"/>
            </p:cNvSpPr>
            <p:nvPr/>
          </p:nvSpPr>
          <p:spPr bwMode="auto">
            <a:xfrm>
              <a:off x="3275013" y="1008063"/>
              <a:ext cx="144462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42038" name="Rectangle 54"/>
            <p:cNvSpPr>
              <a:spLocks noChangeArrowheads="1"/>
            </p:cNvSpPr>
            <p:nvPr/>
          </p:nvSpPr>
          <p:spPr bwMode="auto">
            <a:xfrm>
              <a:off x="3708400" y="1008063"/>
              <a:ext cx="144463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</a:t>
              </a:r>
            </a:p>
          </p:txBody>
        </p:sp>
        <p:sp>
          <p:nvSpPr>
            <p:cNvPr id="42039" name="Rectangle 55"/>
            <p:cNvSpPr>
              <a:spLocks noChangeArrowheads="1"/>
            </p:cNvSpPr>
            <p:nvPr/>
          </p:nvSpPr>
          <p:spPr bwMode="auto">
            <a:xfrm>
              <a:off x="827088" y="1763713"/>
              <a:ext cx="576262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  AND  B</a:t>
              </a:r>
            </a:p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(A 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・ 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B)</a:t>
              </a:r>
            </a:p>
          </p:txBody>
        </p:sp>
        <p:sp>
          <p:nvSpPr>
            <p:cNvPr id="42040" name="Rectangle 56"/>
            <p:cNvSpPr>
              <a:spLocks noChangeArrowheads="1"/>
            </p:cNvSpPr>
            <p:nvPr/>
          </p:nvSpPr>
          <p:spPr bwMode="auto">
            <a:xfrm>
              <a:off x="2052638" y="1763713"/>
              <a:ext cx="576262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  OR  B</a:t>
              </a:r>
            </a:p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(A 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＋ 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B)</a:t>
              </a:r>
            </a:p>
          </p:txBody>
        </p:sp>
        <p:sp>
          <p:nvSpPr>
            <p:cNvPr id="42041" name="Rectangle 57"/>
            <p:cNvSpPr>
              <a:spLocks noChangeArrowheads="1"/>
            </p:cNvSpPr>
            <p:nvPr/>
          </p:nvSpPr>
          <p:spPr bwMode="auto">
            <a:xfrm>
              <a:off x="3276600" y="1763713"/>
              <a:ext cx="576263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  NOT  B</a:t>
              </a:r>
            </a:p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(A 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－ 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B)</a:t>
              </a:r>
            </a:p>
          </p:txBody>
        </p:sp>
        <p:sp>
          <p:nvSpPr>
            <p:cNvPr id="42042" name="Rectangle 58"/>
            <p:cNvSpPr>
              <a:spLocks noChangeArrowheads="1"/>
            </p:cNvSpPr>
            <p:nvPr/>
          </p:nvSpPr>
          <p:spPr bwMode="auto">
            <a:xfrm>
              <a:off x="827088" y="2519363"/>
              <a:ext cx="5762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Intersection</a:t>
              </a:r>
            </a:p>
          </p:txBody>
        </p:sp>
        <p:sp>
          <p:nvSpPr>
            <p:cNvPr id="42043" name="Rectangle 59"/>
            <p:cNvSpPr>
              <a:spLocks noChangeArrowheads="1"/>
            </p:cNvSpPr>
            <p:nvPr/>
          </p:nvSpPr>
          <p:spPr bwMode="auto">
            <a:xfrm>
              <a:off x="2051050" y="2519363"/>
              <a:ext cx="576263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Union</a:t>
              </a:r>
            </a:p>
          </p:txBody>
        </p:sp>
        <p:sp>
          <p:nvSpPr>
            <p:cNvPr id="42044" name="Rectangle 60"/>
            <p:cNvSpPr>
              <a:spLocks noChangeArrowheads="1"/>
            </p:cNvSpPr>
            <p:nvPr/>
          </p:nvSpPr>
          <p:spPr bwMode="auto">
            <a:xfrm>
              <a:off x="3275013" y="2519363"/>
              <a:ext cx="5762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Difference</a:t>
              </a:r>
            </a:p>
          </p:txBody>
        </p:sp>
        <p:sp>
          <p:nvSpPr>
            <p:cNvPr id="42021" name="Freeform 37" descr="25%"/>
            <p:cNvSpPr>
              <a:spLocks/>
            </p:cNvSpPr>
            <p:nvPr/>
          </p:nvSpPr>
          <p:spPr bwMode="auto">
            <a:xfrm>
              <a:off x="1017588" y="1179513"/>
              <a:ext cx="192087" cy="381000"/>
            </a:xfrm>
            <a:custGeom>
              <a:avLst/>
              <a:gdLst>
                <a:gd name="T0" fmla="*/ 161 w 322"/>
                <a:gd name="T1" fmla="*/ 640 h 640"/>
                <a:gd name="T2" fmla="*/ 161 w 322"/>
                <a:gd name="T3" fmla="*/ 0 h 640"/>
                <a:gd name="T4" fmla="*/ 161 w 322"/>
                <a:gd name="T5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640">
                  <a:moveTo>
                    <a:pt x="161" y="640"/>
                  </a:moveTo>
                  <a:cubicBezTo>
                    <a:pt x="322" y="457"/>
                    <a:pt x="322" y="183"/>
                    <a:pt x="161" y="0"/>
                  </a:cubicBezTo>
                  <a:cubicBezTo>
                    <a:pt x="0" y="183"/>
                    <a:pt x="0" y="457"/>
                    <a:pt x="161" y="64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45" name="Oval 61"/>
            <p:cNvSpPr>
              <a:spLocks noChangeArrowheads="1"/>
            </p:cNvSpPr>
            <p:nvPr/>
          </p:nvSpPr>
          <p:spPr bwMode="auto">
            <a:xfrm>
              <a:off x="611188" y="1079500"/>
              <a:ext cx="576262" cy="576263"/>
            </a:xfrm>
            <a:prstGeom prst="ellipse">
              <a:avLst/>
            </a:prstGeom>
            <a:noFill/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46" name="Oval 62"/>
            <p:cNvSpPr>
              <a:spLocks noChangeArrowheads="1"/>
            </p:cNvSpPr>
            <p:nvPr/>
          </p:nvSpPr>
          <p:spPr bwMode="auto">
            <a:xfrm>
              <a:off x="1044575" y="1079500"/>
              <a:ext cx="576263" cy="576263"/>
            </a:xfrm>
            <a:prstGeom prst="ellipse">
              <a:avLst/>
            </a:prstGeom>
            <a:noFill/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2033" name="Rectangle 49"/>
            <p:cNvSpPr>
              <a:spLocks noChangeArrowheads="1"/>
            </p:cNvSpPr>
            <p:nvPr/>
          </p:nvSpPr>
          <p:spPr bwMode="auto">
            <a:xfrm>
              <a:off x="827088" y="1008063"/>
              <a:ext cx="144462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42034" name="Rectangle 50"/>
            <p:cNvSpPr>
              <a:spLocks noChangeArrowheads="1"/>
            </p:cNvSpPr>
            <p:nvPr/>
          </p:nvSpPr>
          <p:spPr bwMode="auto">
            <a:xfrm>
              <a:off x="1260475" y="1008063"/>
              <a:ext cx="144463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07   </a:t>
            </a:r>
            <a:r>
              <a:rPr lang="ja-JP" altLang="en-US" dirty="0"/>
              <a:t>リレーショナル データベースの関係演算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0D965A8-83CD-4243-40C9-DE70F3B46BF5}"/>
              </a:ext>
            </a:extLst>
          </p:cNvPr>
          <p:cNvGrpSpPr/>
          <p:nvPr/>
        </p:nvGrpSpPr>
        <p:grpSpPr>
          <a:xfrm>
            <a:off x="792163" y="1079500"/>
            <a:ext cx="3382962" cy="1728788"/>
            <a:chOff x="792163" y="1079500"/>
            <a:chExt cx="3382962" cy="1728788"/>
          </a:xfrm>
        </p:grpSpPr>
        <p:sp>
          <p:nvSpPr>
            <p:cNvPr id="15465" name="Rectangle 105"/>
            <p:cNvSpPr>
              <a:spLocks noChangeArrowheads="1"/>
            </p:cNvSpPr>
            <p:nvPr/>
          </p:nvSpPr>
          <p:spPr bwMode="auto">
            <a:xfrm>
              <a:off x="936625" y="1187450"/>
              <a:ext cx="21590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67" name="Rectangle 107"/>
            <p:cNvSpPr>
              <a:spLocks noChangeArrowheads="1"/>
            </p:cNvSpPr>
            <p:nvPr/>
          </p:nvSpPr>
          <p:spPr bwMode="auto">
            <a:xfrm>
              <a:off x="936625" y="1295400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69" name="Rectangle 109"/>
            <p:cNvSpPr>
              <a:spLocks noChangeArrowheads="1"/>
            </p:cNvSpPr>
            <p:nvPr/>
          </p:nvSpPr>
          <p:spPr bwMode="auto">
            <a:xfrm>
              <a:off x="936625" y="1403350"/>
              <a:ext cx="21590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1" name="Rectangle 111"/>
            <p:cNvSpPr>
              <a:spLocks noChangeArrowheads="1"/>
            </p:cNvSpPr>
            <p:nvPr/>
          </p:nvSpPr>
          <p:spPr bwMode="auto">
            <a:xfrm>
              <a:off x="1152525" y="1187450"/>
              <a:ext cx="144463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2" name="Rectangle 112"/>
            <p:cNvSpPr>
              <a:spLocks noChangeArrowheads="1"/>
            </p:cNvSpPr>
            <p:nvPr/>
          </p:nvSpPr>
          <p:spPr bwMode="auto">
            <a:xfrm>
              <a:off x="1152525" y="1295400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3" name="Rectangle 113"/>
            <p:cNvSpPr>
              <a:spLocks noChangeArrowheads="1"/>
            </p:cNvSpPr>
            <p:nvPr/>
          </p:nvSpPr>
          <p:spPr bwMode="auto">
            <a:xfrm>
              <a:off x="1152525" y="1403350"/>
              <a:ext cx="144463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4" name="Rectangle 114"/>
            <p:cNvSpPr>
              <a:spLocks noChangeArrowheads="1"/>
            </p:cNvSpPr>
            <p:nvPr/>
          </p:nvSpPr>
          <p:spPr bwMode="auto">
            <a:xfrm>
              <a:off x="1295400" y="1187450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5" name="Rectangle 115"/>
            <p:cNvSpPr>
              <a:spLocks noChangeArrowheads="1"/>
            </p:cNvSpPr>
            <p:nvPr/>
          </p:nvSpPr>
          <p:spPr bwMode="auto">
            <a:xfrm>
              <a:off x="1295400" y="1295400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6" name="Rectangle 116"/>
            <p:cNvSpPr>
              <a:spLocks noChangeArrowheads="1"/>
            </p:cNvSpPr>
            <p:nvPr/>
          </p:nvSpPr>
          <p:spPr bwMode="auto">
            <a:xfrm>
              <a:off x="1295400" y="1403350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7" name="Rectangle 117"/>
            <p:cNvSpPr>
              <a:spLocks noChangeArrowheads="1"/>
            </p:cNvSpPr>
            <p:nvPr/>
          </p:nvSpPr>
          <p:spPr bwMode="auto">
            <a:xfrm>
              <a:off x="936625" y="1079500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9" name="Rectangle 119"/>
            <p:cNvSpPr>
              <a:spLocks noChangeArrowheads="1"/>
            </p:cNvSpPr>
            <p:nvPr/>
          </p:nvSpPr>
          <p:spPr bwMode="auto">
            <a:xfrm>
              <a:off x="1152525" y="1079500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0" name="Rectangle 120"/>
            <p:cNvSpPr>
              <a:spLocks noChangeArrowheads="1"/>
            </p:cNvSpPr>
            <p:nvPr/>
          </p:nvSpPr>
          <p:spPr bwMode="auto">
            <a:xfrm>
              <a:off x="1295400" y="1079500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66" name="Rectangle 106"/>
            <p:cNvSpPr>
              <a:spLocks noChangeArrowheads="1"/>
            </p:cNvSpPr>
            <p:nvPr/>
          </p:nvSpPr>
          <p:spPr bwMode="auto">
            <a:xfrm>
              <a:off x="792163" y="1187450"/>
              <a:ext cx="1444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68" name="Rectangle 108"/>
            <p:cNvSpPr>
              <a:spLocks noChangeArrowheads="1"/>
            </p:cNvSpPr>
            <p:nvPr/>
          </p:nvSpPr>
          <p:spPr bwMode="auto">
            <a:xfrm>
              <a:off x="792163" y="1295400"/>
              <a:ext cx="144462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0" name="Rectangle 110"/>
            <p:cNvSpPr>
              <a:spLocks noChangeArrowheads="1"/>
            </p:cNvSpPr>
            <p:nvPr/>
          </p:nvSpPr>
          <p:spPr bwMode="auto">
            <a:xfrm>
              <a:off x="792163" y="1403350"/>
              <a:ext cx="1444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78" name="Rectangle 118"/>
            <p:cNvSpPr>
              <a:spLocks noChangeArrowheads="1"/>
            </p:cNvSpPr>
            <p:nvPr/>
          </p:nvSpPr>
          <p:spPr bwMode="auto">
            <a:xfrm>
              <a:off x="792163" y="1079500"/>
              <a:ext cx="144462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1" name="Rectangle 121"/>
            <p:cNvSpPr>
              <a:spLocks noChangeArrowheads="1"/>
            </p:cNvSpPr>
            <p:nvPr/>
          </p:nvSpPr>
          <p:spPr bwMode="auto">
            <a:xfrm>
              <a:off x="938213" y="1836738"/>
              <a:ext cx="21590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2" name="Rectangle 122"/>
            <p:cNvSpPr>
              <a:spLocks noChangeArrowheads="1"/>
            </p:cNvSpPr>
            <p:nvPr/>
          </p:nvSpPr>
          <p:spPr bwMode="auto">
            <a:xfrm>
              <a:off x="1154113" y="1836738"/>
              <a:ext cx="1444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3" name="Rectangle 123"/>
            <p:cNvSpPr>
              <a:spLocks noChangeArrowheads="1"/>
            </p:cNvSpPr>
            <p:nvPr/>
          </p:nvSpPr>
          <p:spPr bwMode="auto">
            <a:xfrm>
              <a:off x="1296988" y="1836738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4" name="Rectangle 124"/>
            <p:cNvSpPr>
              <a:spLocks noChangeArrowheads="1"/>
            </p:cNvSpPr>
            <p:nvPr/>
          </p:nvSpPr>
          <p:spPr bwMode="auto">
            <a:xfrm>
              <a:off x="793750" y="1836738"/>
              <a:ext cx="144463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5" name="Rectangle 125"/>
            <p:cNvSpPr>
              <a:spLocks noChangeArrowheads="1"/>
            </p:cNvSpPr>
            <p:nvPr/>
          </p:nvSpPr>
          <p:spPr bwMode="auto">
            <a:xfrm>
              <a:off x="938213" y="1944688"/>
              <a:ext cx="21590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6" name="Rectangle 126"/>
            <p:cNvSpPr>
              <a:spLocks noChangeArrowheads="1"/>
            </p:cNvSpPr>
            <p:nvPr/>
          </p:nvSpPr>
          <p:spPr bwMode="auto">
            <a:xfrm>
              <a:off x="1154113" y="1944688"/>
              <a:ext cx="1444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7" name="Rectangle 127"/>
            <p:cNvSpPr>
              <a:spLocks noChangeArrowheads="1"/>
            </p:cNvSpPr>
            <p:nvPr/>
          </p:nvSpPr>
          <p:spPr bwMode="auto">
            <a:xfrm>
              <a:off x="1296988" y="1944688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8" name="Rectangle 128"/>
            <p:cNvSpPr>
              <a:spLocks noChangeArrowheads="1"/>
            </p:cNvSpPr>
            <p:nvPr/>
          </p:nvSpPr>
          <p:spPr bwMode="auto">
            <a:xfrm>
              <a:off x="793750" y="1944688"/>
              <a:ext cx="144463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89" name="Rectangle 129"/>
            <p:cNvSpPr>
              <a:spLocks noChangeArrowheads="1"/>
            </p:cNvSpPr>
            <p:nvPr/>
          </p:nvSpPr>
          <p:spPr bwMode="auto">
            <a:xfrm>
              <a:off x="2089150" y="1187450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0" name="Rectangle 130"/>
            <p:cNvSpPr>
              <a:spLocks noChangeArrowheads="1"/>
            </p:cNvSpPr>
            <p:nvPr/>
          </p:nvSpPr>
          <p:spPr bwMode="auto">
            <a:xfrm>
              <a:off x="2089150" y="1295400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1" name="Rectangle 131"/>
            <p:cNvSpPr>
              <a:spLocks noChangeArrowheads="1"/>
            </p:cNvSpPr>
            <p:nvPr/>
          </p:nvSpPr>
          <p:spPr bwMode="auto">
            <a:xfrm>
              <a:off x="2089150" y="1403350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2" name="Rectangle 132"/>
            <p:cNvSpPr>
              <a:spLocks noChangeArrowheads="1"/>
            </p:cNvSpPr>
            <p:nvPr/>
          </p:nvSpPr>
          <p:spPr bwMode="auto">
            <a:xfrm>
              <a:off x="2305050" y="1187450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3" name="Rectangle 133"/>
            <p:cNvSpPr>
              <a:spLocks noChangeArrowheads="1"/>
            </p:cNvSpPr>
            <p:nvPr/>
          </p:nvSpPr>
          <p:spPr bwMode="auto">
            <a:xfrm>
              <a:off x="2305050" y="1295400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4" name="Rectangle 134"/>
            <p:cNvSpPr>
              <a:spLocks noChangeArrowheads="1"/>
            </p:cNvSpPr>
            <p:nvPr/>
          </p:nvSpPr>
          <p:spPr bwMode="auto">
            <a:xfrm>
              <a:off x="2305050" y="1403350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5" name="Rectangle 135"/>
            <p:cNvSpPr>
              <a:spLocks noChangeArrowheads="1"/>
            </p:cNvSpPr>
            <p:nvPr/>
          </p:nvSpPr>
          <p:spPr bwMode="auto">
            <a:xfrm>
              <a:off x="2447925" y="1187450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6" name="Rectangle 136"/>
            <p:cNvSpPr>
              <a:spLocks noChangeArrowheads="1"/>
            </p:cNvSpPr>
            <p:nvPr/>
          </p:nvSpPr>
          <p:spPr bwMode="auto">
            <a:xfrm>
              <a:off x="2447925" y="1295400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7" name="Rectangle 137"/>
            <p:cNvSpPr>
              <a:spLocks noChangeArrowheads="1"/>
            </p:cNvSpPr>
            <p:nvPr/>
          </p:nvSpPr>
          <p:spPr bwMode="auto">
            <a:xfrm>
              <a:off x="2447925" y="1403350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8" name="Rectangle 138"/>
            <p:cNvSpPr>
              <a:spLocks noChangeArrowheads="1"/>
            </p:cNvSpPr>
            <p:nvPr/>
          </p:nvSpPr>
          <p:spPr bwMode="auto">
            <a:xfrm>
              <a:off x="2089150" y="1079500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499" name="Rectangle 139"/>
            <p:cNvSpPr>
              <a:spLocks noChangeArrowheads="1"/>
            </p:cNvSpPr>
            <p:nvPr/>
          </p:nvSpPr>
          <p:spPr bwMode="auto">
            <a:xfrm>
              <a:off x="2305050" y="1079500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00" name="Rectangle 140"/>
            <p:cNvSpPr>
              <a:spLocks noChangeArrowheads="1"/>
            </p:cNvSpPr>
            <p:nvPr/>
          </p:nvSpPr>
          <p:spPr bwMode="auto">
            <a:xfrm>
              <a:off x="2447925" y="1079500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01" name="Rectangle 141"/>
            <p:cNvSpPr>
              <a:spLocks noChangeArrowheads="1"/>
            </p:cNvSpPr>
            <p:nvPr/>
          </p:nvSpPr>
          <p:spPr bwMode="auto">
            <a:xfrm>
              <a:off x="1944688" y="1187450"/>
              <a:ext cx="1444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02" name="Rectangle 142"/>
            <p:cNvSpPr>
              <a:spLocks noChangeArrowheads="1"/>
            </p:cNvSpPr>
            <p:nvPr/>
          </p:nvSpPr>
          <p:spPr bwMode="auto">
            <a:xfrm>
              <a:off x="1944688" y="1295400"/>
              <a:ext cx="1444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03" name="Rectangle 143"/>
            <p:cNvSpPr>
              <a:spLocks noChangeArrowheads="1"/>
            </p:cNvSpPr>
            <p:nvPr/>
          </p:nvSpPr>
          <p:spPr bwMode="auto">
            <a:xfrm>
              <a:off x="1944688" y="1403350"/>
              <a:ext cx="1444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04" name="Rectangle 144"/>
            <p:cNvSpPr>
              <a:spLocks noChangeArrowheads="1"/>
            </p:cNvSpPr>
            <p:nvPr/>
          </p:nvSpPr>
          <p:spPr bwMode="auto">
            <a:xfrm>
              <a:off x="1944688" y="1079500"/>
              <a:ext cx="1444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11" name="Rectangle 151"/>
            <p:cNvSpPr>
              <a:spLocks noChangeArrowheads="1"/>
            </p:cNvSpPr>
            <p:nvPr/>
          </p:nvSpPr>
          <p:spPr bwMode="auto">
            <a:xfrm>
              <a:off x="2232025" y="1944688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12" name="Rectangle 152"/>
            <p:cNvSpPr>
              <a:spLocks noChangeArrowheads="1"/>
            </p:cNvSpPr>
            <p:nvPr/>
          </p:nvSpPr>
          <p:spPr bwMode="auto">
            <a:xfrm>
              <a:off x="2232025" y="2052638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13" name="Rectangle 153"/>
            <p:cNvSpPr>
              <a:spLocks noChangeArrowheads="1"/>
            </p:cNvSpPr>
            <p:nvPr/>
          </p:nvSpPr>
          <p:spPr bwMode="auto">
            <a:xfrm>
              <a:off x="2232025" y="2160588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16" name="Rectangle 156"/>
            <p:cNvSpPr>
              <a:spLocks noChangeArrowheads="1"/>
            </p:cNvSpPr>
            <p:nvPr/>
          </p:nvSpPr>
          <p:spPr bwMode="auto">
            <a:xfrm>
              <a:off x="2232025" y="1836738"/>
              <a:ext cx="323850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17" name="Rectangle 157"/>
            <p:cNvSpPr>
              <a:spLocks noChangeArrowheads="1"/>
            </p:cNvSpPr>
            <p:nvPr/>
          </p:nvSpPr>
          <p:spPr bwMode="auto">
            <a:xfrm>
              <a:off x="2089150" y="1944688"/>
              <a:ext cx="144463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18" name="Rectangle 158"/>
            <p:cNvSpPr>
              <a:spLocks noChangeArrowheads="1"/>
            </p:cNvSpPr>
            <p:nvPr/>
          </p:nvSpPr>
          <p:spPr bwMode="auto">
            <a:xfrm>
              <a:off x="2089150" y="2052638"/>
              <a:ext cx="144463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19" name="Rectangle 159"/>
            <p:cNvSpPr>
              <a:spLocks noChangeArrowheads="1"/>
            </p:cNvSpPr>
            <p:nvPr/>
          </p:nvSpPr>
          <p:spPr bwMode="auto">
            <a:xfrm>
              <a:off x="2089150" y="2160588"/>
              <a:ext cx="144463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20" name="Rectangle 160"/>
            <p:cNvSpPr>
              <a:spLocks noChangeArrowheads="1"/>
            </p:cNvSpPr>
            <p:nvPr/>
          </p:nvSpPr>
          <p:spPr bwMode="auto">
            <a:xfrm>
              <a:off x="2089150" y="1836738"/>
              <a:ext cx="144463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21" name="Rectangle 161"/>
            <p:cNvSpPr>
              <a:spLocks noChangeArrowheads="1"/>
            </p:cNvSpPr>
            <p:nvPr/>
          </p:nvSpPr>
          <p:spPr bwMode="auto">
            <a:xfrm>
              <a:off x="3203575" y="1189038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22" name="Rectangle 162"/>
            <p:cNvSpPr>
              <a:spLocks noChangeArrowheads="1"/>
            </p:cNvSpPr>
            <p:nvPr/>
          </p:nvSpPr>
          <p:spPr bwMode="auto">
            <a:xfrm>
              <a:off x="3203575" y="1296988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23" name="Rectangle 163"/>
            <p:cNvSpPr>
              <a:spLocks noChangeArrowheads="1"/>
            </p:cNvSpPr>
            <p:nvPr/>
          </p:nvSpPr>
          <p:spPr bwMode="auto">
            <a:xfrm>
              <a:off x="3203575" y="1404938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27" name="Rectangle 167"/>
            <p:cNvSpPr>
              <a:spLocks noChangeArrowheads="1"/>
            </p:cNvSpPr>
            <p:nvPr/>
          </p:nvSpPr>
          <p:spPr bwMode="auto">
            <a:xfrm>
              <a:off x="3203575" y="1081088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29" name="Rectangle 169" descr="25%"/>
            <p:cNvSpPr>
              <a:spLocks noChangeArrowheads="1"/>
            </p:cNvSpPr>
            <p:nvPr/>
          </p:nvSpPr>
          <p:spPr bwMode="auto">
            <a:xfrm>
              <a:off x="3059113" y="1189038"/>
              <a:ext cx="144462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30" name="Rectangle 170" descr="25%"/>
            <p:cNvSpPr>
              <a:spLocks noChangeArrowheads="1"/>
            </p:cNvSpPr>
            <p:nvPr/>
          </p:nvSpPr>
          <p:spPr bwMode="auto">
            <a:xfrm>
              <a:off x="3059113" y="1296988"/>
              <a:ext cx="144462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31" name="Rectangle 171" descr="25%"/>
            <p:cNvSpPr>
              <a:spLocks noChangeArrowheads="1"/>
            </p:cNvSpPr>
            <p:nvPr/>
          </p:nvSpPr>
          <p:spPr bwMode="auto">
            <a:xfrm>
              <a:off x="3059113" y="1404938"/>
              <a:ext cx="144462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32" name="Rectangle 172" descr="25%"/>
            <p:cNvSpPr>
              <a:spLocks noChangeArrowheads="1"/>
            </p:cNvSpPr>
            <p:nvPr/>
          </p:nvSpPr>
          <p:spPr bwMode="auto">
            <a:xfrm>
              <a:off x="3059113" y="1081088"/>
              <a:ext cx="144462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36" name="Rectangle 176"/>
            <p:cNvSpPr>
              <a:spLocks noChangeArrowheads="1"/>
            </p:cNvSpPr>
            <p:nvPr/>
          </p:nvSpPr>
          <p:spPr bwMode="auto">
            <a:xfrm>
              <a:off x="3708400" y="1189038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37" name="Rectangle 177"/>
            <p:cNvSpPr>
              <a:spLocks noChangeArrowheads="1"/>
            </p:cNvSpPr>
            <p:nvPr/>
          </p:nvSpPr>
          <p:spPr bwMode="auto">
            <a:xfrm>
              <a:off x="3708400" y="1296988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38" name="Rectangle 178"/>
            <p:cNvSpPr>
              <a:spLocks noChangeArrowheads="1"/>
            </p:cNvSpPr>
            <p:nvPr/>
          </p:nvSpPr>
          <p:spPr bwMode="auto">
            <a:xfrm>
              <a:off x="3708400" y="1404938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39" name="Rectangle 179"/>
            <p:cNvSpPr>
              <a:spLocks noChangeArrowheads="1"/>
            </p:cNvSpPr>
            <p:nvPr/>
          </p:nvSpPr>
          <p:spPr bwMode="auto">
            <a:xfrm>
              <a:off x="3851275" y="1189038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40" name="Rectangle 180"/>
            <p:cNvSpPr>
              <a:spLocks noChangeArrowheads="1"/>
            </p:cNvSpPr>
            <p:nvPr/>
          </p:nvSpPr>
          <p:spPr bwMode="auto">
            <a:xfrm>
              <a:off x="3851275" y="1296988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41" name="Rectangle 181"/>
            <p:cNvSpPr>
              <a:spLocks noChangeArrowheads="1"/>
            </p:cNvSpPr>
            <p:nvPr/>
          </p:nvSpPr>
          <p:spPr bwMode="auto">
            <a:xfrm>
              <a:off x="3851275" y="1404938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43" name="Rectangle 183"/>
            <p:cNvSpPr>
              <a:spLocks noChangeArrowheads="1"/>
            </p:cNvSpPr>
            <p:nvPr/>
          </p:nvSpPr>
          <p:spPr bwMode="auto">
            <a:xfrm>
              <a:off x="3708400" y="1081088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44" name="Rectangle 184"/>
            <p:cNvSpPr>
              <a:spLocks noChangeArrowheads="1"/>
            </p:cNvSpPr>
            <p:nvPr/>
          </p:nvSpPr>
          <p:spPr bwMode="auto">
            <a:xfrm>
              <a:off x="3851275" y="1081088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45" name="Rectangle 185" descr="25%"/>
            <p:cNvSpPr>
              <a:spLocks noChangeArrowheads="1"/>
            </p:cNvSpPr>
            <p:nvPr/>
          </p:nvSpPr>
          <p:spPr bwMode="auto">
            <a:xfrm>
              <a:off x="3565525" y="1189038"/>
              <a:ext cx="144463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46" name="Rectangle 186" descr="25%"/>
            <p:cNvSpPr>
              <a:spLocks noChangeArrowheads="1"/>
            </p:cNvSpPr>
            <p:nvPr/>
          </p:nvSpPr>
          <p:spPr bwMode="auto">
            <a:xfrm>
              <a:off x="3565525" y="1296988"/>
              <a:ext cx="144463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47" name="Rectangle 187" descr="25%"/>
            <p:cNvSpPr>
              <a:spLocks noChangeArrowheads="1"/>
            </p:cNvSpPr>
            <p:nvPr/>
          </p:nvSpPr>
          <p:spPr bwMode="auto">
            <a:xfrm>
              <a:off x="3565525" y="1404938"/>
              <a:ext cx="144463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48" name="Rectangle 188" descr="25%"/>
            <p:cNvSpPr>
              <a:spLocks noChangeArrowheads="1"/>
            </p:cNvSpPr>
            <p:nvPr/>
          </p:nvSpPr>
          <p:spPr bwMode="auto">
            <a:xfrm>
              <a:off x="3565525" y="1081088"/>
              <a:ext cx="144463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49" name="Rectangle 189"/>
            <p:cNvSpPr>
              <a:spLocks noChangeArrowheads="1"/>
            </p:cNvSpPr>
            <p:nvPr/>
          </p:nvSpPr>
          <p:spPr bwMode="auto">
            <a:xfrm>
              <a:off x="3349625" y="1944688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0" name="Rectangle 190"/>
            <p:cNvSpPr>
              <a:spLocks noChangeArrowheads="1"/>
            </p:cNvSpPr>
            <p:nvPr/>
          </p:nvSpPr>
          <p:spPr bwMode="auto">
            <a:xfrm>
              <a:off x="3349625" y="2052638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1" name="Rectangle 191"/>
            <p:cNvSpPr>
              <a:spLocks noChangeArrowheads="1"/>
            </p:cNvSpPr>
            <p:nvPr/>
          </p:nvSpPr>
          <p:spPr bwMode="auto">
            <a:xfrm>
              <a:off x="3349625" y="2160588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2" name="Rectangle 192"/>
            <p:cNvSpPr>
              <a:spLocks noChangeArrowheads="1"/>
            </p:cNvSpPr>
            <p:nvPr/>
          </p:nvSpPr>
          <p:spPr bwMode="auto">
            <a:xfrm>
              <a:off x="3565525" y="1944688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3" name="Rectangle 193"/>
            <p:cNvSpPr>
              <a:spLocks noChangeArrowheads="1"/>
            </p:cNvSpPr>
            <p:nvPr/>
          </p:nvSpPr>
          <p:spPr bwMode="auto">
            <a:xfrm>
              <a:off x="3565525" y="2052638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4" name="Rectangle 194"/>
            <p:cNvSpPr>
              <a:spLocks noChangeArrowheads="1"/>
            </p:cNvSpPr>
            <p:nvPr/>
          </p:nvSpPr>
          <p:spPr bwMode="auto">
            <a:xfrm>
              <a:off x="3565525" y="2160588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5" name="Rectangle 195"/>
            <p:cNvSpPr>
              <a:spLocks noChangeArrowheads="1"/>
            </p:cNvSpPr>
            <p:nvPr/>
          </p:nvSpPr>
          <p:spPr bwMode="auto">
            <a:xfrm>
              <a:off x="3708400" y="1944688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6" name="Rectangle 196"/>
            <p:cNvSpPr>
              <a:spLocks noChangeArrowheads="1"/>
            </p:cNvSpPr>
            <p:nvPr/>
          </p:nvSpPr>
          <p:spPr bwMode="auto">
            <a:xfrm>
              <a:off x="3708400" y="2052638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7" name="Rectangle 197"/>
            <p:cNvSpPr>
              <a:spLocks noChangeArrowheads="1"/>
            </p:cNvSpPr>
            <p:nvPr/>
          </p:nvSpPr>
          <p:spPr bwMode="auto">
            <a:xfrm>
              <a:off x="3708400" y="2160588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8" name="Rectangle 198"/>
            <p:cNvSpPr>
              <a:spLocks noChangeArrowheads="1"/>
            </p:cNvSpPr>
            <p:nvPr/>
          </p:nvSpPr>
          <p:spPr bwMode="auto">
            <a:xfrm>
              <a:off x="3349625" y="1836738"/>
              <a:ext cx="21590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59" name="Rectangle 199"/>
            <p:cNvSpPr>
              <a:spLocks noChangeArrowheads="1"/>
            </p:cNvSpPr>
            <p:nvPr/>
          </p:nvSpPr>
          <p:spPr bwMode="auto">
            <a:xfrm>
              <a:off x="3565525" y="1836738"/>
              <a:ext cx="144463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60" name="Rectangle 200"/>
            <p:cNvSpPr>
              <a:spLocks noChangeArrowheads="1"/>
            </p:cNvSpPr>
            <p:nvPr/>
          </p:nvSpPr>
          <p:spPr bwMode="auto">
            <a:xfrm>
              <a:off x="3708400" y="1836738"/>
              <a:ext cx="323850" cy="107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61" name="Rectangle 201" descr="25%"/>
            <p:cNvSpPr>
              <a:spLocks noChangeArrowheads="1"/>
            </p:cNvSpPr>
            <p:nvPr/>
          </p:nvSpPr>
          <p:spPr bwMode="auto">
            <a:xfrm>
              <a:off x="3205163" y="1944688"/>
              <a:ext cx="144462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62" name="Rectangle 202" descr="25%"/>
            <p:cNvSpPr>
              <a:spLocks noChangeArrowheads="1"/>
            </p:cNvSpPr>
            <p:nvPr/>
          </p:nvSpPr>
          <p:spPr bwMode="auto">
            <a:xfrm>
              <a:off x="3205163" y="2052638"/>
              <a:ext cx="144462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63" name="Rectangle 203" descr="25%"/>
            <p:cNvSpPr>
              <a:spLocks noChangeArrowheads="1"/>
            </p:cNvSpPr>
            <p:nvPr/>
          </p:nvSpPr>
          <p:spPr bwMode="auto">
            <a:xfrm>
              <a:off x="3205163" y="2160588"/>
              <a:ext cx="144462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64" name="Rectangle 204" descr="25%"/>
            <p:cNvSpPr>
              <a:spLocks noChangeArrowheads="1"/>
            </p:cNvSpPr>
            <p:nvPr/>
          </p:nvSpPr>
          <p:spPr bwMode="auto">
            <a:xfrm>
              <a:off x="3205163" y="1836738"/>
              <a:ext cx="144462" cy="10795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5565" name="Line 205"/>
            <p:cNvSpPr>
              <a:spLocks noChangeShapeType="1"/>
            </p:cNvSpPr>
            <p:nvPr/>
          </p:nvSpPr>
          <p:spPr bwMode="auto">
            <a:xfrm rot="5400000" flipV="1">
              <a:off x="1097757" y="1674019"/>
              <a:ext cx="252412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66" name="Line 206"/>
            <p:cNvSpPr>
              <a:spLocks noChangeShapeType="1"/>
            </p:cNvSpPr>
            <p:nvPr/>
          </p:nvSpPr>
          <p:spPr bwMode="auto">
            <a:xfrm rot="5400000" flipV="1">
              <a:off x="2213769" y="1674019"/>
              <a:ext cx="252412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67" name="Line 207"/>
            <p:cNvSpPr>
              <a:spLocks noChangeShapeType="1"/>
            </p:cNvSpPr>
            <p:nvPr/>
          </p:nvSpPr>
          <p:spPr bwMode="auto">
            <a:xfrm rot="5400000" flipV="1">
              <a:off x="3474244" y="1710532"/>
              <a:ext cx="179387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68" name="Freeform 208"/>
            <p:cNvSpPr>
              <a:spLocks/>
            </p:cNvSpPr>
            <p:nvPr/>
          </p:nvSpPr>
          <p:spPr bwMode="auto">
            <a:xfrm flipV="1">
              <a:off x="3240088" y="1547813"/>
              <a:ext cx="647700" cy="73025"/>
            </a:xfrm>
            <a:custGeom>
              <a:avLst/>
              <a:gdLst>
                <a:gd name="T0" fmla="*/ 0 w 681"/>
                <a:gd name="T1" fmla="*/ 114 h 114"/>
                <a:gd name="T2" fmla="*/ 0 w 681"/>
                <a:gd name="T3" fmla="*/ 0 h 114"/>
                <a:gd name="T4" fmla="*/ 681 w 681"/>
                <a:gd name="T5" fmla="*/ 0 h 114"/>
                <a:gd name="T6" fmla="*/ 681 w 681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4">
                  <a:moveTo>
                    <a:pt x="0" y="114"/>
                  </a:moveTo>
                  <a:lnTo>
                    <a:pt x="0" y="0"/>
                  </a:lnTo>
                  <a:lnTo>
                    <a:pt x="681" y="0"/>
                  </a:lnTo>
                  <a:lnTo>
                    <a:pt x="681" y="114"/>
                  </a:lnTo>
                </a:path>
              </a:pathLst>
            </a:custGeom>
            <a:noFill/>
            <a:ln w="254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69" name="Rectangle 209"/>
            <p:cNvSpPr>
              <a:spLocks noChangeArrowheads="1"/>
            </p:cNvSpPr>
            <p:nvPr/>
          </p:nvSpPr>
          <p:spPr bwMode="auto">
            <a:xfrm>
              <a:off x="1008063" y="2413000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選択</a:t>
              </a:r>
            </a:p>
          </p:txBody>
        </p:sp>
        <p:sp>
          <p:nvSpPr>
            <p:cNvPr id="15570" name="Rectangle 210"/>
            <p:cNvSpPr>
              <a:spLocks noChangeArrowheads="1"/>
            </p:cNvSpPr>
            <p:nvPr/>
          </p:nvSpPr>
          <p:spPr bwMode="auto">
            <a:xfrm>
              <a:off x="935038" y="2663825"/>
              <a:ext cx="5762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Selection</a:t>
              </a:r>
            </a:p>
          </p:txBody>
        </p:sp>
        <p:sp>
          <p:nvSpPr>
            <p:cNvPr id="15571" name="Rectangle 211"/>
            <p:cNvSpPr>
              <a:spLocks noChangeArrowheads="1"/>
            </p:cNvSpPr>
            <p:nvPr/>
          </p:nvSpPr>
          <p:spPr bwMode="auto">
            <a:xfrm>
              <a:off x="2124075" y="2413000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射影</a:t>
              </a:r>
            </a:p>
          </p:txBody>
        </p:sp>
        <p:sp>
          <p:nvSpPr>
            <p:cNvPr id="15572" name="Rectangle 212"/>
            <p:cNvSpPr>
              <a:spLocks noChangeArrowheads="1"/>
            </p:cNvSpPr>
            <p:nvPr/>
          </p:nvSpPr>
          <p:spPr bwMode="auto">
            <a:xfrm>
              <a:off x="2051050" y="2663825"/>
              <a:ext cx="576263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Projection</a:t>
              </a:r>
            </a:p>
          </p:txBody>
        </p:sp>
        <p:sp>
          <p:nvSpPr>
            <p:cNvPr id="15573" name="Rectangle 213"/>
            <p:cNvSpPr>
              <a:spLocks noChangeArrowheads="1"/>
            </p:cNvSpPr>
            <p:nvPr/>
          </p:nvSpPr>
          <p:spPr bwMode="auto">
            <a:xfrm>
              <a:off x="3348038" y="2413000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結合</a:t>
              </a:r>
            </a:p>
          </p:txBody>
        </p:sp>
        <p:sp>
          <p:nvSpPr>
            <p:cNvPr id="15574" name="Rectangle 214"/>
            <p:cNvSpPr>
              <a:spLocks noChangeArrowheads="1"/>
            </p:cNvSpPr>
            <p:nvPr/>
          </p:nvSpPr>
          <p:spPr bwMode="auto">
            <a:xfrm>
              <a:off x="3275013" y="2663825"/>
              <a:ext cx="5762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Join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5011</TotalTime>
  <Words>436</Words>
  <Application>Microsoft Office PowerPoint</Application>
  <PresentationFormat>ユーザー設定</PresentationFormat>
  <Paragraphs>130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Tahoma</vt:lpstr>
      <vt:lpstr>Wingdings</vt:lpstr>
      <vt:lpstr>標準デザイン</vt:lpstr>
      <vt:lpstr>コンピュータと情報システム [第3版] 08章　データベースシステム</vt:lpstr>
      <vt:lpstr>01   データベースとは</vt:lpstr>
      <vt:lpstr>02   データベース管理システムの役割</vt:lpstr>
      <vt:lpstr>03   データベース モデル</vt:lpstr>
      <vt:lpstr>03   （前ページの続き）</vt:lpstr>
      <vt:lpstr>04   リレーショナル データベースの利用</vt:lpstr>
      <vt:lpstr>05   データの正規化</vt:lpstr>
      <vt:lpstr>06   リレーショナル データベースの集合演算</vt:lpstr>
      <vt:lpstr>07   リレーショナル データベースの関係演算</vt:lpstr>
      <vt:lpstr>08   データベース言語</vt:lpstr>
      <vt:lpstr>09   ブロックチェーン技術</vt:lpstr>
      <vt:lpstr>09   【図】ブロックチェーンのデータ構造</vt:lpstr>
    </vt:vector>
  </TitlesOfParts>
  <Company>OUE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ma97011</dc:creator>
  <cp:lastModifiedBy>草薙 信照</cp:lastModifiedBy>
  <cp:revision>189</cp:revision>
  <dcterms:created xsi:type="dcterms:W3CDTF">2006-08-22T06:54:28Z</dcterms:created>
  <dcterms:modified xsi:type="dcterms:W3CDTF">2022-11-07T04:17:47Z</dcterms:modified>
</cp:coreProperties>
</file>