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83" r:id="rId3"/>
    <p:sldId id="281" r:id="rId4"/>
    <p:sldId id="318" r:id="rId5"/>
    <p:sldId id="288" r:id="rId6"/>
    <p:sldId id="290" r:id="rId7"/>
    <p:sldId id="282" r:id="rId8"/>
    <p:sldId id="259" r:id="rId9"/>
    <p:sldId id="280" r:id="rId10"/>
    <p:sldId id="305" r:id="rId11"/>
    <p:sldId id="275" r:id="rId12"/>
    <p:sldId id="279" r:id="rId13"/>
    <p:sldId id="261" r:id="rId14"/>
    <p:sldId id="286" r:id="rId15"/>
    <p:sldId id="273" r:id="rId16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1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DDDDD"/>
    <a:srgbClr val="C0C0C0"/>
    <a:srgbClr val="777777"/>
    <a:srgbClr val="969696"/>
    <a:srgbClr val="4D4D4D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79" d="100"/>
          <a:sy n="179" d="100"/>
        </p:scale>
        <p:origin x="150" y="264"/>
      </p:cViewPr>
      <p:guideLst>
        <p:guide orient="horz" pos="771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848A3C89-B4D1-4296-AB51-3FAE7F5E06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1496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1A6B5-5500-45C5-9EFE-582FC35187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27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E30D7-64D7-454A-83A0-1EE6EE190C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506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3EB94-1BFF-43E2-9A4D-9E2A7354061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324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D8C36-9D64-42AF-A153-11998C9A23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211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8FBC2-BA9D-4B92-B257-061380969F5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538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3EF04-1E52-473A-9C6A-6860E3B907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261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EEBCE-AE3D-4576-B5D4-45DE66971E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1871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70238-68FB-475C-A43B-ECF7887D13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391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81DB9-0737-4939-A7CA-E3F16373E4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40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DB2CE-B903-4004-81BA-E480BBBE1A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130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D3E8A721-F20C-4DED-AB20-5ABAF56EC92F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09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09</a:t>
            </a:r>
            <a:r>
              <a:rPr lang="ja-JP" altLang="en-US" dirty="0"/>
              <a:t>章　システムの設計と開発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UI </a:t>
            </a:r>
            <a:r>
              <a:rPr lang="ja-JP" altLang="en-US" dirty="0"/>
              <a:t>から </a:t>
            </a:r>
            <a:r>
              <a:rPr lang="en-US" altLang="ja-JP" dirty="0"/>
              <a:t>UX </a:t>
            </a:r>
            <a:r>
              <a:rPr lang="ja-JP" altLang="en-US" dirty="0"/>
              <a:t>へ</a:t>
            </a:r>
            <a:endParaRPr kumimoji="1" lang="ja-JP" alt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4A4C1D6-0F46-0605-E2ED-CC235EDBF371}"/>
              </a:ext>
            </a:extLst>
          </p:cNvPr>
          <p:cNvGrpSpPr/>
          <p:nvPr/>
        </p:nvGrpSpPr>
        <p:grpSpPr>
          <a:xfrm>
            <a:off x="611975" y="828117"/>
            <a:ext cx="3456000" cy="2034907"/>
            <a:chOff x="611975" y="828117"/>
            <a:chExt cx="3456000" cy="2034907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2E459E7-2B02-9A3A-11CB-C3D7284BAC3F}"/>
                </a:ext>
              </a:extLst>
            </p:cNvPr>
            <p:cNvSpPr/>
            <p:nvPr/>
          </p:nvSpPr>
          <p:spPr bwMode="auto">
            <a:xfrm>
              <a:off x="611975" y="919024"/>
              <a:ext cx="3456000" cy="1944000"/>
            </a:xfrm>
            <a:prstGeom prst="roundRect">
              <a:avLst>
                <a:gd name="adj" fmla="val 4319"/>
              </a:avLst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72000" rIns="0" bIns="0" anchor="b" anchorCtr="1"/>
            <a:lstStyle/>
            <a:p>
              <a:pPr algn="ctr" defTabSz="473075"/>
              <a:endParaRPr lang="ja-JP" altLang="en-US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DC138BE0-7272-5176-B70F-B4FF7D974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339" y="828117"/>
              <a:ext cx="361284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0" rIns="36000" bIns="0" anchor="ctr">
              <a:spAutoFit/>
            </a:bodyPr>
            <a:lstStyle/>
            <a:p>
              <a:pPr algn="ctr" defTabSz="473075"/>
              <a:r>
                <a:rPr lang="en-US" altLang="ja-JP" sz="14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UX</a:t>
              </a:r>
              <a:endParaRPr lang="ja-JP" altLang="en-US" sz="14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AE33B538-7A83-4A50-FADA-C48DDB04E44B}"/>
                </a:ext>
              </a:extLst>
            </p:cNvPr>
            <p:cNvSpPr/>
            <p:nvPr/>
          </p:nvSpPr>
          <p:spPr bwMode="auto">
            <a:xfrm>
              <a:off x="1259861" y="2376329"/>
              <a:ext cx="2160480" cy="360000"/>
            </a:xfrm>
            <a:prstGeom prst="roundRect">
              <a:avLst>
                <a:gd name="adj" fmla="val 15459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36000" rIns="0" bIns="0" anchor="ctr" anchorCtr="1"/>
            <a:lstStyle/>
            <a:p>
              <a:pPr algn="ctr" defTabSz="473075"/>
              <a:r>
                <a:rPr lang="en-US" altLang="ja-JP" sz="1100" dirty="0">
                  <a:solidFill>
                    <a:srgbClr val="4D4D4D"/>
                  </a:solidFill>
                  <a:latin typeface="+mj-lt"/>
                </a:rPr>
                <a:t>Usable Design</a:t>
              </a:r>
              <a:endParaRPr lang="ja-JP" altLang="en-US" sz="11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8" name="Rectangle 36">
              <a:extLst>
                <a:ext uri="{FF2B5EF4-FFF2-40B4-BE49-F238E27FC236}">
                  <a16:creationId xmlns:a16="http://schemas.microsoft.com/office/drawing/2014/main" id="{2C2BC1CE-A8CC-E963-80A5-5270216DD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33" y="2295937"/>
              <a:ext cx="260284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0" rIns="36000" bIns="0" anchor="ctr">
              <a:spAutoFit/>
            </a:bodyPr>
            <a:lstStyle/>
            <a:p>
              <a:pPr algn="ctr" defTabSz="473075"/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UI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513BB9FC-9DFF-45C0-3EEA-F715B0D7116E}"/>
                </a:ext>
              </a:extLst>
            </p:cNvPr>
            <p:cNvSpPr/>
            <p:nvPr/>
          </p:nvSpPr>
          <p:spPr bwMode="auto">
            <a:xfrm>
              <a:off x="863817" y="1296201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usable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7802BF5B-13F1-5E09-311A-FCF0660B1D2B}"/>
                </a:ext>
              </a:extLst>
            </p:cNvPr>
            <p:cNvSpPr/>
            <p:nvPr/>
          </p:nvSpPr>
          <p:spPr bwMode="auto">
            <a:xfrm>
              <a:off x="2952137" y="1296201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desirable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61F95C6-2176-0E13-A9D9-CF7CD773EEC6}"/>
                </a:ext>
              </a:extLst>
            </p:cNvPr>
            <p:cNvSpPr/>
            <p:nvPr/>
          </p:nvSpPr>
          <p:spPr bwMode="auto">
            <a:xfrm>
              <a:off x="1908021" y="1116149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useful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FA5EA58-AFE9-F0F6-DEA8-2D5EDBB69946}"/>
                </a:ext>
              </a:extLst>
            </p:cNvPr>
            <p:cNvSpPr/>
            <p:nvPr/>
          </p:nvSpPr>
          <p:spPr bwMode="auto">
            <a:xfrm>
              <a:off x="2952169" y="1728217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accessible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C1D3D256-CB29-A211-A550-FA8A9F081D1D}"/>
                </a:ext>
              </a:extLst>
            </p:cNvPr>
            <p:cNvSpPr/>
            <p:nvPr/>
          </p:nvSpPr>
          <p:spPr bwMode="auto">
            <a:xfrm>
              <a:off x="863811" y="1728217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findable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A695557-D807-2F2E-5CC6-6D7B9D5834DF}"/>
                </a:ext>
              </a:extLst>
            </p:cNvPr>
            <p:cNvSpPr/>
            <p:nvPr/>
          </p:nvSpPr>
          <p:spPr bwMode="auto">
            <a:xfrm>
              <a:off x="1907927" y="1908269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credible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7FD0BA31-5026-81A3-1BE6-83ED6C9AF2DA}"/>
                </a:ext>
              </a:extLst>
            </p:cNvPr>
            <p:cNvSpPr/>
            <p:nvPr/>
          </p:nvSpPr>
          <p:spPr bwMode="auto">
            <a:xfrm>
              <a:off x="1907927" y="1512225"/>
              <a:ext cx="864096" cy="288000"/>
            </a:xfrm>
            <a:prstGeom prst="roundRect">
              <a:avLst>
                <a:gd name="adj" fmla="val 19869"/>
              </a:avLst>
            </a:prstGeom>
            <a:solidFill>
              <a:schemeClr val="bg1"/>
            </a:solidFill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>
              <a:noAutofit/>
            </a:bodyPr>
            <a:lstStyle/>
            <a:p>
              <a:pPr algn="ctr" defTabSz="473075"/>
              <a:r>
                <a:rPr lang="en-US" altLang="ja-JP" sz="1000" b="1" dirty="0">
                  <a:solidFill>
                    <a:srgbClr val="4D4D4D"/>
                  </a:solidFill>
                  <a:latin typeface="+mj-lt"/>
                  <a:cs typeface="Arial" panose="020B0604020202020204" pitchFamily="34" charset="0"/>
                </a:rPr>
                <a:t>valuable</a:t>
              </a:r>
              <a:endParaRPr lang="ja-JP" altLang="en-US" sz="1000" b="1" dirty="0">
                <a:solidFill>
                  <a:srgbClr val="4D4D4D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6671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/>
              <a:t>外部設計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BF4D01-F6A3-8B8A-DA5A-A11746FB7BF6}"/>
              </a:ext>
            </a:extLst>
          </p:cNvPr>
          <p:cNvGrpSpPr/>
          <p:nvPr/>
        </p:nvGrpSpPr>
        <p:grpSpPr>
          <a:xfrm>
            <a:off x="539750" y="936625"/>
            <a:ext cx="3779838" cy="2016125"/>
            <a:chOff x="539750" y="936625"/>
            <a:chExt cx="3779838" cy="2016125"/>
          </a:xfrm>
        </p:grpSpPr>
        <p:sp>
          <p:nvSpPr>
            <p:cNvPr id="35905" name="Oval 65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906" name="Oval 66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計画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（基本設計）</a:t>
              </a:r>
            </a:p>
          </p:txBody>
        </p:sp>
        <p:sp>
          <p:nvSpPr>
            <p:cNvPr id="35907" name="Oval 67"/>
            <p:cNvSpPr>
              <a:spLocks noChangeArrowheads="1"/>
            </p:cNvSpPr>
            <p:nvPr/>
          </p:nvSpPr>
          <p:spPr bwMode="auto">
            <a:xfrm>
              <a:off x="3743325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35908" name="Line 68"/>
            <p:cNvSpPr>
              <a:spLocks noChangeShapeType="1"/>
            </p:cNvSpPr>
            <p:nvPr/>
          </p:nvSpPr>
          <p:spPr bwMode="auto">
            <a:xfrm rot="-5400000">
              <a:off x="356314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9" name="Line 69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0" name="Rectangle 70"/>
            <p:cNvSpPr>
              <a:spLocks noChangeArrowheads="1"/>
            </p:cNvSpPr>
            <p:nvPr/>
          </p:nvSpPr>
          <p:spPr bwMode="auto">
            <a:xfrm>
              <a:off x="2054225" y="1562100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画面設計・帳票設計</a:t>
              </a:r>
            </a:p>
          </p:txBody>
        </p:sp>
        <p:sp>
          <p:nvSpPr>
            <p:cNvPr id="35911" name="Rectangle 71"/>
            <p:cNvSpPr>
              <a:spLocks noChangeArrowheads="1"/>
            </p:cNvSpPr>
            <p:nvPr/>
          </p:nvSpPr>
          <p:spPr bwMode="auto">
            <a:xfrm>
              <a:off x="2054225" y="1814513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コード設計</a:t>
              </a:r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2054225" y="20669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論理データ設計</a:t>
              </a:r>
            </a:p>
          </p:txBody>
        </p:sp>
        <p:sp>
          <p:nvSpPr>
            <p:cNvPr id="35913" name="Rectangle 73"/>
            <p:cNvSpPr>
              <a:spLocks noChangeArrowheads="1"/>
            </p:cNvSpPr>
            <p:nvPr/>
          </p:nvSpPr>
          <p:spPr bwMode="auto">
            <a:xfrm>
              <a:off x="2052638" y="13096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サブシステムの定義と展開</a:t>
              </a:r>
            </a:p>
          </p:txBody>
        </p:sp>
        <p:sp>
          <p:nvSpPr>
            <p:cNvPr id="35914" name="Rectangle 74"/>
            <p:cNvSpPr>
              <a:spLocks noChangeArrowheads="1"/>
            </p:cNvSpPr>
            <p:nvPr/>
          </p:nvSpPr>
          <p:spPr bwMode="auto">
            <a:xfrm>
              <a:off x="2052638" y="1058863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要求定義の確認</a:t>
              </a:r>
            </a:p>
          </p:txBody>
        </p:sp>
        <p:sp>
          <p:nvSpPr>
            <p:cNvPr id="35915" name="Line 75"/>
            <p:cNvSpPr>
              <a:spLocks noChangeShapeType="1"/>
            </p:cNvSpPr>
            <p:nvPr/>
          </p:nvSpPr>
          <p:spPr bwMode="auto">
            <a:xfrm rot="-5400000" flipH="1" flipV="1">
              <a:off x="1261269" y="1799431"/>
              <a:ext cx="1295400" cy="1588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6" name="Rectangle 76"/>
            <p:cNvSpPr>
              <a:spLocks noChangeArrowheads="1"/>
            </p:cNvSpPr>
            <p:nvPr/>
          </p:nvSpPr>
          <p:spPr bwMode="auto">
            <a:xfrm>
              <a:off x="2052638" y="27368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35917" name="Rectangle 77"/>
            <p:cNvSpPr>
              <a:spLocks noChangeArrowheads="1"/>
            </p:cNvSpPr>
            <p:nvPr/>
          </p:nvSpPr>
          <p:spPr bwMode="auto">
            <a:xfrm>
              <a:off x="2052638" y="231933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外部設計書の作成</a:t>
              </a:r>
            </a:p>
          </p:txBody>
        </p:sp>
        <p:sp>
          <p:nvSpPr>
            <p:cNvPr id="35918" name="Rectangle 78"/>
            <p:cNvSpPr>
              <a:spLocks noChangeArrowheads="1"/>
            </p:cNvSpPr>
            <p:nvPr/>
          </p:nvSpPr>
          <p:spPr bwMode="auto">
            <a:xfrm>
              <a:off x="539750" y="2087563"/>
              <a:ext cx="576263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要求定義の</a:t>
              </a:r>
            </a:p>
            <a:p>
              <a:pPr algn="ctr"/>
              <a:r>
                <a:rPr lang="ja-JP" altLang="en-US" sz="8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とりまとめ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</a:t>
            </a:r>
            <a:r>
              <a:rPr lang="ja-JP" altLang="en-US" dirty="0"/>
              <a:t>内部設計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E1B13C-BDB6-DFDB-1808-560983C1F5A6}"/>
              </a:ext>
            </a:extLst>
          </p:cNvPr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46" name="Oval 62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42047" name="Oval 63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</a:p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設計</a:t>
              </a:r>
            </a:p>
          </p:txBody>
        </p:sp>
        <p:sp>
          <p:nvSpPr>
            <p:cNvPr id="42048" name="Line 64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49" name="Line 65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0" name="Rectangle 66"/>
            <p:cNvSpPr>
              <a:spLocks noChangeArrowheads="1"/>
            </p:cNvSpPr>
            <p:nvPr/>
          </p:nvSpPr>
          <p:spPr bwMode="auto">
            <a:xfrm>
              <a:off x="2052638" y="169082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物理データ設計</a:t>
              </a:r>
              <a:r>
                <a:rPr lang="ja-JP" altLang="en-US" sz="6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（ファイル設計）</a:t>
              </a:r>
            </a:p>
          </p:txBody>
        </p:sp>
        <p:sp>
          <p:nvSpPr>
            <p:cNvPr id="42051" name="Rectangle 67"/>
            <p:cNvSpPr>
              <a:spLocks noChangeArrowheads="1"/>
            </p:cNvSpPr>
            <p:nvPr/>
          </p:nvSpPr>
          <p:spPr bwMode="auto">
            <a:xfrm>
              <a:off x="2052638" y="1981336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入出力詳細設計</a:t>
              </a:r>
            </a:p>
          </p:txBody>
        </p:sp>
        <p:sp>
          <p:nvSpPr>
            <p:cNvPr id="42052" name="Rectangle 68"/>
            <p:cNvSpPr>
              <a:spLocks noChangeArrowheads="1"/>
            </p:cNvSpPr>
            <p:nvPr/>
          </p:nvSpPr>
          <p:spPr bwMode="auto">
            <a:xfrm>
              <a:off x="2052638" y="226867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内部設計書の作成</a:t>
              </a:r>
            </a:p>
          </p:txBody>
        </p:sp>
        <p:sp>
          <p:nvSpPr>
            <p:cNvPr id="42053" name="Rectangle 69"/>
            <p:cNvSpPr>
              <a:spLocks noChangeArrowheads="1"/>
            </p:cNvSpPr>
            <p:nvPr/>
          </p:nvSpPr>
          <p:spPr bwMode="auto">
            <a:xfrm>
              <a:off x="2051050" y="140507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機能分割・構造化</a:t>
              </a:r>
            </a:p>
          </p:txBody>
        </p:sp>
        <p:sp>
          <p:nvSpPr>
            <p:cNvPr id="42054" name="Rectangle 70"/>
            <p:cNvSpPr>
              <a:spLocks noChangeArrowheads="1"/>
            </p:cNvSpPr>
            <p:nvPr/>
          </p:nvSpPr>
          <p:spPr bwMode="auto">
            <a:xfrm>
              <a:off x="2052638" y="1116149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外部設計書の確認</a:t>
              </a:r>
            </a:p>
          </p:txBody>
        </p:sp>
        <p:sp>
          <p:nvSpPr>
            <p:cNvPr id="42055" name="Line 71"/>
            <p:cNvSpPr>
              <a:spLocks noChangeShapeType="1"/>
            </p:cNvSpPr>
            <p:nvPr/>
          </p:nvSpPr>
          <p:spPr bwMode="auto">
            <a:xfrm rot="-5400000" flipH="1" flipV="1">
              <a:off x="1331382" y="1799504"/>
              <a:ext cx="1152000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6" name="Rectangle 72"/>
            <p:cNvSpPr>
              <a:spLocks noChangeArrowheads="1"/>
            </p:cNvSpPr>
            <p:nvPr/>
          </p:nvSpPr>
          <p:spPr bwMode="auto">
            <a:xfrm>
              <a:off x="2052638" y="27368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   </a:t>
            </a:r>
            <a:r>
              <a:rPr lang="ja-JP" altLang="en-US" dirty="0"/>
              <a:t>プログラム設計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9E372A1-17D2-BFCB-9961-4F68622E1511}"/>
              </a:ext>
            </a:extLst>
          </p:cNvPr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15589" name="Oval 229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92" name="Rectangle 232"/>
            <p:cNvSpPr>
              <a:spLocks noChangeArrowheads="1"/>
            </p:cNvSpPr>
            <p:nvPr/>
          </p:nvSpPr>
          <p:spPr bwMode="auto">
            <a:xfrm>
              <a:off x="2054225" y="1798638"/>
              <a:ext cx="1295400" cy="6492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プログラム設計書の作成</a:t>
              </a:r>
            </a:p>
          </p:txBody>
        </p:sp>
        <p:sp>
          <p:nvSpPr>
            <p:cNvPr id="15593" name="Rectangle 233"/>
            <p:cNvSpPr>
              <a:spLocks noChangeArrowheads="1"/>
            </p:cNvSpPr>
            <p:nvPr/>
          </p:nvSpPr>
          <p:spPr bwMode="auto">
            <a:xfrm>
              <a:off x="2052638" y="14747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モジュール分割と評価</a:t>
              </a:r>
            </a:p>
          </p:txBody>
        </p:sp>
        <p:sp>
          <p:nvSpPr>
            <p:cNvPr id="15594" name="Rectangle 234"/>
            <p:cNvSpPr>
              <a:spLocks noChangeArrowheads="1"/>
            </p:cNvSpPr>
            <p:nvPr/>
          </p:nvSpPr>
          <p:spPr bwMode="auto">
            <a:xfrm>
              <a:off x="2052638" y="115093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内部設計書の確認</a:t>
              </a:r>
            </a:p>
          </p:txBody>
        </p:sp>
        <p:sp>
          <p:nvSpPr>
            <p:cNvPr id="15596" name="Rectangle 236"/>
            <p:cNvSpPr>
              <a:spLocks noChangeArrowheads="1"/>
            </p:cNvSpPr>
            <p:nvPr/>
          </p:nvSpPr>
          <p:spPr bwMode="auto">
            <a:xfrm>
              <a:off x="1908175" y="273685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</a:t>
              </a:r>
            </a:p>
          </p:txBody>
        </p:sp>
        <p:sp>
          <p:nvSpPr>
            <p:cNvPr id="15597" name="Rectangle 237"/>
            <p:cNvSpPr>
              <a:spLocks noChangeArrowheads="1"/>
            </p:cNvSpPr>
            <p:nvPr/>
          </p:nvSpPr>
          <p:spPr bwMode="auto">
            <a:xfrm>
              <a:off x="2233613" y="1978025"/>
              <a:ext cx="9350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プログラム設計方針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■モジュール構造図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■入出力関連図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■処理概要</a:t>
              </a:r>
            </a:p>
          </p:txBody>
        </p:sp>
        <p:sp>
          <p:nvSpPr>
            <p:cNvPr id="15605" name="Line 245"/>
            <p:cNvSpPr>
              <a:spLocks noChangeShapeType="1"/>
            </p:cNvSpPr>
            <p:nvPr/>
          </p:nvSpPr>
          <p:spPr bwMode="auto">
            <a:xfrm rot="-5400000" flipH="1" flipV="1">
              <a:off x="1331913" y="1800225"/>
              <a:ext cx="1150938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08" name="Oval 248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15609" name="Oval 249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ミング</a:t>
              </a:r>
            </a:p>
          </p:txBody>
        </p:sp>
        <p:sp>
          <p:nvSpPr>
            <p:cNvPr id="15610" name="Line 250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11" name="Line 251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11   </a:t>
            </a:r>
            <a:r>
              <a:rPr lang="ja-JP" altLang="en-US" dirty="0"/>
              <a:t>プログラミング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92A186-3633-9406-3868-515457544386}"/>
              </a:ext>
            </a:extLst>
          </p:cNvPr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 rot="-5400000" flipH="1" flipV="1">
              <a:off x="1331913" y="1800225"/>
              <a:ext cx="1150938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設計</a:t>
              </a:r>
            </a:p>
          </p:txBody>
        </p:sp>
        <p:sp>
          <p:nvSpPr>
            <p:cNvPr id="51226" name="Oval 26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テスト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検収</a:t>
              </a:r>
            </a:p>
          </p:txBody>
        </p:sp>
        <p:sp>
          <p:nvSpPr>
            <p:cNvPr id="51227" name="Line 27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28" name="Line 28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>
              <a:off x="2054225" y="1152525"/>
              <a:ext cx="1295400" cy="6477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モジュール設計</a:t>
              </a:r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2052638" y="19065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コーディング</a:t>
              </a:r>
            </a:p>
          </p:txBody>
        </p:sp>
        <p:sp>
          <p:nvSpPr>
            <p:cNvPr id="51214" name="Rectangle 14"/>
            <p:cNvSpPr>
              <a:spLocks noChangeArrowheads="1"/>
            </p:cNvSpPr>
            <p:nvPr/>
          </p:nvSpPr>
          <p:spPr bwMode="auto">
            <a:xfrm>
              <a:off x="2233613" y="1331913"/>
              <a:ext cx="9350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データ構造の決定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■制御構造の決定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■論理の組立て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■モジュール設計書</a:t>
              </a:r>
            </a:p>
          </p:txBody>
        </p:sp>
        <p:sp>
          <p:nvSpPr>
            <p:cNvPr id="51216" name="Rectangle 16"/>
            <p:cNvSpPr>
              <a:spLocks noChangeArrowheads="1"/>
            </p:cNvSpPr>
            <p:nvPr/>
          </p:nvSpPr>
          <p:spPr bwMode="auto">
            <a:xfrm>
              <a:off x="2052638" y="22320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デバッグ（単体テスト）</a:t>
              </a:r>
            </a:p>
          </p:txBody>
        </p:sp>
        <p:sp>
          <p:nvSpPr>
            <p:cNvPr id="51229" name="Rectangle 29"/>
            <p:cNvSpPr>
              <a:spLocks noChangeArrowheads="1"/>
            </p:cNvSpPr>
            <p:nvPr/>
          </p:nvSpPr>
          <p:spPr bwMode="auto">
            <a:xfrm>
              <a:off x="1908175" y="273685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12</a:t>
            </a:r>
            <a:r>
              <a:rPr lang="en-US" altLang="ja-JP"/>
              <a:t>   </a:t>
            </a:r>
            <a:r>
              <a:rPr lang="ja-JP" altLang="en-US" dirty="0"/>
              <a:t>テストと検収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EFF965C-4A27-3D9E-3EC0-E78367332451}"/>
              </a:ext>
            </a:extLst>
          </p:cNvPr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33895" name="Oval 103"/>
            <p:cNvSpPr>
              <a:spLocks noChangeArrowheads="1"/>
            </p:cNvSpPr>
            <p:nvPr/>
          </p:nvSpPr>
          <p:spPr bwMode="auto">
            <a:xfrm>
              <a:off x="1477963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96" name="Oval 104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開発工程</a:t>
              </a:r>
            </a:p>
          </p:txBody>
        </p:sp>
        <p:sp>
          <p:nvSpPr>
            <p:cNvPr id="33897" name="Oval 105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運用・保守</a:t>
              </a:r>
            </a:p>
          </p:txBody>
        </p:sp>
        <p:sp>
          <p:nvSpPr>
            <p:cNvPr id="33898" name="Line 106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99" name="Line 107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01" name="Rectangle 109"/>
            <p:cNvSpPr>
              <a:spLocks noChangeArrowheads="1"/>
            </p:cNvSpPr>
            <p:nvPr/>
          </p:nvSpPr>
          <p:spPr bwMode="auto">
            <a:xfrm>
              <a:off x="2052638" y="190817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テストの実施</a:t>
              </a:r>
            </a:p>
          </p:txBody>
        </p:sp>
        <p:sp>
          <p:nvSpPr>
            <p:cNvPr id="33902" name="Rectangle 110"/>
            <p:cNvSpPr>
              <a:spLocks noChangeArrowheads="1"/>
            </p:cNvSpPr>
            <p:nvPr/>
          </p:nvSpPr>
          <p:spPr bwMode="auto">
            <a:xfrm>
              <a:off x="2052638" y="22320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検収；テスト結果の評価</a:t>
              </a:r>
            </a:p>
          </p:txBody>
        </p:sp>
        <p:sp>
          <p:nvSpPr>
            <p:cNvPr id="33904" name="Rectangle 112"/>
            <p:cNvSpPr>
              <a:spLocks noChangeArrowheads="1"/>
            </p:cNvSpPr>
            <p:nvPr/>
          </p:nvSpPr>
          <p:spPr bwMode="auto">
            <a:xfrm>
              <a:off x="2052638" y="1152525"/>
              <a:ext cx="1295400" cy="646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テスト計画</a:t>
              </a:r>
            </a:p>
          </p:txBody>
        </p:sp>
        <p:sp>
          <p:nvSpPr>
            <p:cNvPr id="33905" name="Line 113"/>
            <p:cNvSpPr>
              <a:spLocks noChangeShapeType="1"/>
            </p:cNvSpPr>
            <p:nvPr/>
          </p:nvSpPr>
          <p:spPr bwMode="auto">
            <a:xfrm rot="-5400000" flipH="1" flipV="1">
              <a:off x="1333500" y="1800026"/>
              <a:ext cx="1150938" cy="1588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06" name="Rectangle 114"/>
            <p:cNvSpPr>
              <a:spLocks noChangeArrowheads="1"/>
            </p:cNvSpPr>
            <p:nvPr/>
          </p:nvSpPr>
          <p:spPr bwMode="auto">
            <a:xfrm>
              <a:off x="2016125" y="273685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テスト・検収</a:t>
              </a:r>
            </a:p>
          </p:txBody>
        </p:sp>
        <p:sp>
          <p:nvSpPr>
            <p:cNvPr id="33907" name="Rectangle 115"/>
            <p:cNvSpPr>
              <a:spLocks noChangeArrowheads="1"/>
            </p:cNvSpPr>
            <p:nvPr/>
          </p:nvSpPr>
          <p:spPr bwMode="auto">
            <a:xfrm>
              <a:off x="2233613" y="1331913"/>
              <a:ext cx="935037" cy="39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 ケースの設計</a:t>
              </a:r>
            </a:p>
            <a:p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■テスト順序の決定</a:t>
              </a:r>
            </a:p>
            <a:p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■テスト データの作成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システムのライフサイクル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92F22A-FD9E-BA05-A96B-886A53A8C276}"/>
              </a:ext>
            </a:extLst>
          </p:cNvPr>
          <p:cNvGrpSpPr/>
          <p:nvPr/>
        </p:nvGrpSpPr>
        <p:grpSpPr>
          <a:xfrm>
            <a:off x="252511" y="755650"/>
            <a:ext cx="4103688" cy="2268538"/>
            <a:chOff x="252511" y="755650"/>
            <a:chExt cx="4103688" cy="2268538"/>
          </a:xfrm>
        </p:grpSpPr>
        <p:sp>
          <p:nvSpPr>
            <p:cNvPr id="48131" name="Oval 3"/>
            <p:cNvSpPr>
              <a:spLocks noChangeArrowheads="1"/>
            </p:cNvSpPr>
            <p:nvPr/>
          </p:nvSpPr>
          <p:spPr bwMode="auto">
            <a:xfrm>
              <a:off x="468411" y="1476375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計画</a:t>
              </a:r>
            </a:p>
          </p:txBody>
        </p:sp>
        <p:sp>
          <p:nvSpPr>
            <p:cNvPr id="48132" name="Oval 4"/>
            <p:cNvSpPr>
              <a:spLocks noChangeArrowheads="1"/>
            </p:cNvSpPr>
            <p:nvPr/>
          </p:nvSpPr>
          <p:spPr bwMode="auto">
            <a:xfrm>
              <a:off x="2484536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運用</a:t>
              </a:r>
            </a:p>
          </p:txBody>
        </p:sp>
        <p:sp>
          <p:nvSpPr>
            <p:cNvPr id="48133" name="Line 5"/>
            <p:cNvSpPr>
              <a:spLocks noChangeShapeType="1"/>
            </p:cNvSpPr>
            <p:nvPr/>
          </p:nvSpPr>
          <p:spPr bwMode="auto">
            <a:xfrm rot="5400000" flipH="1">
              <a:off x="3528318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 rot="-5400000">
              <a:off x="2302768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5" name="Oval 7"/>
            <p:cNvSpPr>
              <a:spLocks noChangeArrowheads="1"/>
            </p:cNvSpPr>
            <p:nvPr/>
          </p:nvSpPr>
          <p:spPr bwMode="auto">
            <a:xfrm>
              <a:off x="3708499" y="147796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保守</a:t>
              </a:r>
            </a:p>
          </p:txBody>
        </p:sp>
        <p:sp>
          <p:nvSpPr>
            <p:cNvPr id="48136" name="Oval 8"/>
            <p:cNvSpPr>
              <a:spLocks noChangeArrowheads="1"/>
            </p:cNvSpPr>
            <p:nvPr/>
          </p:nvSpPr>
          <p:spPr bwMode="auto">
            <a:xfrm>
              <a:off x="1476474" y="147796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開発</a:t>
              </a:r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2916336" y="1042988"/>
              <a:ext cx="1116013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内部事情の変化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■外部環境の変化</a:t>
              </a:r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2916336" y="755650"/>
              <a:ext cx="11160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修正の必要性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8141" name="Freeform 13"/>
            <p:cNvSpPr>
              <a:spLocks/>
            </p:cNvSpPr>
            <p:nvPr/>
          </p:nvSpPr>
          <p:spPr bwMode="auto">
            <a:xfrm>
              <a:off x="2916336" y="1008063"/>
              <a:ext cx="1116013" cy="433387"/>
            </a:xfrm>
            <a:custGeom>
              <a:avLst/>
              <a:gdLst>
                <a:gd name="T0" fmla="*/ 0 w 725"/>
                <a:gd name="T1" fmla="*/ 181 h 272"/>
                <a:gd name="T2" fmla="*/ 0 w 725"/>
                <a:gd name="T3" fmla="*/ 0 h 272"/>
                <a:gd name="T4" fmla="*/ 725 w 725"/>
                <a:gd name="T5" fmla="*/ 0 h 272"/>
                <a:gd name="T6" fmla="*/ 725 w 725"/>
                <a:gd name="T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272">
                  <a:moveTo>
                    <a:pt x="0" y="181"/>
                  </a:moveTo>
                  <a:lnTo>
                    <a:pt x="0" y="0"/>
                  </a:lnTo>
                  <a:lnTo>
                    <a:pt x="725" y="0"/>
                  </a:lnTo>
                  <a:lnTo>
                    <a:pt x="725" y="272"/>
                  </a:lnTo>
                </a:path>
              </a:pathLst>
            </a:custGeom>
            <a:noFill/>
            <a:ln w="28575" cap="flat" cmpd="sng">
              <a:solidFill>
                <a:srgbClr val="969696"/>
              </a:solidFill>
              <a:prstDash val="solid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 rot="-5400000">
              <a:off x="1296293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3" name="Line 15"/>
            <p:cNvSpPr>
              <a:spLocks noChangeShapeType="1"/>
            </p:cNvSpPr>
            <p:nvPr/>
          </p:nvSpPr>
          <p:spPr bwMode="auto">
            <a:xfrm>
              <a:off x="2916336" y="22685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4" name="Oval 16"/>
            <p:cNvSpPr>
              <a:spLocks noChangeArrowheads="1"/>
            </p:cNvSpPr>
            <p:nvPr/>
          </p:nvSpPr>
          <p:spPr bwMode="auto">
            <a:xfrm>
              <a:off x="2700436" y="259238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廃棄</a:t>
              </a:r>
            </a:p>
          </p:txBody>
        </p:sp>
        <p:sp>
          <p:nvSpPr>
            <p:cNvPr id="48145" name="Freeform 17"/>
            <p:cNvSpPr>
              <a:spLocks/>
            </p:cNvSpPr>
            <p:nvPr/>
          </p:nvSpPr>
          <p:spPr bwMode="auto">
            <a:xfrm>
              <a:off x="792261" y="2160588"/>
              <a:ext cx="1871663" cy="684212"/>
            </a:xfrm>
            <a:custGeom>
              <a:avLst/>
              <a:gdLst>
                <a:gd name="T0" fmla="*/ 0 w 1179"/>
                <a:gd name="T1" fmla="*/ 0 h 453"/>
                <a:gd name="T2" fmla="*/ 0 w 1179"/>
                <a:gd name="T3" fmla="*/ 453 h 453"/>
                <a:gd name="T4" fmla="*/ 1179 w 1179"/>
                <a:gd name="T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9" h="453">
                  <a:moveTo>
                    <a:pt x="0" y="0"/>
                  </a:moveTo>
                  <a:lnTo>
                    <a:pt x="0" y="453"/>
                  </a:lnTo>
                  <a:lnTo>
                    <a:pt x="1179" y="453"/>
                  </a:lnTo>
                </a:path>
              </a:pathLst>
            </a:custGeom>
            <a:noFill/>
            <a:ln w="28575" cap="rnd" cmpd="sng">
              <a:solidFill>
                <a:srgbClr val="777777"/>
              </a:solidFill>
              <a:prstDash val="sysDot"/>
              <a:round/>
              <a:headEnd type="arrow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6" name="Rectangle 18"/>
            <p:cNvSpPr>
              <a:spLocks noChangeArrowheads="1"/>
            </p:cNvSpPr>
            <p:nvPr/>
          </p:nvSpPr>
          <p:spPr bwMode="auto">
            <a:xfrm>
              <a:off x="3060799" y="2339975"/>
              <a:ext cx="111601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（保守の限界）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8148" name="Rectangle 20"/>
            <p:cNvSpPr>
              <a:spLocks noChangeArrowheads="1"/>
            </p:cNvSpPr>
            <p:nvPr/>
          </p:nvSpPr>
          <p:spPr bwMode="auto">
            <a:xfrm>
              <a:off x="252511" y="1042988"/>
              <a:ext cx="1116013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現行業務の問題点の解消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■新たな経営目標の実現</a:t>
              </a:r>
            </a:p>
          </p:txBody>
        </p:sp>
        <p:sp>
          <p:nvSpPr>
            <p:cNvPr id="48149" name="Rectangle 21"/>
            <p:cNvSpPr>
              <a:spLocks noChangeArrowheads="1"/>
            </p:cNvSpPr>
            <p:nvPr/>
          </p:nvSpPr>
          <p:spPr bwMode="auto">
            <a:xfrm>
              <a:off x="252511" y="828675"/>
              <a:ext cx="11160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システム導入の必要性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システム開発モデル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DD900C-292C-9E2E-A98B-76D1651A5339}"/>
              </a:ext>
            </a:extLst>
          </p:cNvPr>
          <p:cNvGrpSpPr/>
          <p:nvPr/>
        </p:nvGrpSpPr>
        <p:grpSpPr>
          <a:xfrm>
            <a:off x="683642" y="720725"/>
            <a:ext cx="3385121" cy="2231628"/>
            <a:chOff x="683642" y="720725"/>
            <a:chExt cx="3385121" cy="2231628"/>
          </a:xfrm>
        </p:grpSpPr>
        <p:sp>
          <p:nvSpPr>
            <p:cNvPr id="46088" name="Rectangle 8"/>
            <p:cNvSpPr>
              <a:spLocks noChangeArrowheads="1"/>
            </p:cNvSpPr>
            <p:nvPr/>
          </p:nvSpPr>
          <p:spPr bwMode="auto">
            <a:xfrm>
              <a:off x="1906588" y="1692275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</a:t>
              </a:r>
            </a:p>
          </p:txBody>
        </p:sp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2232025" y="1979613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>
              <a:off x="2555875" y="2266950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テスト・検収</a:t>
              </a:r>
            </a:p>
          </p:txBody>
        </p:sp>
        <p:sp>
          <p:nvSpPr>
            <p:cNvPr id="46091" name="Rectangle 11"/>
            <p:cNvSpPr>
              <a:spLocks noChangeArrowheads="1"/>
            </p:cNvSpPr>
            <p:nvPr/>
          </p:nvSpPr>
          <p:spPr bwMode="auto">
            <a:xfrm>
              <a:off x="1582738" y="1403350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46092" name="Rectangle 12"/>
            <p:cNvSpPr>
              <a:spLocks noChangeArrowheads="1"/>
            </p:cNvSpPr>
            <p:nvPr/>
          </p:nvSpPr>
          <p:spPr bwMode="auto">
            <a:xfrm>
              <a:off x="1260475" y="1116013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46095" name="Rectangle 15"/>
            <p:cNvSpPr>
              <a:spLocks noChangeArrowheads="1"/>
            </p:cNvSpPr>
            <p:nvPr/>
          </p:nvSpPr>
          <p:spPr bwMode="auto">
            <a:xfrm>
              <a:off x="755650" y="720725"/>
              <a:ext cx="935038" cy="2873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計画（基本設計）</a:t>
              </a:r>
            </a:p>
          </p:txBody>
        </p:sp>
        <p:sp>
          <p:nvSpPr>
            <p:cNvPr id="46096" name="Rectangle 16"/>
            <p:cNvSpPr>
              <a:spLocks noChangeArrowheads="1"/>
            </p:cNvSpPr>
            <p:nvPr/>
          </p:nvSpPr>
          <p:spPr bwMode="auto">
            <a:xfrm>
              <a:off x="3024188" y="2628900"/>
              <a:ext cx="935037" cy="2873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ja-JP" altLang="en-US">
                  <a:solidFill>
                    <a:schemeClr val="bg1"/>
                  </a:solidFill>
                </a:rPr>
                <a:t>運用・保守</a:t>
              </a:r>
            </a:p>
          </p:txBody>
        </p:sp>
        <p:sp>
          <p:nvSpPr>
            <p:cNvPr id="46098" name="Arc 18"/>
            <p:cNvSpPr>
              <a:spLocks/>
            </p:cNvSpPr>
            <p:nvPr/>
          </p:nvSpPr>
          <p:spPr bwMode="auto">
            <a:xfrm>
              <a:off x="1727200" y="863600"/>
              <a:ext cx="288925" cy="215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099" name="Arc 19"/>
            <p:cNvSpPr>
              <a:spLocks/>
            </p:cNvSpPr>
            <p:nvPr/>
          </p:nvSpPr>
          <p:spPr bwMode="auto">
            <a:xfrm>
              <a:off x="3455988" y="2376488"/>
              <a:ext cx="288925" cy="215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0" name="Arc 20"/>
            <p:cNvSpPr>
              <a:spLocks/>
            </p:cNvSpPr>
            <p:nvPr/>
          </p:nvSpPr>
          <p:spPr bwMode="auto">
            <a:xfrm>
              <a:off x="2159000" y="1222375"/>
              <a:ext cx="144463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1" name="Arc 21"/>
            <p:cNvSpPr>
              <a:spLocks/>
            </p:cNvSpPr>
            <p:nvPr/>
          </p:nvSpPr>
          <p:spPr bwMode="auto">
            <a:xfrm>
              <a:off x="2482850" y="1511300"/>
              <a:ext cx="144463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2" name="Arc 22"/>
            <p:cNvSpPr>
              <a:spLocks/>
            </p:cNvSpPr>
            <p:nvPr/>
          </p:nvSpPr>
          <p:spPr bwMode="auto">
            <a:xfrm>
              <a:off x="2808288" y="1800225"/>
              <a:ext cx="144462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3" name="Arc 23"/>
            <p:cNvSpPr>
              <a:spLocks/>
            </p:cNvSpPr>
            <p:nvPr/>
          </p:nvSpPr>
          <p:spPr bwMode="auto">
            <a:xfrm>
              <a:off x="3132138" y="2087563"/>
              <a:ext cx="144462" cy="14446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4" name="Line 24"/>
            <p:cNvSpPr>
              <a:spLocks noChangeShapeType="1"/>
            </p:cNvSpPr>
            <p:nvPr/>
          </p:nvSpPr>
          <p:spPr bwMode="auto">
            <a:xfrm>
              <a:off x="2663825" y="1030288"/>
              <a:ext cx="1116013" cy="98583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5" name="Rectangle 25"/>
            <p:cNvSpPr>
              <a:spLocks noChangeArrowheads="1"/>
            </p:cNvSpPr>
            <p:nvPr/>
          </p:nvSpPr>
          <p:spPr bwMode="auto">
            <a:xfrm>
              <a:off x="2376488" y="755650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上流工程</a:t>
              </a:r>
            </a:p>
          </p:txBody>
        </p:sp>
        <p:sp>
          <p:nvSpPr>
            <p:cNvPr id="46106" name="Rectangle 26"/>
            <p:cNvSpPr>
              <a:spLocks noChangeArrowheads="1"/>
            </p:cNvSpPr>
            <p:nvPr/>
          </p:nvSpPr>
          <p:spPr bwMode="auto">
            <a:xfrm>
              <a:off x="3636963" y="20526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下流工程</a:t>
              </a:r>
            </a:p>
          </p:txBody>
        </p:sp>
        <p:sp>
          <p:nvSpPr>
            <p:cNvPr id="46107" name="Rectangle 27"/>
            <p:cNvSpPr>
              <a:spLocks noChangeArrowheads="1"/>
            </p:cNvSpPr>
            <p:nvPr/>
          </p:nvSpPr>
          <p:spPr bwMode="auto">
            <a:xfrm>
              <a:off x="683642" y="2591990"/>
              <a:ext cx="158432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ウォーターフォール モデルによる</a:t>
              </a:r>
              <a:b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システム開発の手順　　　　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02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アジャイル開発モデル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A6A330B-D89F-362A-FDE2-FCF787131526}"/>
              </a:ext>
            </a:extLst>
          </p:cNvPr>
          <p:cNvGrpSpPr/>
          <p:nvPr/>
        </p:nvGrpSpPr>
        <p:grpSpPr>
          <a:xfrm>
            <a:off x="-72105" y="1032631"/>
            <a:ext cx="4572320" cy="1972454"/>
            <a:chOff x="-72105" y="1032631"/>
            <a:chExt cx="4572320" cy="1972454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B7FDB539-2AC7-24C0-710D-731C5B416E41}"/>
                </a:ext>
              </a:extLst>
            </p:cNvPr>
            <p:cNvGrpSpPr/>
            <p:nvPr/>
          </p:nvGrpSpPr>
          <p:grpSpPr>
            <a:xfrm rot="19800000">
              <a:off x="-72105" y="1248514"/>
              <a:ext cx="3826793" cy="1267160"/>
              <a:chOff x="935819" y="1112639"/>
              <a:chExt cx="3826793" cy="1267160"/>
            </a:xfrm>
            <a:solidFill>
              <a:srgbClr val="969696"/>
            </a:solidFill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AC19E12F-B65F-FB78-E525-0992E891DFD6}"/>
                  </a:ext>
                </a:extLst>
              </p:cNvPr>
              <p:cNvGrpSpPr/>
              <p:nvPr/>
            </p:nvGrpSpPr>
            <p:grpSpPr>
              <a:xfrm>
                <a:off x="3456099" y="1116149"/>
                <a:ext cx="1306513" cy="1263650"/>
                <a:chOff x="558800" y="1168400"/>
                <a:chExt cx="1306513" cy="1263650"/>
              </a:xfrm>
              <a:grpFill/>
            </p:grpSpPr>
            <p:sp>
              <p:nvSpPr>
                <p:cNvPr id="211" name="Freeform 144">
                  <a:extLst>
                    <a:ext uri="{FF2B5EF4-FFF2-40B4-BE49-F238E27FC236}">
                      <a16:creationId xmlns:a16="http://schemas.microsoft.com/office/drawing/2014/main" id="{5BE2F9E0-7EAF-05B1-BD0E-26D457467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313" y="1168400"/>
                  <a:ext cx="555625" cy="460375"/>
                </a:xfrm>
                <a:custGeom>
                  <a:avLst/>
                  <a:gdLst>
                    <a:gd name="T0" fmla="*/ 928 w 928"/>
                    <a:gd name="T1" fmla="*/ 743 h 766"/>
                    <a:gd name="T2" fmla="*/ 182 w 928"/>
                    <a:gd name="T3" fmla="*/ 105 h 766"/>
                    <a:gd name="T4" fmla="*/ 182 w 928"/>
                    <a:gd name="T5" fmla="*/ 0 h 766"/>
                    <a:gd name="T6" fmla="*/ 0 w 928"/>
                    <a:gd name="T7" fmla="*/ 182 h 766"/>
                    <a:gd name="T8" fmla="*/ 182 w 928"/>
                    <a:gd name="T9" fmla="*/ 363 h 766"/>
                    <a:gd name="T10" fmla="*/ 182 w 928"/>
                    <a:gd name="T11" fmla="*/ 256 h 766"/>
                    <a:gd name="T12" fmla="*/ 779 w 928"/>
                    <a:gd name="T13" fmla="*/ 766 h 766"/>
                    <a:gd name="T14" fmla="*/ 865 w 928"/>
                    <a:gd name="T15" fmla="*/ 679 h 766"/>
                    <a:gd name="T16" fmla="*/ 928 w 928"/>
                    <a:gd name="T17" fmla="*/ 743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8" h="766">
                      <a:moveTo>
                        <a:pt x="928" y="743"/>
                      </a:moveTo>
                      <a:cubicBezTo>
                        <a:pt x="870" y="375"/>
                        <a:pt x="554" y="105"/>
                        <a:pt x="182" y="105"/>
                      </a:cubicBezTo>
                      <a:lnTo>
                        <a:pt x="182" y="0"/>
                      </a:lnTo>
                      <a:lnTo>
                        <a:pt x="0" y="182"/>
                      </a:lnTo>
                      <a:lnTo>
                        <a:pt x="182" y="363"/>
                      </a:lnTo>
                      <a:lnTo>
                        <a:pt x="182" y="256"/>
                      </a:lnTo>
                      <a:cubicBezTo>
                        <a:pt x="479" y="256"/>
                        <a:pt x="732" y="472"/>
                        <a:pt x="779" y="766"/>
                      </a:cubicBezTo>
                      <a:lnTo>
                        <a:pt x="865" y="679"/>
                      </a:lnTo>
                      <a:lnTo>
                        <a:pt x="928" y="74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145">
                  <a:extLst>
                    <a:ext uri="{FF2B5EF4-FFF2-40B4-BE49-F238E27FC236}">
                      <a16:creationId xmlns:a16="http://schemas.microsoft.com/office/drawing/2014/main" id="{D00955F7-6B7E-328D-F8F1-848F0FD1AC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913" y="1236663"/>
                  <a:ext cx="455613" cy="557213"/>
                </a:xfrm>
                <a:custGeom>
                  <a:avLst/>
                  <a:gdLst>
                    <a:gd name="T0" fmla="*/ 747 w 762"/>
                    <a:gd name="T1" fmla="*/ 0 h 929"/>
                    <a:gd name="T2" fmla="*/ 105 w 762"/>
                    <a:gd name="T3" fmla="*/ 748 h 929"/>
                    <a:gd name="T4" fmla="*/ 0 w 762"/>
                    <a:gd name="T5" fmla="*/ 748 h 929"/>
                    <a:gd name="T6" fmla="*/ 181 w 762"/>
                    <a:gd name="T7" fmla="*/ 929 h 929"/>
                    <a:gd name="T8" fmla="*/ 363 w 762"/>
                    <a:gd name="T9" fmla="*/ 748 h 929"/>
                    <a:gd name="T10" fmla="*/ 256 w 762"/>
                    <a:gd name="T11" fmla="*/ 748 h 929"/>
                    <a:gd name="T12" fmla="*/ 762 w 762"/>
                    <a:gd name="T13" fmla="*/ 151 h 929"/>
                    <a:gd name="T14" fmla="*/ 679 w 762"/>
                    <a:gd name="T15" fmla="*/ 68 h 929"/>
                    <a:gd name="T16" fmla="*/ 747 w 762"/>
                    <a:gd name="T17" fmla="*/ 0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2" h="929">
                      <a:moveTo>
                        <a:pt x="747" y="0"/>
                      </a:moveTo>
                      <a:cubicBezTo>
                        <a:pt x="378" y="56"/>
                        <a:pt x="105" y="374"/>
                        <a:pt x="105" y="748"/>
                      </a:cubicBezTo>
                      <a:lnTo>
                        <a:pt x="0" y="748"/>
                      </a:lnTo>
                      <a:lnTo>
                        <a:pt x="181" y="929"/>
                      </a:lnTo>
                      <a:lnTo>
                        <a:pt x="363" y="748"/>
                      </a:lnTo>
                      <a:lnTo>
                        <a:pt x="256" y="748"/>
                      </a:lnTo>
                      <a:cubicBezTo>
                        <a:pt x="256" y="452"/>
                        <a:pt x="470" y="199"/>
                        <a:pt x="762" y="151"/>
                      </a:cubicBezTo>
                      <a:lnTo>
                        <a:pt x="679" y="68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146">
                  <a:extLst>
                    <a:ext uri="{FF2B5EF4-FFF2-40B4-BE49-F238E27FC236}">
                      <a16:creationId xmlns:a16="http://schemas.microsoft.com/office/drawing/2014/main" id="{7780EEB6-DB6B-CDD9-D54A-2B51ECED5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800" y="1577975"/>
                  <a:ext cx="1171575" cy="561975"/>
                </a:xfrm>
                <a:custGeom>
                  <a:avLst/>
                  <a:gdLst>
                    <a:gd name="T0" fmla="*/ 1845 w 1953"/>
                    <a:gd name="T1" fmla="*/ 181 h 939"/>
                    <a:gd name="T2" fmla="*/ 1953 w 1953"/>
                    <a:gd name="T3" fmla="*/ 181 h 939"/>
                    <a:gd name="T4" fmla="*/ 1772 w 1953"/>
                    <a:gd name="T5" fmla="*/ 0 h 939"/>
                    <a:gd name="T6" fmla="*/ 1591 w 1953"/>
                    <a:gd name="T7" fmla="*/ 181 h 939"/>
                    <a:gd name="T8" fmla="*/ 1693 w 1953"/>
                    <a:gd name="T9" fmla="*/ 181 h 939"/>
                    <a:gd name="T10" fmla="*/ 1089 w 1953"/>
                    <a:gd name="T11" fmla="*/ 786 h 939"/>
                    <a:gd name="T12" fmla="*/ 1089 w 1953"/>
                    <a:gd name="T13" fmla="*/ 788 h 939"/>
                    <a:gd name="T14" fmla="*/ 0 w 1953"/>
                    <a:gd name="T15" fmla="*/ 788 h 939"/>
                    <a:gd name="T16" fmla="*/ 0 w 1953"/>
                    <a:gd name="T17" fmla="*/ 939 h 939"/>
                    <a:gd name="T18" fmla="*/ 1089 w 1953"/>
                    <a:gd name="T19" fmla="*/ 939 h 939"/>
                    <a:gd name="T20" fmla="*/ 1089 w 1953"/>
                    <a:gd name="T21" fmla="*/ 937 h 939"/>
                    <a:gd name="T22" fmla="*/ 1180 w 1953"/>
                    <a:gd name="T23" fmla="*/ 932 h 939"/>
                    <a:gd name="T24" fmla="*/ 1539 w 1953"/>
                    <a:gd name="T25" fmla="*/ 788 h 939"/>
                    <a:gd name="T26" fmla="*/ 1845 w 1953"/>
                    <a:gd name="T27" fmla="*/ 181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53" h="939">
                      <a:moveTo>
                        <a:pt x="1845" y="181"/>
                      </a:moveTo>
                      <a:lnTo>
                        <a:pt x="1953" y="181"/>
                      </a:lnTo>
                      <a:lnTo>
                        <a:pt x="1772" y="0"/>
                      </a:lnTo>
                      <a:lnTo>
                        <a:pt x="1591" y="181"/>
                      </a:lnTo>
                      <a:lnTo>
                        <a:pt x="1693" y="181"/>
                      </a:lnTo>
                      <a:cubicBezTo>
                        <a:pt x="1693" y="515"/>
                        <a:pt x="1423" y="786"/>
                        <a:pt x="1089" y="786"/>
                      </a:cubicBezTo>
                      <a:lnTo>
                        <a:pt x="1089" y="788"/>
                      </a:lnTo>
                      <a:lnTo>
                        <a:pt x="0" y="788"/>
                      </a:lnTo>
                      <a:lnTo>
                        <a:pt x="0" y="939"/>
                      </a:lnTo>
                      <a:lnTo>
                        <a:pt x="1089" y="939"/>
                      </a:lnTo>
                      <a:lnTo>
                        <a:pt x="1089" y="937"/>
                      </a:lnTo>
                      <a:cubicBezTo>
                        <a:pt x="1119" y="937"/>
                        <a:pt x="1150" y="935"/>
                        <a:pt x="1180" y="932"/>
                      </a:cubicBezTo>
                      <a:cubicBezTo>
                        <a:pt x="1310" y="916"/>
                        <a:pt x="1434" y="866"/>
                        <a:pt x="1539" y="788"/>
                      </a:cubicBezTo>
                      <a:cubicBezTo>
                        <a:pt x="1731" y="646"/>
                        <a:pt x="1845" y="421"/>
                        <a:pt x="1845" y="18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147">
                  <a:extLst>
                    <a:ext uri="{FF2B5EF4-FFF2-40B4-BE49-F238E27FC236}">
                      <a16:creationId xmlns:a16="http://schemas.microsoft.com/office/drawing/2014/main" id="{CB817379-84C6-84EB-2D25-BA2BBE237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3788" y="1987550"/>
                  <a:ext cx="771525" cy="444500"/>
                </a:xfrm>
                <a:custGeom>
                  <a:avLst/>
                  <a:gdLst>
                    <a:gd name="T0" fmla="*/ 1105 w 1286"/>
                    <a:gd name="T1" fmla="*/ 0 h 742"/>
                    <a:gd name="T2" fmla="*/ 1105 w 1286"/>
                    <a:gd name="T3" fmla="*/ 105 h 742"/>
                    <a:gd name="T4" fmla="*/ 648 w 1286"/>
                    <a:gd name="T5" fmla="*/ 105 h 742"/>
                    <a:gd name="T6" fmla="*/ 289 w 1286"/>
                    <a:gd name="T7" fmla="*/ 249 h 742"/>
                    <a:gd name="T8" fmla="*/ 198 w 1286"/>
                    <a:gd name="T9" fmla="*/ 254 h 742"/>
                    <a:gd name="T10" fmla="*/ 198 w 1286"/>
                    <a:gd name="T11" fmla="*/ 256 h 742"/>
                    <a:gd name="T12" fmla="*/ 0 w 1286"/>
                    <a:gd name="T13" fmla="*/ 256 h 742"/>
                    <a:gd name="T14" fmla="*/ 683 w 1286"/>
                    <a:gd name="T15" fmla="*/ 651 h 742"/>
                    <a:gd name="T16" fmla="*/ 631 w 1286"/>
                    <a:gd name="T17" fmla="*/ 742 h 742"/>
                    <a:gd name="T18" fmla="*/ 879 w 1286"/>
                    <a:gd name="T19" fmla="*/ 675 h 742"/>
                    <a:gd name="T20" fmla="*/ 812 w 1286"/>
                    <a:gd name="T21" fmla="*/ 428 h 742"/>
                    <a:gd name="T22" fmla="*/ 759 w 1286"/>
                    <a:gd name="T23" fmla="*/ 520 h 742"/>
                    <a:gd name="T24" fmla="*/ 303 w 1286"/>
                    <a:gd name="T25" fmla="*/ 256 h 742"/>
                    <a:gd name="T26" fmla="*/ 1105 w 1286"/>
                    <a:gd name="T27" fmla="*/ 256 h 742"/>
                    <a:gd name="T28" fmla="*/ 1105 w 1286"/>
                    <a:gd name="T29" fmla="*/ 363 h 742"/>
                    <a:gd name="T30" fmla="*/ 1286 w 1286"/>
                    <a:gd name="T31" fmla="*/ 182 h 742"/>
                    <a:gd name="T32" fmla="*/ 1105 w 1286"/>
                    <a:gd name="T33" fmla="*/ 0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86" h="742">
                      <a:moveTo>
                        <a:pt x="1105" y="0"/>
                      </a:moveTo>
                      <a:lnTo>
                        <a:pt x="1105" y="105"/>
                      </a:lnTo>
                      <a:lnTo>
                        <a:pt x="648" y="105"/>
                      </a:lnTo>
                      <a:cubicBezTo>
                        <a:pt x="543" y="183"/>
                        <a:pt x="419" y="233"/>
                        <a:pt x="289" y="249"/>
                      </a:cubicBezTo>
                      <a:cubicBezTo>
                        <a:pt x="259" y="252"/>
                        <a:pt x="228" y="254"/>
                        <a:pt x="198" y="254"/>
                      </a:cubicBezTo>
                      <a:lnTo>
                        <a:pt x="198" y="256"/>
                      </a:lnTo>
                      <a:lnTo>
                        <a:pt x="0" y="256"/>
                      </a:lnTo>
                      <a:lnTo>
                        <a:pt x="683" y="651"/>
                      </a:lnTo>
                      <a:lnTo>
                        <a:pt x="631" y="742"/>
                      </a:lnTo>
                      <a:lnTo>
                        <a:pt x="879" y="675"/>
                      </a:lnTo>
                      <a:lnTo>
                        <a:pt x="812" y="428"/>
                      </a:lnTo>
                      <a:lnTo>
                        <a:pt x="759" y="520"/>
                      </a:lnTo>
                      <a:lnTo>
                        <a:pt x="303" y="256"/>
                      </a:lnTo>
                      <a:lnTo>
                        <a:pt x="1105" y="256"/>
                      </a:lnTo>
                      <a:lnTo>
                        <a:pt x="1105" y="363"/>
                      </a:lnTo>
                      <a:lnTo>
                        <a:pt x="1286" y="182"/>
                      </a:lnTo>
                      <a:lnTo>
                        <a:pt x="110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148">
                  <a:extLst>
                    <a:ext uri="{FF2B5EF4-FFF2-40B4-BE49-F238E27FC236}">
                      <a16:creationId xmlns:a16="http://schemas.microsoft.com/office/drawing/2014/main" id="{7779989D-58C1-3234-A8B4-C3350391C7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588" y="1746250"/>
                  <a:ext cx="449263" cy="304800"/>
                </a:xfrm>
                <a:custGeom>
                  <a:avLst/>
                  <a:gdLst>
                    <a:gd name="T0" fmla="*/ 422 w 748"/>
                    <a:gd name="T1" fmla="*/ 411 h 508"/>
                    <a:gd name="T2" fmla="*/ 151 w 748"/>
                    <a:gd name="T3" fmla="*/ 0 h 508"/>
                    <a:gd name="T4" fmla="*/ 68 w 748"/>
                    <a:gd name="T5" fmla="*/ 83 h 508"/>
                    <a:gd name="T6" fmla="*/ 0 w 748"/>
                    <a:gd name="T7" fmla="*/ 15 h 508"/>
                    <a:gd name="T8" fmla="*/ 297 w 748"/>
                    <a:gd name="T9" fmla="*/ 508 h 508"/>
                    <a:gd name="T10" fmla="*/ 748 w 748"/>
                    <a:gd name="T11" fmla="*/ 508 h 508"/>
                    <a:gd name="T12" fmla="*/ 748 w 748"/>
                    <a:gd name="T13" fmla="*/ 506 h 508"/>
                    <a:gd name="T14" fmla="*/ 470 w 748"/>
                    <a:gd name="T15" fmla="*/ 438 h 508"/>
                    <a:gd name="T16" fmla="*/ 422 w 748"/>
                    <a:gd name="T17" fmla="*/ 411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8" h="508">
                      <a:moveTo>
                        <a:pt x="422" y="411"/>
                      </a:moveTo>
                      <a:cubicBezTo>
                        <a:pt x="277" y="318"/>
                        <a:pt x="179" y="169"/>
                        <a:pt x="151" y="0"/>
                      </a:cubicBezTo>
                      <a:lnTo>
                        <a:pt x="68" y="83"/>
                      </a:lnTo>
                      <a:lnTo>
                        <a:pt x="0" y="15"/>
                      </a:lnTo>
                      <a:cubicBezTo>
                        <a:pt x="30" y="212"/>
                        <a:pt x="137" y="389"/>
                        <a:pt x="297" y="508"/>
                      </a:cubicBezTo>
                      <a:lnTo>
                        <a:pt x="748" y="508"/>
                      </a:lnTo>
                      <a:lnTo>
                        <a:pt x="748" y="506"/>
                      </a:lnTo>
                      <a:cubicBezTo>
                        <a:pt x="651" y="506"/>
                        <a:pt x="556" y="483"/>
                        <a:pt x="470" y="438"/>
                      </a:cubicBezTo>
                      <a:cubicBezTo>
                        <a:pt x="453" y="430"/>
                        <a:pt x="437" y="421"/>
                        <a:pt x="422" y="41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1CB74F1B-0FD2-332D-F7C1-04CC11B649D3}"/>
                  </a:ext>
                </a:extLst>
              </p:cNvPr>
              <p:cNvGrpSpPr/>
              <p:nvPr/>
            </p:nvGrpSpPr>
            <p:grpSpPr>
              <a:xfrm>
                <a:off x="2195959" y="1112639"/>
                <a:ext cx="1306513" cy="1263650"/>
                <a:chOff x="558800" y="1168400"/>
                <a:chExt cx="1306513" cy="1263650"/>
              </a:xfrm>
              <a:grpFill/>
            </p:grpSpPr>
            <p:sp>
              <p:nvSpPr>
                <p:cNvPr id="205" name="Freeform 144">
                  <a:extLst>
                    <a:ext uri="{FF2B5EF4-FFF2-40B4-BE49-F238E27FC236}">
                      <a16:creationId xmlns:a16="http://schemas.microsoft.com/office/drawing/2014/main" id="{C4D36F01-56E7-0930-2508-8C0E3B2CB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313" y="1168400"/>
                  <a:ext cx="555625" cy="460375"/>
                </a:xfrm>
                <a:custGeom>
                  <a:avLst/>
                  <a:gdLst>
                    <a:gd name="T0" fmla="*/ 928 w 928"/>
                    <a:gd name="T1" fmla="*/ 743 h 766"/>
                    <a:gd name="T2" fmla="*/ 182 w 928"/>
                    <a:gd name="T3" fmla="*/ 105 h 766"/>
                    <a:gd name="T4" fmla="*/ 182 w 928"/>
                    <a:gd name="T5" fmla="*/ 0 h 766"/>
                    <a:gd name="T6" fmla="*/ 0 w 928"/>
                    <a:gd name="T7" fmla="*/ 182 h 766"/>
                    <a:gd name="T8" fmla="*/ 182 w 928"/>
                    <a:gd name="T9" fmla="*/ 363 h 766"/>
                    <a:gd name="T10" fmla="*/ 182 w 928"/>
                    <a:gd name="T11" fmla="*/ 256 h 766"/>
                    <a:gd name="T12" fmla="*/ 779 w 928"/>
                    <a:gd name="T13" fmla="*/ 766 h 766"/>
                    <a:gd name="T14" fmla="*/ 865 w 928"/>
                    <a:gd name="T15" fmla="*/ 679 h 766"/>
                    <a:gd name="T16" fmla="*/ 928 w 928"/>
                    <a:gd name="T17" fmla="*/ 743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8" h="766">
                      <a:moveTo>
                        <a:pt x="928" y="743"/>
                      </a:moveTo>
                      <a:cubicBezTo>
                        <a:pt x="870" y="375"/>
                        <a:pt x="554" y="105"/>
                        <a:pt x="182" y="105"/>
                      </a:cubicBezTo>
                      <a:lnTo>
                        <a:pt x="182" y="0"/>
                      </a:lnTo>
                      <a:lnTo>
                        <a:pt x="0" y="182"/>
                      </a:lnTo>
                      <a:lnTo>
                        <a:pt x="182" y="363"/>
                      </a:lnTo>
                      <a:lnTo>
                        <a:pt x="182" y="256"/>
                      </a:lnTo>
                      <a:cubicBezTo>
                        <a:pt x="479" y="256"/>
                        <a:pt x="732" y="472"/>
                        <a:pt x="779" y="766"/>
                      </a:cubicBezTo>
                      <a:lnTo>
                        <a:pt x="865" y="679"/>
                      </a:lnTo>
                      <a:lnTo>
                        <a:pt x="928" y="74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145">
                  <a:extLst>
                    <a:ext uri="{FF2B5EF4-FFF2-40B4-BE49-F238E27FC236}">
                      <a16:creationId xmlns:a16="http://schemas.microsoft.com/office/drawing/2014/main" id="{09563237-E9E7-D513-E784-FB9302B6B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913" y="1236663"/>
                  <a:ext cx="455613" cy="557213"/>
                </a:xfrm>
                <a:custGeom>
                  <a:avLst/>
                  <a:gdLst>
                    <a:gd name="T0" fmla="*/ 747 w 762"/>
                    <a:gd name="T1" fmla="*/ 0 h 929"/>
                    <a:gd name="T2" fmla="*/ 105 w 762"/>
                    <a:gd name="T3" fmla="*/ 748 h 929"/>
                    <a:gd name="T4" fmla="*/ 0 w 762"/>
                    <a:gd name="T5" fmla="*/ 748 h 929"/>
                    <a:gd name="T6" fmla="*/ 181 w 762"/>
                    <a:gd name="T7" fmla="*/ 929 h 929"/>
                    <a:gd name="T8" fmla="*/ 363 w 762"/>
                    <a:gd name="T9" fmla="*/ 748 h 929"/>
                    <a:gd name="T10" fmla="*/ 256 w 762"/>
                    <a:gd name="T11" fmla="*/ 748 h 929"/>
                    <a:gd name="T12" fmla="*/ 762 w 762"/>
                    <a:gd name="T13" fmla="*/ 151 h 929"/>
                    <a:gd name="T14" fmla="*/ 679 w 762"/>
                    <a:gd name="T15" fmla="*/ 68 h 929"/>
                    <a:gd name="T16" fmla="*/ 747 w 762"/>
                    <a:gd name="T17" fmla="*/ 0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2" h="929">
                      <a:moveTo>
                        <a:pt x="747" y="0"/>
                      </a:moveTo>
                      <a:cubicBezTo>
                        <a:pt x="378" y="56"/>
                        <a:pt x="105" y="374"/>
                        <a:pt x="105" y="748"/>
                      </a:cubicBezTo>
                      <a:lnTo>
                        <a:pt x="0" y="748"/>
                      </a:lnTo>
                      <a:lnTo>
                        <a:pt x="181" y="929"/>
                      </a:lnTo>
                      <a:lnTo>
                        <a:pt x="363" y="748"/>
                      </a:lnTo>
                      <a:lnTo>
                        <a:pt x="256" y="748"/>
                      </a:lnTo>
                      <a:cubicBezTo>
                        <a:pt x="256" y="452"/>
                        <a:pt x="470" y="199"/>
                        <a:pt x="762" y="151"/>
                      </a:cubicBezTo>
                      <a:lnTo>
                        <a:pt x="679" y="68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146">
                  <a:extLst>
                    <a:ext uri="{FF2B5EF4-FFF2-40B4-BE49-F238E27FC236}">
                      <a16:creationId xmlns:a16="http://schemas.microsoft.com/office/drawing/2014/main" id="{4420CFDF-4713-0BEB-6122-ECE758538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800" y="1577975"/>
                  <a:ext cx="1171575" cy="561975"/>
                </a:xfrm>
                <a:custGeom>
                  <a:avLst/>
                  <a:gdLst>
                    <a:gd name="T0" fmla="*/ 1845 w 1953"/>
                    <a:gd name="T1" fmla="*/ 181 h 939"/>
                    <a:gd name="T2" fmla="*/ 1953 w 1953"/>
                    <a:gd name="T3" fmla="*/ 181 h 939"/>
                    <a:gd name="T4" fmla="*/ 1772 w 1953"/>
                    <a:gd name="T5" fmla="*/ 0 h 939"/>
                    <a:gd name="T6" fmla="*/ 1591 w 1953"/>
                    <a:gd name="T7" fmla="*/ 181 h 939"/>
                    <a:gd name="T8" fmla="*/ 1693 w 1953"/>
                    <a:gd name="T9" fmla="*/ 181 h 939"/>
                    <a:gd name="T10" fmla="*/ 1089 w 1953"/>
                    <a:gd name="T11" fmla="*/ 786 h 939"/>
                    <a:gd name="T12" fmla="*/ 1089 w 1953"/>
                    <a:gd name="T13" fmla="*/ 788 h 939"/>
                    <a:gd name="T14" fmla="*/ 0 w 1953"/>
                    <a:gd name="T15" fmla="*/ 788 h 939"/>
                    <a:gd name="T16" fmla="*/ 0 w 1953"/>
                    <a:gd name="T17" fmla="*/ 939 h 939"/>
                    <a:gd name="T18" fmla="*/ 1089 w 1953"/>
                    <a:gd name="T19" fmla="*/ 939 h 939"/>
                    <a:gd name="T20" fmla="*/ 1089 w 1953"/>
                    <a:gd name="T21" fmla="*/ 937 h 939"/>
                    <a:gd name="T22" fmla="*/ 1180 w 1953"/>
                    <a:gd name="T23" fmla="*/ 932 h 939"/>
                    <a:gd name="T24" fmla="*/ 1539 w 1953"/>
                    <a:gd name="T25" fmla="*/ 788 h 939"/>
                    <a:gd name="T26" fmla="*/ 1845 w 1953"/>
                    <a:gd name="T27" fmla="*/ 181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53" h="939">
                      <a:moveTo>
                        <a:pt x="1845" y="181"/>
                      </a:moveTo>
                      <a:lnTo>
                        <a:pt x="1953" y="181"/>
                      </a:lnTo>
                      <a:lnTo>
                        <a:pt x="1772" y="0"/>
                      </a:lnTo>
                      <a:lnTo>
                        <a:pt x="1591" y="181"/>
                      </a:lnTo>
                      <a:lnTo>
                        <a:pt x="1693" y="181"/>
                      </a:lnTo>
                      <a:cubicBezTo>
                        <a:pt x="1693" y="515"/>
                        <a:pt x="1423" y="786"/>
                        <a:pt x="1089" y="786"/>
                      </a:cubicBezTo>
                      <a:lnTo>
                        <a:pt x="1089" y="788"/>
                      </a:lnTo>
                      <a:lnTo>
                        <a:pt x="0" y="788"/>
                      </a:lnTo>
                      <a:lnTo>
                        <a:pt x="0" y="939"/>
                      </a:lnTo>
                      <a:lnTo>
                        <a:pt x="1089" y="939"/>
                      </a:lnTo>
                      <a:lnTo>
                        <a:pt x="1089" y="937"/>
                      </a:lnTo>
                      <a:cubicBezTo>
                        <a:pt x="1119" y="937"/>
                        <a:pt x="1150" y="935"/>
                        <a:pt x="1180" y="932"/>
                      </a:cubicBezTo>
                      <a:cubicBezTo>
                        <a:pt x="1310" y="916"/>
                        <a:pt x="1434" y="866"/>
                        <a:pt x="1539" y="788"/>
                      </a:cubicBezTo>
                      <a:cubicBezTo>
                        <a:pt x="1731" y="646"/>
                        <a:pt x="1845" y="421"/>
                        <a:pt x="1845" y="18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147">
                  <a:extLst>
                    <a:ext uri="{FF2B5EF4-FFF2-40B4-BE49-F238E27FC236}">
                      <a16:creationId xmlns:a16="http://schemas.microsoft.com/office/drawing/2014/main" id="{A20C1561-BFD7-D9DF-FA36-72733BD31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3788" y="1987550"/>
                  <a:ext cx="771525" cy="444500"/>
                </a:xfrm>
                <a:custGeom>
                  <a:avLst/>
                  <a:gdLst>
                    <a:gd name="T0" fmla="*/ 1105 w 1286"/>
                    <a:gd name="T1" fmla="*/ 0 h 742"/>
                    <a:gd name="T2" fmla="*/ 1105 w 1286"/>
                    <a:gd name="T3" fmla="*/ 105 h 742"/>
                    <a:gd name="T4" fmla="*/ 648 w 1286"/>
                    <a:gd name="T5" fmla="*/ 105 h 742"/>
                    <a:gd name="T6" fmla="*/ 289 w 1286"/>
                    <a:gd name="T7" fmla="*/ 249 h 742"/>
                    <a:gd name="T8" fmla="*/ 198 w 1286"/>
                    <a:gd name="T9" fmla="*/ 254 h 742"/>
                    <a:gd name="T10" fmla="*/ 198 w 1286"/>
                    <a:gd name="T11" fmla="*/ 256 h 742"/>
                    <a:gd name="T12" fmla="*/ 0 w 1286"/>
                    <a:gd name="T13" fmla="*/ 256 h 742"/>
                    <a:gd name="T14" fmla="*/ 683 w 1286"/>
                    <a:gd name="T15" fmla="*/ 651 h 742"/>
                    <a:gd name="T16" fmla="*/ 631 w 1286"/>
                    <a:gd name="T17" fmla="*/ 742 h 742"/>
                    <a:gd name="T18" fmla="*/ 879 w 1286"/>
                    <a:gd name="T19" fmla="*/ 675 h 742"/>
                    <a:gd name="T20" fmla="*/ 812 w 1286"/>
                    <a:gd name="T21" fmla="*/ 428 h 742"/>
                    <a:gd name="T22" fmla="*/ 759 w 1286"/>
                    <a:gd name="T23" fmla="*/ 520 h 742"/>
                    <a:gd name="T24" fmla="*/ 303 w 1286"/>
                    <a:gd name="T25" fmla="*/ 256 h 742"/>
                    <a:gd name="T26" fmla="*/ 1105 w 1286"/>
                    <a:gd name="T27" fmla="*/ 256 h 742"/>
                    <a:gd name="T28" fmla="*/ 1105 w 1286"/>
                    <a:gd name="T29" fmla="*/ 363 h 742"/>
                    <a:gd name="T30" fmla="*/ 1286 w 1286"/>
                    <a:gd name="T31" fmla="*/ 182 h 742"/>
                    <a:gd name="T32" fmla="*/ 1105 w 1286"/>
                    <a:gd name="T33" fmla="*/ 0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86" h="742">
                      <a:moveTo>
                        <a:pt x="1105" y="0"/>
                      </a:moveTo>
                      <a:lnTo>
                        <a:pt x="1105" y="105"/>
                      </a:lnTo>
                      <a:lnTo>
                        <a:pt x="648" y="105"/>
                      </a:lnTo>
                      <a:cubicBezTo>
                        <a:pt x="543" y="183"/>
                        <a:pt x="419" y="233"/>
                        <a:pt x="289" y="249"/>
                      </a:cubicBezTo>
                      <a:cubicBezTo>
                        <a:pt x="259" y="252"/>
                        <a:pt x="228" y="254"/>
                        <a:pt x="198" y="254"/>
                      </a:cubicBezTo>
                      <a:lnTo>
                        <a:pt x="198" y="256"/>
                      </a:lnTo>
                      <a:lnTo>
                        <a:pt x="0" y="256"/>
                      </a:lnTo>
                      <a:lnTo>
                        <a:pt x="683" y="651"/>
                      </a:lnTo>
                      <a:lnTo>
                        <a:pt x="631" y="742"/>
                      </a:lnTo>
                      <a:lnTo>
                        <a:pt x="879" y="675"/>
                      </a:lnTo>
                      <a:lnTo>
                        <a:pt x="812" y="428"/>
                      </a:lnTo>
                      <a:lnTo>
                        <a:pt x="759" y="520"/>
                      </a:lnTo>
                      <a:lnTo>
                        <a:pt x="303" y="256"/>
                      </a:lnTo>
                      <a:lnTo>
                        <a:pt x="1105" y="256"/>
                      </a:lnTo>
                      <a:lnTo>
                        <a:pt x="1105" y="363"/>
                      </a:lnTo>
                      <a:lnTo>
                        <a:pt x="1286" y="182"/>
                      </a:lnTo>
                      <a:lnTo>
                        <a:pt x="110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148">
                  <a:extLst>
                    <a:ext uri="{FF2B5EF4-FFF2-40B4-BE49-F238E27FC236}">
                      <a16:creationId xmlns:a16="http://schemas.microsoft.com/office/drawing/2014/main" id="{E2E31918-2B0D-1E81-7482-09D07228D0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588" y="1746250"/>
                  <a:ext cx="449263" cy="304800"/>
                </a:xfrm>
                <a:custGeom>
                  <a:avLst/>
                  <a:gdLst>
                    <a:gd name="T0" fmla="*/ 422 w 748"/>
                    <a:gd name="T1" fmla="*/ 411 h 508"/>
                    <a:gd name="T2" fmla="*/ 151 w 748"/>
                    <a:gd name="T3" fmla="*/ 0 h 508"/>
                    <a:gd name="T4" fmla="*/ 68 w 748"/>
                    <a:gd name="T5" fmla="*/ 83 h 508"/>
                    <a:gd name="T6" fmla="*/ 0 w 748"/>
                    <a:gd name="T7" fmla="*/ 15 h 508"/>
                    <a:gd name="T8" fmla="*/ 297 w 748"/>
                    <a:gd name="T9" fmla="*/ 508 h 508"/>
                    <a:gd name="T10" fmla="*/ 748 w 748"/>
                    <a:gd name="T11" fmla="*/ 508 h 508"/>
                    <a:gd name="T12" fmla="*/ 748 w 748"/>
                    <a:gd name="T13" fmla="*/ 506 h 508"/>
                    <a:gd name="T14" fmla="*/ 470 w 748"/>
                    <a:gd name="T15" fmla="*/ 438 h 508"/>
                    <a:gd name="T16" fmla="*/ 422 w 748"/>
                    <a:gd name="T17" fmla="*/ 411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8" h="508">
                      <a:moveTo>
                        <a:pt x="422" y="411"/>
                      </a:moveTo>
                      <a:cubicBezTo>
                        <a:pt x="277" y="318"/>
                        <a:pt x="179" y="169"/>
                        <a:pt x="151" y="0"/>
                      </a:cubicBezTo>
                      <a:lnTo>
                        <a:pt x="68" y="83"/>
                      </a:lnTo>
                      <a:lnTo>
                        <a:pt x="0" y="15"/>
                      </a:lnTo>
                      <a:cubicBezTo>
                        <a:pt x="30" y="212"/>
                        <a:pt x="137" y="389"/>
                        <a:pt x="297" y="508"/>
                      </a:cubicBezTo>
                      <a:lnTo>
                        <a:pt x="748" y="508"/>
                      </a:lnTo>
                      <a:lnTo>
                        <a:pt x="748" y="506"/>
                      </a:lnTo>
                      <a:cubicBezTo>
                        <a:pt x="651" y="506"/>
                        <a:pt x="556" y="483"/>
                        <a:pt x="470" y="438"/>
                      </a:cubicBezTo>
                      <a:cubicBezTo>
                        <a:pt x="453" y="430"/>
                        <a:pt x="437" y="421"/>
                        <a:pt x="422" y="41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6CA54E10-DB83-ED22-8B44-48BA6EE55DBF}"/>
                  </a:ext>
                </a:extLst>
              </p:cNvPr>
              <p:cNvGrpSpPr/>
              <p:nvPr/>
            </p:nvGrpSpPr>
            <p:grpSpPr>
              <a:xfrm>
                <a:off x="935819" y="1112639"/>
                <a:ext cx="1306513" cy="1263650"/>
                <a:chOff x="558800" y="1168400"/>
                <a:chExt cx="1306513" cy="1263650"/>
              </a:xfrm>
              <a:grpFill/>
            </p:grpSpPr>
            <p:sp>
              <p:nvSpPr>
                <p:cNvPr id="198" name="Freeform 144">
                  <a:extLst>
                    <a:ext uri="{FF2B5EF4-FFF2-40B4-BE49-F238E27FC236}">
                      <a16:creationId xmlns:a16="http://schemas.microsoft.com/office/drawing/2014/main" id="{1BE841D8-2BC2-02DA-2351-6D743FE4F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313" y="1168400"/>
                  <a:ext cx="555625" cy="460375"/>
                </a:xfrm>
                <a:custGeom>
                  <a:avLst/>
                  <a:gdLst>
                    <a:gd name="T0" fmla="*/ 928 w 928"/>
                    <a:gd name="T1" fmla="*/ 743 h 766"/>
                    <a:gd name="T2" fmla="*/ 182 w 928"/>
                    <a:gd name="T3" fmla="*/ 105 h 766"/>
                    <a:gd name="T4" fmla="*/ 182 w 928"/>
                    <a:gd name="T5" fmla="*/ 0 h 766"/>
                    <a:gd name="T6" fmla="*/ 0 w 928"/>
                    <a:gd name="T7" fmla="*/ 182 h 766"/>
                    <a:gd name="T8" fmla="*/ 182 w 928"/>
                    <a:gd name="T9" fmla="*/ 363 h 766"/>
                    <a:gd name="T10" fmla="*/ 182 w 928"/>
                    <a:gd name="T11" fmla="*/ 256 h 766"/>
                    <a:gd name="T12" fmla="*/ 779 w 928"/>
                    <a:gd name="T13" fmla="*/ 766 h 766"/>
                    <a:gd name="T14" fmla="*/ 865 w 928"/>
                    <a:gd name="T15" fmla="*/ 679 h 766"/>
                    <a:gd name="T16" fmla="*/ 928 w 928"/>
                    <a:gd name="T17" fmla="*/ 743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8" h="766">
                      <a:moveTo>
                        <a:pt x="928" y="743"/>
                      </a:moveTo>
                      <a:cubicBezTo>
                        <a:pt x="870" y="375"/>
                        <a:pt x="554" y="105"/>
                        <a:pt x="182" y="105"/>
                      </a:cubicBezTo>
                      <a:lnTo>
                        <a:pt x="182" y="0"/>
                      </a:lnTo>
                      <a:lnTo>
                        <a:pt x="0" y="182"/>
                      </a:lnTo>
                      <a:lnTo>
                        <a:pt x="182" y="363"/>
                      </a:lnTo>
                      <a:lnTo>
                        <a:pt x="182" y="256"/>
                      </a:lnTo>
                      <a:cubicBezTo>
                        <a:pt x="479" y="256"/>
                        <a:pt x="732" y="472"/>
                        <a:pt x="779" y="766"/>
                      </a:cubicBezTo>
                      <a:lnTo>
                        <a:pt x="865" y="679"/>
                      </a:lnTo>
                      <a:lnTo>
                        <a:pt x="928" y="743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145">
                  <a:extLst>
                    <a:ext uri="{FF2B5EF4-FFF2-40B4-BE49-F238E27FC236}">
                      <a16:creationId xmlns:a16="http://schemas.microsoft.com/office/drawing/2014/main" id="{FF9E581E-318E-BDE0-0CD4-F49F30AADF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913" y="1236663"/>
                  <a:ext cx="455613" cy="557213"/>
                </a:xfrm>
                <a:custGeom>
                  <a:avLst/>
                  <a:gdLst>
                    <a:gd name="T0" fmla="*/ 747 w 762"/>
                    <a:gd name="T1" fmla="*/ 0 h 929"/>
                    <a:gd name="T2" fmla="*/ 105 w 762"/>
                    <a:gd name="T3" fmla="*/ 748 h 929"/>
                    <a:gd name="T4" fmla="*/ 0 w 762"/>
                    <a:gd name="T5" fmla="*/ 748 h 929"/>
                    <a:gd name="T6" fmla="*/ 181 w 762"/>
                    <a:gd name="T7" fmla="*/ 929 h 929"/>
                    <a:gd name="T8" fmla="*/ 363 w 762"/>
                    <a:gd name="T9" fmla="*/ 748 h 929"/>
                    <a:gd name="T10" fmla="*/ 256 w 762"/>
                    <a:gd name="T11" fmla="*/ 748 h 929"/>
                    <a:gd name="T12" fmla="*/ 762 w 762"/>
                    <a:gd name="T13" fmla="*/ 151 h 929"/>
                    <a:gd name="T14" fmla="*/ 679 w 762"/>
                    <a:gd name="T15" fmla="*/ 68 h 929"/>
                    <a:gd name="T16" fmla="*/ 747 w 762"/>
                    <a:gd name="T17" fmla="*/ 0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2" h="929">
                      <a:moveTo>
                        <a:pt x="747" y="0"/>
                      </a:moveTo>
                      <a:cubicBezTo>
                        <a:pt x="378" y="56"/>
                        <a:pt x="105" y="374"/>
                        <a:pt x="105" y="748"/>
                      </a:cubicBezTo>
                      <a:lnTo>
                        <a:pt x="0" y="748"/>
                      </a:lnTo>
                      <a:lnTo>
                        <a:pt x="181" y="929"/>
                      </a:lnTo>
                      <a:lnTo>
                        <a:pt x="363" y="748"/>
                      </a:lnTo>
                      <a:lnTo>
                        <a:pt x="256" y="748"/>
                      </a:lnTo>
                      <a:cubicBezTo>
                        <a:pt x="256" y="452"/>
                        <a:pt x="470" y="199"/>
                        <a:pt x="762" y="151"/>
                      </a:cubicBezTo>
                      <a:lnTo>
                        <a:pt x="679" y="68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146">
                  <a:extLst>
                    <a:ext uri="{FF2B5EF4-FFF2-40B4-BE49-F238E27FC236}">
                      <a16:creationId xmlns:a16="http://schemas.microsoft.com/office/drawing/2014/main" id="{1B92A3C7-C31D-065F-8022-1C4443FF7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800" y="1577975"/>
                  <a:ext cx="1171575" cy="561975"/>
                </a:xfrm>
                <a:custGeom>
                  <a:avLst/>
                  <a:gdLst>
                    <a:gd name="T0" fmla="*/ 1845 w 1953"/>
                    <a:gd name="T1" fmla="*/ 181 h 939"/>
                    <a:gd name="T2" fmla="*/ 1953 w 1953"/>
                    <a:gd name="T3" fmla="*/ 181 h 939"/>
                    <a:gd name="T4" fmla="*/ 1772 w 1953"/>
                    <a:gd name="T5" fmla="*/ 0 h 939"/>
                    <a:gd name="T6" fmla="*/ 1591 w 1953"/>
                    <a:gd name="T7" fmla="*/ 181 h 939"/>
                    <a:gd name="T8" fmla="*/ 1693 w 1953"/>
                    <a:gd name="T9" fmla="*/ 181 h 939"/>
                    <a:gd name="T10" fmla="*/ 1089 w 1953"/>
                    <a:gd name="T11" fmla="*/ 786 h 939"/>
                    <a:gd name="T12" fmla="*/ 1089 w 1953"/>
                    <a:gd name="T13" fmla="*/ 788 h 939"/>
                    <a:gd name="T14" fmla="*/ 0 w 1953"/>
                    <a:gd name="T15" fmla="*/ 788 h 939"/>
                    <a:gd name="T16" fmla="*/ 0 w 1953"/>
                    <a:gd name="T17" fmla="*/ 939 h 939"/>
                    <a:gd name="T18" fmla="*/ 1089 w 1953"/>
                    <a:gd name="T19" fmla="*/ 939 h 939"/>
                    <a:gd name="T20" fmla="*/ 1089 w 1953"/>
                    <a:gd name="T21" fmla="*/ 937 h 939"/>
                    <a:gd name="T22" fmla="*/ 1180 w 1953"/>
                    <a:gd name="T23" fmla="*/ 932 h 939"/>
                    <a:gd name="T24" fmla="*/ 1539 w 1953"/>
                    <a:gd name="T25" fmla="*/ 788 h 939"/>
                    <a:gd name="T26" fmla="*/ 1845 w 1953"/>
                    <a:gd name="T27" fmla="*/ 181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53" h="939">
                      <a:moveTo>
                        <a:pt x="1845" y="181"/>
                      </a:moveTo>
                      <a:lnTo>
                        <a:pt x="1953" y="181"/>
                      </a:lnTo>
                      <a:lnTo>
                        <a:pt x="1772" y="0"/>
                      </a:lnTo>
                      <a:lnTo>
                        <a:pt x="1591" y="181"/>
                      </a:lnTo>
                      <a:lnTo>
                        <a:pt x="1693" y="181"/>
                      </a:lnTo>
                      <a:cubicBezTo>
                        <a:pt x="1693" y="515"/>
                        <a:pt x="1423" y="786"/>
                        <a:pt x="1089" y="786"/>
                      </a:cubicBezTo>
                      <a:lnTo>
                        <a:pt x="1089" y="788"/>
                      </a:lnTo>
                      <a:lnTo>
                        <a:pt x="0" y="788"/>
                      </a:lnTo>
                      <a:lnTo>
                        <a:pt x="0" y="939"/>
                      </a:lnTo>
                      <a:lnTo>
                        <a:pt x="1089" y="939"/>
                      </a:lnTo>
                      <a:lnTo>
                        <a:pt x="1089" y="937"/>
                      </a:lnTo>
                      <a:cubicBezTo>
                        <a:pt x="1119" y="937"/>
                        <a:pt x="1150" y="935"/>
                        <a:pt x="1180" y="932"/>
                      </a:cubicBezTo>
                      <a:cubicBezTo>
                        <a:pt x="1310" y="916"/>
                        <a:pt x="1434" y="866"/>
                        <a:pt x="1539" y="788"/>
                      </a:cubicBezTo>
                      <a:cubicBezTo>
                        <a:pt x="1731" y="646"/>
                        <a:pt x="1845" y="421"/>
                        <a:pt x="1845" y="18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147">
                  <a:extLst>
                    <a:ext uri="{FF2B5EF4-FFF2-40B4-BE49-F238E27FC236}">
                      <a16:creationId xmlns:a16="http://schemas.microsoft.com/office/drawing/2014/main" id="{D86FC279-314B-7D8A-ECB0-6217AF5D72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3788" y="1987550"/>
                  <a:ext cx="771525" cy="444500"/>
                </a:xfrm>
                <a:custGeom>
                  <a:avLst/>
                  <a:gdLst>
                    <a:gd name="T0" fmla="*/ 1105 w 1286"/>
                    <a:gd name="T1" fmla="*/ 0 h 742"/>
                    <a:gd name="T2" fmla="*/ 1105 w 1286"/>
                    <a:gd name="T3" fmla="*/ 105 h 742"/>
                    <a:gd name="T4" fmla="*/ 648 w 1286"/>
                    <a:gd name="T5" fmla="*/ 105 h 742"/>
                    <a:gd name="T6" fmla="*/ 289 w 1286"/>
                    <a:gd name="T7" fmla="*/ 249 h 742"/>
                    <a:gd name="T8" fmla="*/ 198 w 1286"/>
                    <a:gd name="T9" fmla="*/ 254 h 742"/>
                    <a:gd name="T10" fmla="*/ 198 w 1286"/>
                    <a:gd name="T11" fmla="*/ 256 h 742"/>
                    <a:gd name="T12" fmla="*/ 0 w 1286"/>
                    <a:gd name="T13" fmla="*/ 256 h 742"/>
                    <a:gd name="T14" fmla="*/ 683 w 1286"/>
                    <a:gd name="T15" fmla="*/ 651 h 742"/>
                    <a:gd name="T16" fmla="*/ 631 w 1286"/>
                    <a:gd name="T17" fmla="*/ 742 h 742"/>
                    <a:gd name="T18" fmla="*/ 879 w 1286"/>
                    <a:gd name="T19" fmla="*/ 675 h 742"/>
                    <a:gd name="T20" fmla="*/ 812 w 1286"/>
                    <a:gd name="T21" fmla="*/ 428 h 742"/>
                    <a:gd name="T22" fmla="*/ 759 w 1286"/>
                    <a:gd name="T23" fmla="*/ 520 h 742"/>
                    <a:gd name="T24" fmla="*/ 303 w 1286"/>
                    <a:gd name="T25" fmla="*/ 256 h 742"/>
                    <a:gd name="T26" fmla="*/ 1105 w 1286"/>
                    <a:gd name="T27" fmla="*/ 256 h 742"/>
                    <a:gd name="T28" fmla="*/ 1105 w 1286"/>
                    <a:gd name="T29" fmla="*/ 363 h 742"/>
                    <a:gd name="T30" fmla="*/ 1286 w 1286"/>
                    <a:gd name="T31" fmla="*/ 182 h 742"/>
                    <a:gd name="T32" fmla="*/ 1105 w 1286"/>
                    <a:gd name="T33" fmla="*/ 0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86" h="742">
                      <a:moveTo>
                        <a:pt x="1105" y="0"/>
                      </a:moveTo>
                      <a:lnTo>
                        <a:pt x="1105" y="105"/>
                      </a:lnTo>
                      <a:lnTo>
                        <a:pt x="648" y="105"/>
                      </a:lnTo>
                      <a:cubicBezTo>
                        <a:pt x="543" y="183"/>
                        <a:pt x="419" y="233"/>
                        <a:pt x="289" y="249"/>
                      </a:cubicBezTo>
                      <a:cubicBezTo>
                        <a:pt x="259" y="252"/>
                        <a:pt x="228" y="254"/>
                        <a:pt x="198" y="254"/>
                      </a:cubicBezTo>
                      <a:lnTo>
                        <a:pt x="198" y="256"/>
                      </a:lnTo>
                      <a:lnTo>
                        <a:pt x="0" y="256"/>
                      </a:lnTo>
                      <a:lnTo>
                        <a:pt x="683" y="651"/>
                      </a:lnTo>
                      <a:lnTo>
                        <a:pt x="631" y="742"/>
                      </a:lnTo>
                      <a:lnTo>
                        <a:pt x="879" y="675"/>
                      </a:lnTo>
                      <a:lnTo>
                        <a:pt x="812" y="428"/>
                      </a:lnTo>
                      <a:lnTo>
                        <a:pt x="759" y="520"/>
                      </a:lnTo>
                      <a:lnTo>
                        <a:pt x="303" y="256"/>
                      </a:lnTo>
                      <a:lnTo>
                        <a:pt x="1105" y="256"/>
                      </a:lnTo>
                      <a:lnTo>
                        <a:pt x="1105" y="363"/>
                      </a:lnTo>
                      <a:lnTo>
                        <a:pt x="1286" y="182"/>
                      </a:lnTo>
                      <a:lnTo>
                        <a:pt x="1105" y="0"/>
                      </a:ln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148">
                  <a:extLst>
                    <a:ext uri="{FF2B5EF4-FFF2-40B4-BE49-F238E27FC236}">
                      <a16:creationId xmlns:a16="http://schemas.microsoft.com/office/drawing/2014/main" id="{CF600C98-F795-4C06-42AF-40AE03C81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588" y="1746250"/>
                  <a:ext cx="449263" cy="304800"/>
                </a:xfrm>
                <a:custGeom>
                  <a:avLst/>
                  <a:gdLst>
                    <a:gd name="T0" fmla="*/ 422 w 748"/>
                    <a:gd name="T1" fmla="*/ 411 h 508"/>
                    <a:gd name="T2" fmla="*/ 151 w 748"/>
                    <a:gd name="T3" fmla="*/ 0 h 508"/>
                    <a:gd name="T4" fmla="*/ 68 w 748"/>
                    <a:gd name="T5" fmla="*/ 83 h 508"/>
                    <a:gd name="T6" fmla="*/ 0 w 748"/>
                    <a:gd name="T7" fmla="*/ 15 h 508"/>
                    <a:gd name="T8" fmla="*/ 297 w 748"/>
                    <a:gd name="T9" fmla="*/ 508 h 508"/>
                    <a:gd name="T10" fmla="*/ 748 w 748"/>
                    <a:gd name="T11" fmla="*/ 508 h 508"/>
                    <a:gd name="T12" fmla="*/ 748 w 748"/>
                    <a:gd name="T13" fmla="*/ 506 h 508"/>
                    <a:gd name="T14" fmla="*/ 470 w 748"/>
                    <a:gd name="T15" fmla="*/ 438 h 508"/>
                    <a:gd name="T16" fmla="*/ 422 w 748"/>
                    <a:gd name="T17" fmla="*/ 411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8" h="508">
                      <a:moveTo>
                        <a:pt x="422" y="411"/>
                      </a:moveTo>
                      <a:cubicBezTo>
                        <a:pt x="277" y="318"/>
                        <a:pt x="179" y="169"/>
                        <a:pt x="151" y="0"/>
                      </a:cubicBezTo>
                      <a:lnTo>
                        <a:pt x="68" y="83"/>
                      </a:lnTo>
                      <a:lnTo>
                        <a:pt x="0" y="15"/>
                      </a:lnTo>
                      <a:cubicBezTo>
                        <a:pt x="30" y="212"/>
                        <a:pt x="137" y="389"/>
                        <a:pt x="297" y="508"/>
                      </a:cubicBezTo>
                      <a:lnTo>
                        <a:pt x="748" y="508"/>
                      </a:lnTo>
                      <a:lnTo>
                        <a:pt x="748" y="506"/>
                      </a:lnTo>
                      <a:cubicBezTo>
                        <a:pt x="651" y="506"/>
                        <a:pt x="556" y="483"/>
                        <a:pt x="470" y="438"/>
                      </a:cubicBezTo>
                      <a:cubicBezTo>
                        <a:pt x="453" y="430"/>
                        <a:pt x="437" y="421"/>
                        <a:pt x="422" y="411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7" name="角丸四角形 11">
              <a:extLst>
                <a:ext uri="{FF2B5EF4-FFF2-40B4-BE49-F238E27FC236}">
                  <a16:creationId xmlns:a16="http://schemas.microsoft.com/office/drawing/2014/main" id="{AE23F2B5-C43F-13C1-4C19-CB0413123962}"/>
                </a:ext>
              </a:extLst>
            </p:cNvPr>
            <p:cNvSpPr/>
            <p:nvPr/>
          </p:nvSpPr>
          <p:spPr bwMode="auto">
            <a:xfrm>
              <a:off x="1465432" y="2645085"/>
              <a:ext cx="864000" cy="36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リリース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機能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8" name="角丸四角形 11">
              <a:extLst>
                <a:ext uri="{FF2B5EF4-FFF2-40B4-BE49-F238E27FC236}">
                  <a16:creationId xmlns:a16="http://schemas.microsoft.com/office/drawing/2014/main" id="{B528635B-78F3-1634-6C30-9295EF46AF0C}"/>
                </a:ext>
              </a:extLst>
            </p:cNvPr>
            <p:cNvSpPr/>
            <p:nvPr/>
          </p:nvSpPr>
          <p:spPr bwMode="auto">
            <a:xfrm>
              <a:off x="2556146" y="2016249"/>
              <a:ext cx="864000" cy="36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リリース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機能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A+B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9" name="角丸四角形 11">
              <a:extLst>
                <a:ext uri="{FF2B5EF4-FFF2-40B4-BE49-F238E27FC236}">
                  <a16:creationId xmlns:a16="http://schemas.microsoft.com/office/drawing/2014/main" id="{CFA63DF1-B4C0-952D-D51A-4C300ECBF99A}"/>
                </a:ext>
              </a:extLst>
            </p:cNvPr>
            <p:cNvSpPr/>
            <p:nvPr/>
          </p:nvSpPr>
          <p:spPr bwMode="auto">
            <a:xfrm>
              <a:off x="3636215" y="1377042"/>
              <a:ext cx="864000" cy="36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リリース</a:t>
              </a:r>
              <a:b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機能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A+B+C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B01374BA-775C-E66A-24AD-987C29AFE7CE}"/>
                </a:ext>
              </a:extLst>
            </p:cNvPr>
            <p:cNvSpPr txBox="1"/>
            <p:nvPr/>
          </p:nvSpPr>
          <p:spPr>
            <a:xfrm>
              <a:off x="402092" y="2296587"/>
              <a:ext cx="569731" cy="246221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開発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2717519B-3D6E-8ECC-EEDD-01D21315F407}"/>
                </a:ext>
              </a:extLst>
            </p:cNvPr>
            <p:cNvSpPr txBox="1"/>
            <p:nvPr/>
          </p:nvSpPr>
          <p:spPr>
            <a:xfrm>
              <a:off x="1511883" y="1669711"/>
              <a:ext cx="569731" cy="246221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開発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2B2FE0C9-89AC-49E5-1903-8FD2984C2050}"/>
                </a:ext>
              </a:extLst>
            </p:cNvPr>
            <p:cNvSpPr txBox="1"/>
            <p:nvPr/>
          </p:nvSpPr>
          <p:spPr>
            <a:xfrm>
              <a:off x="2598336" y="1032631"/>
              <a:ext cx="569731" cy="246221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 defTabSz="473075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開発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C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8C56ECA6-A386-1424-CCC7-E3B85C090B30}"/>
                </a:ext>
              </a:extLst>
            </p:cNvPr>
            <p:cNvSpPr/>
            <p:nvPr/>
          </p:nvSpPr>
          <p:spPr bwMode="auto">
            <a:xfrm>
              <a:off x="2159955" y="1584201"/>
              <a:ext cx="324000" cy="144000"/>
            </a:xfrm>
            <a:prstGeom prst="roundRect">
              <a:avLst>
                <a:gd name="adj" fmla="val 36419"/>
              </a:avLst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計画</a:t>
              </a:r>
            </a:p>
          </p:txBody>
        </p: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485EC801-F2C7-FB7C-D597-352B28A89549}"/>
                </a:ext>
              </a:extLst>
            </p:cNvPr>
            <p:cNvSpPr/>
            <p:nvPr/>
          </p:nvSpPr>
          <p:spPr bwMode="auto">
            <a:xfrm>
              <a:off x="1619895" y="1224161"/>
              <a:ext cx="324000" cy="144000"/>
            </a:xfrm>
            <a:prstGeom prst="roundRect">
              <a:avLst>
                <a:gd name="adj" fmla="val 36419"/>
              </a:avLst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設計</a:t>
              </a:r>
            </a:p>
          </p:txBody>
        </p:sp>
        <p:sp>
          <p:nvSpPr>
            <p:cNvPr id="229" name="四角形: 角を丸くする 228">
              <a:extLst>
                <a:ext uri="{FF2B5EF4-FFF2-40B4-BE49-F238E27FC236}">
                  <a16:creationId xmlns:a16="http://schemas.microsoft.com/office/drawing/2014/main" id="{1E5EF82B-D945-68FD-7AF5-EBEC813410D1}"/>
                </a:ext>
              </a:extLst>
            </p:cNvPr>
            <p:cNvSpPr/>
            <p:nvPr/>
          </p:nvSpPr>
          <p:spPr bwMode="auto">
            <a:xfrm>
              <a:off x="1055736" y="1656209"/>
              <a:ext cx="324000" cy="144000"/>
            </a:xfrm>
            <a:prstGeom prst="roundRect">
              <a:avLst>
                <a:gd name="adj" fmla="val 36419"/>
              </a:avLst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実装</a:t>
              </a:r>
            </a:p>
          </p:txBody>
        </p:sp>
        <p:sp>
          <p:nvSpPr>
            <p:cNvPr id="230" name="四角形: 角を丸くする 229">
              <a:extLst>
                <a:ext uri="{FF2B5EF4-FFF2-40B4-BE49-F238E27FC236}">
                  <a16:creationId xmlns:a16="http://schemas.microsoft.com/office/drawing/2014/main" id="{00798B7D-1C47-8188-EC57-435BB52CAEE9}"/>
                </a:ext>
              </a:extLst>
            </p:cNvPr>
            <p:cNvSpPr/>
            <p:nvPr/>
          </p:nvSpPr>
          <p:spPr bwMode="auto">
            <a:xfrm>
              <a:off x="1295859" y="2124277"/>
              <a:ext cx="324000" cy="144000"/>
            </a:xfrm>
            <a:prstGeom prst="roundRect">
              <a:avLst>
                <a:gd name="adj" fmla="val 36419"/>
              </a:avLst>
            </a:pr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テスト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8601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/>
              <a:t>システム開発手法と開発環境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81CC16B-F29F-8C7F-4386-85524D2852EF}"/>
              </a:ext>
            </a:extLst>
          </p:cNvPr>
          <p:cNvGrpSpPr/>
          <p:nvPr/>
        </p:nvGrpSpPr>
        <p:grpSpPr>
          <a:xfrm>
            <a:off x="176213" y="757238"/>
            <a:ext cx="4071937" cy="2303462"/>
            <a:chOff x="176213" y="757238"/>
            <a:chExt cx="4071937" cy="2303462"/>
          </a:xfrm>
        </p:grpSpPr>
        <p:sp>
          <p:nvSpPr>
            <p:cNvPr id="49172" name="Oval 20"/>
            <p:cNvSpPr>
              <a:spLocks noChangeArrowheads="1"/>
            </p:cNvSpPr>
            <p:nvPr/>
          </p:nvSpPr>
          <p:spPr bwMode="auto">
            <a:xfrm>
              <a:off x="1800225" y="828675"/>
              <a:ext cx="935038" cy="93503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データ中心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アプローチ</a:t>
              </a:r>
            </a:p>
          </p:txBody>
        </p:sp>
        <p:sp>
          <p:nvSpPr>
            <p:cNvPr id="49173" name="Oval 21"/>
            <p:cNvSpPr>
              <a:spLocks noChangeArrowheads="1"/>
            </p:cNvSpPr>
            <p:nvPr/>
          </p:nvSpPr>
          <p:spPr bwMode="auto">
            <a:xfrm>
              <a:off x="576263" y="900113"/>
              <a:ext cx="792162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プロセス中心</a:t>
              </a:r>
              <a:b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アプローチ</a:t>
              </a:r>
            </a:p>
          </p:txBody>
        </p:sp>
        <p:sp>
          <p:nvSpPr>
            <p:cNvPr id="49174" name="Oval 22"/>
            <p:cNvSpPr>
              <a:spLocks noChangeArrowheads="1"/>
            </p:cNvSpPr>
            <p:nvPr/>
          </p:nvSpPr>
          <p:spPr bwMode="auto">
            <a:xfrm>
              <a:off x="3168650" y="757238"/>
              <a:ext cx="1079500" cy="1079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72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 sz="11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オブジェクト指向</a:t>
              </a:r>
              <a:br>
                <a:rPr lang="ja-JP" altLang="en-US" sz="11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1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アプローチ</a:t>
              </a:r>
            </a:p>
          </p:txBody>
        </p:sp>
        <p:sp>
          <p:nvSpPr>
            <p:cNvPr id="49184" name="AutoShape 32"/>
            <p:cNvSpPr>
              <a:spLocks noChangeArrowheads="1"/>
            </p:cNvSpPr>
            <p:nvPr/>
          </p:nvSpPr>
          <p:spPr bwMode="auto">
            <a:xfrm flipH="1">
              <a:off x="2809875" y="115093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9185" name="AutoShape 33"/>
            <p:cNvSpPr>
              <a:spLocks noChangeArrowheads="1"/>
            </p:cNvSpPr>
            <p:nvPr/>
          </p:nvSpPr>
          <p:spPr bwMode="auto">
            <a:xfrm flipH="1">
              <a:off x="1441450" y="115093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9186" name="Oval 34"/>
            <p:cNvSpPr>
              <a:spLocks noChangeArrowheads="1"/>
            </p:cNvSpPr>
            <p:nvPr/>
          </p:nvSpPr>
          <p:spPr bwMode="auto">
            <a:xfrm>
              <a:off x="1800225" y="2052638"/>
              <a:ext cx="935038" cy="93503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IDE</a:t>
              </a:r>
            </a:p>
          </p:txBody>
        </p:sp>
        <p:sp>
          <p:nvSpPr>
            <p:cNvPr id="49187" name="Oval 35"/>
            <p:cNvSpPr>
              <a:spLocks noChangeArrowheads="1"/>
            </p:cNvSpPr>
            <p:nvPr/>
          </p:nvSpPr>
          <p:spPr bwMode="auto">
            <a:xfrm>
              <a:off x="576263" y="2124075"/>
              <a:ext cx="792162" cy="7921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開発ツール</a:t>
              </a:r>
            </a:p>
          </p:txBody>
        </p:sp>
        <p:sp>
          <p:nvSpPr>
            <p:cNvPr id="49188" name="Oval 36"/>
            <p:cNvSpPr>
              <a:spLocks noChangeArrowheads="1"/>
            </p:cNvSpPr>
            <p:nvPr/>
          </p:nvSpPr>
          <p:spPr bwMode="auto">
            <a:xfrm>
              <a:off x="3168650" y="1981200"/>
              <a:ext cx="1079500" cy="1079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ja-JP" sz="11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CASE</a:t>
              </a:r>
              <a:br>
                <a:rPr lang="en-US" altLang="ja-JP" sz="11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1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ツール</a:t>
              </a:r>
            </a:p>
          </p:txBody>
        </p:sp>
        <p:sp>
          <p:nvSpPr>
            <p:cNvPr id="49189" name="AutoShape 37"/>
            <p:cNvSpPr>
              <a:spLocks noChangeArrowheads="1"/>
            </p:cNvSpPr>
            <p:nvPr/>
          </p:nvSpPr>
          <p:spPr bwMode="auto">
            <a:xfrm flipH="1">
              <a:off x="2809875" y="2374900"/>
              <a:ext cx="287338" cy="287338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9190" name="AutoShape 38"/>
            <p:cNvSpPr>
              <a:spLocks noChangeArrowheads="1"/>
            </p:cNvSpPr>
            <p:nvPr/>
          </p:nvSpPr>
          <p:spPr bwMode="auto">
            <a:xfrm flipH="1">
              <a:off x="1441450" y="2374900"/>
              <a:ext cx="287338" cy="287338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9191" name="Text Box 39"/>
            <p:cNvSpPr txBox="1">
              <a:spLocks noChangeArrowheads="1"/>
            </p:cNvSpPr>
            <p:nvPr/>
          </p:nvSpPr>
          <p:spPr bwMode="auto">
            <a:xfrm>
              <a:off x="176213" y="936625"/>
              <a:ext cx="287337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開発手法</a:t>
              </a:r>
            </a:p>
          </p:txBody>
        </p:sp>
        <p:sp>
          <p:nvSpPr>
            <p:cNvPr id="49192" name="Text Box 40"/>
            <p:cNvSpPr txBox="1">
              <a:spLocks noChangeArrowheads="1"/>
            </p:cNvSpPr>
            <p:nvPr/>
          </p:nvSpPr>
          <p:spPr bwMode="auto">
            <a:xfrm>
              <a:off x="179388" y="2160588"/>
              <a:ext cx="287337" cy="719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ja-JP" altLang="en-US" sz="120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開発環境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51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【</a:t>
            </a:r>
            <a:r>
              <a:rPr lang="ja-JP" altLang="en-US" dirty="0"/>
              <a:t>図</a:t>
            </a:r>
            <a:r>
              <a:rPr lang="en-US" altLang="ja-JP" dirty="0"/>
              <a:t>】</a:t>
            </a:r>
            <a:r>
              <a:rPr lang="ja-JP" altLang="en-US" dirty="0"/>
              <a:t>オブジェクト指向の考え方</a:t>
            </a:r>
            <a:endParaRPr lang="ja-JP" altLang="en-US" dirty="0">
              <a:solidFill>
                <a:srgbClr val="FF33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8630090-D423-5DC5-CE69-58E8A777A2EA}"/>
              </a:ext>
            </a:extLst>
          </p:cNvPr>
          <p:cNvGrpSpPr/>
          <p:nvPr/>
        </p:nvGrpSpPr>
        <p:grpSpPr>
          <a:xfrm>
            <a:off x="863600" y="1079500"/>
            <a:ext cx="3635375" cy="2017713"/>
            <a:chOff x="863600" y="1079500"/>
            <a:chExt cx="3635375" cy="2017713"/>
          </a:xfrm>
        </p:grpSpPr>
        <p:sp>
          <p:nvSpPr>
            <p:cNvPr id="52227" name="Oval 3"/>
            <p:cNvSpPr>
              <a:spLocks noChangeArrowheads="1"/>
            </p:cNvSpPr>
            <p:nvPr/>
          </p:nvSpPr>
          <p:spPr bwMode="auto">
            <a:xfrm>
              <a:off x="863600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実体や概念</a:t>
              </a:r>
            </a:p>
          </p:txBody>
        </p:sp>
        <p:sp>
          <p:nvSpPr>
            <p:cNvPr id="52228" name="Oval 4"/>
            <p:cNvSpPr>
              <a:spLocks noChangeArrowheads="1"/>
            </p:cNvSpPr>
            <p:nvPr/>
          </p:nvSpPr>
          <p:spPr bwMode="auto">
            <a:xfrm>
              <a:off x="2339975" y="1079500"/>
              <a:ext cx="1439863" cy="14398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2229" name="Line 5"/>
            <p:cNvSpPr>
              <a:spLocks noChangeShapeType="1"/>
            </p:cNvSpPr>
            <p:nvPr/>
          </p:nvSpPr>
          <p:spPr bwMode="auto">
            <a:xfrm rot="-5400000">
              <a:off x="2050257" y="1656556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0" name="Rectangle 6"/>
            <p:cNvSpPr>
              <a:spLocks noChangeArrowheads="1"/>
            </p:cNvSpPr>
            <p:nvPr/>
          </p:nvSpPr>
          <p:spPr bwMode="auto">
            <a:xfrm>
              <a:off x="1008063" y="107950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実世界</a:t>
              </a:r>
            </a:p>
          </p:txBody>
        </p:sp>
        <p:sp>
          <p:nvSpPr>
            <p:cNvPr id="52231" name="Rectangle 7"/>
            <p:cNvSpPr>
              <a:spLocks noChangeArrowheads="1"/>
            </p:cNvSpPr>
            <p:nvPr/>
          </p:nvSpPr>
          <p:spPr bwMode="auto">
            <a:xfrm>
              <a:off x="3635375" y="107950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オブジェクト</a:t>
              </a:r>
            </a:p>
          </p:txBody>
        </p:sp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2735263" y="1331913"/>
              <a:ext cx="649287" cy="2873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2736850" y="1981200"/>
              <a:ext cx="647700" cy="2873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メソッド</a:t>
              </a: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 rot="5400000" flipH="1" flipV="1">
              <a:off x="2772569" y="1801019"/>
              <a:ext cx="2873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7" name="Line 13"/>
            <p:cNvSpPr>
              <a:spLocks noChangeShapeType="1"/>
            </p:cNvSpPr>
            <p:nvPr/>
          </p:nvSpPr>
          <p:spPr bwMode="auto">
            <a:xfrm rot="16200000" flipH="1">
              <a:off x="3059906" y="1801019"/>
              <a:ext cx="2873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8" name="Rectangle 14"/>
            <p:cNvSpPr>
              <a:spLocks noChangeArrowheads="1"/>
            </p:cNvSpPr>
            <p:nvPr/>
          </p:nvSpPr>
          <p:spPr bwMode="auto">
            <a:xfrm>
              <a:off x="2087563" y="2484438"/>
              <a:ext cx="719137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メッセージ</a:t>
              </a:r>
              <a:b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［操作の指示］</a:t>
              </a:r>
            </a:p>
          </p:txBody>
        </p:sp>
        <p:sp>
          <p:nvSpPr>
            <p:cNvPr id="52239" name="Rectangle 15"/>
            <p:cNvSpPr>
              <a:spLocks noChangeArrowheads="1"/>
            </p:cNvSpPr>
            <p:nvPr/>
          </p:nvSpPr>
          <p:spPr bwMode="auto">
            <a:xfrm>
              <a:off x="3311525" y="2484438"/>
              <a:ext cx="719138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メッセージ</a:t>
              </a:r>
              <a:b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［結果の通知］</a:t>
              </a:r>
            </a:p>
          </p:txBody>
        </p:sp>
        <p:sp>
          <p:nvSpPr>
            <p:cNvPr id="52240" name="Rectangle 16"/>
            <p:cNvSpPr>
              <a:spLocks noChangeArrowheads="1"/>
            </p:cNvSpPr>
            <p:nvPr/>
          </p:nvSpPr>
          <p:spPr bwMode="auto">
            <a:xfrm>
              <a:off x="2519363" y="1800225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操作</a:t>
              </a:r>
            </a:p>
          </p:txBody>
        </p:sp>
        <p:sp>
          <p:nvSpPr>
            <p:cNvPr id="52241" name="Rectangle 17"/>
            <p:cNvSpPr>
              <a:spLocks noChangeArrowheads="1"/>
            </p:cNvSpPr>
            <p:nvPr/>
          </p:nvSpPr>
          <p:spPr bwMode="auto">
            <a:xfrm>
              <a:off x="3240088" y="165576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属性</a:t>
              </a:r>
            </a:p>
          </p:txBody>
        </p:sp>
        <p:sp>
          <p:nvSpPr>
            <p:cNvPr id="52244" name="Rectangle 20"/>
            <p:cNvSpPr>
              <a:spLocks noChangeArrowheads="1"/>
            </p:cNvSpPr>
            <p:nvPr/>
          </p:nvSpPr>
          <p:spPr bwMode="auto">
            <a:xfrm>
              <a:off x="1762125" y="1476375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抽象化</a:t>
              </a:r>
            </a:p>
          </p:txBody>
        </p:sp>
        <p:sp>
          <p:nvSpPr>
            <p:cNvPr id="52246" name="Rectangle 22"/>
            <p:cNvSpPr>
              <a:spLocks noChangeArrowheads="1"/>
            </p:cNvSpPr>
            <p:nvPr/>
          </p:nvSpPr>
          <p:spPr bwMode="auto">
            <a:xfrm>
              <a:off x="2627313" y="2952750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他のオブジェクト</a:t>
              </a:r>
            </a:p>
          </p:txBody>
        </p:sp>
        <p:sp>
          <p:nvSpPr>
            <p:cNvPr id="52247" name="Line 23"/>
            <p:cNvSpPr>
              <a:spLocks noChangeShapeType="1"/>
            </p:cNvSpPr>
            <p:nvPr/>
          </p:nvSpPr>
          <p:spPr bwMode="auto">
            <a:xfrm rot="5400000" flipH="1" flipV="1">
              <a:off x="2628106" y="2593182"/>
              <a:ext cx="5762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48" name="Line 24"/>
            <p:cNvSpPr>
              <a:spLocks noChangeShapeType="1"/>
            </p:cNvSpPr>
            <p:nvPr/>
          </p:nvSpPr>
          <p:spPr bwMode="auto">
            <a:xfrm rot="16200000" flipH="1">
              <a:off x="2915443" y="2593182"/>
              <a:ext cx="5762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6883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</a:t>
            </a:r>
            <a:r>
              <a:rPr lang="ja-JP" altLang="en-US" dirty="0"/>
              <a:t>開発工数とコスト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060589C-A9BE-8B3C-AC63-DD0F1C6E1D34}"/>
              </a:ext>
            </a:extLst>
          </p:cNvPr>
          <p:cNvGrpSpPr/>
          <p:nvPr/>
        </p:nvGrpSpPr>
        <p:grpSpPr>
          <a:xfrm>
            <a:off x="900113" y="757238"/>
            <a:ext cx="2806700" cy="2159000"/>
            <a:chOff x="900113" y="757238"/>
            <a:chExt cx="2806700" cy="2159000"/>
          </a:xfrm>
        </p:grpSpPr>
        <p:sp>
          <p:nvSpPr>
            <p:cNvPr id="47115" name="Oval 11"/>
            <p:cNvSpPr>
              <a:spLocks noChangeArrowheads="1"/>
            </p:cNvSpPr>
            <p:nvPr/>
          </p:nvSpPr>
          <p:spPr bwMode="auto">
            <a:xfrm>
              <a:off x="1260475" y="757238"/>
              <a:ext cx="2159000" cy="2159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777777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7106" name="Rectangle 2"/>
            <p:cNvSpPr>
              <a:spLocks noChangeArrowheads="1"/>
            </p:cNvSpPr>
            <p:nvPr/>
          </p:nvSpPr>
          <p:spPr bwMode="auto">
            <a:xfrm>
              <a:off x="935038" y="1330325"/>
              <a:ext cx="1079500" cy="14033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7108" name="Line 4"/>
            <p:cNvSpPr>
              <a:spLocks noChangeShapeType="1"/>
            </p:cNvSpPr>
            <p:nvPr/>
          </p:nvSpPr>
          <p:spPr bwMode="auto">
            <a:xfrm>
              <a:off x="3132138" y="1620838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>
              <a:off x="3132138" y="2197100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16" name="AutoShape 12"/>
            <p:cNvSpPr>
              <a:spLocks noChangeArrowheads="1"/>
            </p:cNvSpPr>
            <p:nvPr/>
          </p:nvSpPr>
          <p:spPr bwMode="auto">
            <a:xfrm flipH="1">
              <a:off x="2159000" y="129698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19" name="AutoShape 15"/>
            <p:cNvSpPr>
              <a:spLocks noChangeArrowheads="1"/>
            </p:cNvSpPr>
            <p:nvPr/>
          </p:nvSpPr>
          <p:spPr bwMode="auto">
            <a:xfrm flipH="1">
              <a:off x="2159000" y="1873250"/>
              <a:ext cx="287338" cy="287338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 flipH="1">
              <a:off x="2159000" y="2449513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900113" y="1295400"/>
              <a:ext cx="1079500" cy="14033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7110" name="AutoShape 6"/>
            <p:cNvSpPr>
              <a:spLocks noChangeArrowheads="1"/>
            </p:cNvSpPr>
            <p:nvPr/>
          </p:nvSpPr>
          <p:spPr bwMode="auto">
            <a:xfrm>
              <a:off x="2555875" y="1295400"/>
              <a:ext cx="1150938" cy="287338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開発規模の見積り</a:t>
              </a:r>
            </a:p>
          </p:txBody>
        </p:sp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2555875" y="2449513"/>
              <a:ext cx="1150938" cy="287337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開発コストの見積り</a:t>
              </a:r>
            </a:p>
          </p:txBody>
        </p:sp>
        <p:sp>
          <p:nvSpPr>
            <p:cNvPr id="47112" name="AutoShape 8"/>
            <p:cNvSpPr>
              <a:spLocks noChangeArrowheads="1"/>
            </p:cNvSpPr>
            <p:nvPr/>
          </p:nvSpPr>
          <p:spPr bwMode="auto">
            <a:xfrm>
              <a:off x="2555875" y="1871663"/>
              <a:ext cx="1150938" cy="287337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開発工数の見積り</a:t>
              </a:r>
            </a:p>
          </p:txBody>
        </p:sp>
        <p:sp>
          <p:nvSpPr>
            <p:cNvPr id="47117" name="Rectangle 13"/>
            <p:cNvSpPr>
              <a:spLocks noChangeArrowheads="1"/>
            </p:cNvSpPr>
            <p:nvPr/>
          </p:nvSpPr>
          <p:spPr bwMode="auto">
            <a:xfrm>
              <a:off x="1008063" y="1584325"/>
              <a:ext cx="865187" cy="1008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業務分野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要求する性能や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信頼性のレベル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開発スケジュール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開発経験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開発用ツール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など</a:t>
              </a:r>
            </a:p>
          </p:txBody>
        </p:sp>
        <p:sp>
          <p:nvSpPr>
            <p:cNvPr id="47118" name="Rectangle 14"/>
            <p:cNvSpPr>
              <a:spLocks noChangeArrowheads="1"/>
            </p:cNvSpPr>
            <p:nvPr/>
          </p:nvSpPr>
          <p:spPr bwMode="auto">
            <a:xfrm>
              <a:off x="1008063" y="1295400"/>
              <a:ext cx="86518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システムの特徴</a:t>
              </a:r>
            </a:p>
          </p:txBody>
        </p:sp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1908175" y="86360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計画</a:t>
              </a:r>
              <a:b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（基本設計）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05</a:t>
            </a:r>
            <a:r>
              <a:rPr lang="en-US" altLang="ja-JP" dirty="0"/>
              <a:t>   </a:t>
            </a:r>
            <a:r>
              <a:rPr lang="ja-JP" altLang="en-US" dirty="0"/>
              <a:t>構造化手法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EAEB93E-328B-2307-BA8E-DA291D8E2633}"/>
              </a:ext>
            </a:extLst>
          </p:cNvPr>
          <p:cNvGrpSpPr/>
          <p:nvPr/>
        </p:nvGrpSpPr>
        <p:grpSpPr>
          <a:xfrm>
            <a:off x="323850" y="1296988"/>
            <a:ext cx="4030663" cy="1474787"/>
            <a:chOff x="323850" y="1296988"/>
            <a:chExt cx="4030663" cy="1474787"/>
          </a:xfrm>
        </p:grpSpPr>
        <p:sp>
          <p:nvSpPr>
            <p:cNvPr id="13560" name="Oval 248"/>
            <p:cNvSpPr>
              <a:spLocks noChangeArrowheads="1"/>
            </p:cNvSpPr>
            <p:nvPr/>
          </p:nvSpPr>
          <p:spPr bwMode="auto">
            <a:xfrm>
              <a:off x="1835150" y="1296988"/>
              <a:ext cx="1008063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2" name="Oval 270"/>
            <p:cNvSpPr>
              <a:spLocks noChangeArrowheads="1"/>
            </p:cNvSpPr>
            <p:nvPr/>
          </p:nvSpPr>
          <p:spPr bwMode="auto">
            <a:xfrm>
              <a:off x="395288" y="1296988"/>
              <a:ext cx="1008062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3" name="Oval 271"/>
            <p:cNvSpPr>
              <a:spLocks noChangeArrowheads="1"/>
            </p:cNvSpPr>
            <p:nvPr/>
          </p:nvSpPr>
          <p:spPr bwMode="auto">
            <a:xfrm>
              <a:off x="3276600" y="1296988"/>
              <a:ext cx="1008063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6" name="Rectangle 274"/>
            <p:cNvSpPr>
              <a:spLocks noChangeArrowheads="1"/>
            </p:cNvSpPr>
            <p:nvPr/>
          </p:nvSpPr>
          <p:spPr bwMode="auto">
            <a:xfrm>
              <a:off x="323850" y="1476375"/>
              <a:ext cx="1150938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段階的詳細化</a:t>
              </a:r>
            </a:p>
          </p:txBody>
        </p:sp>
        <p:sp>
          <p:nvSpPr>
            <p:cNvPr id="13587" name="Rectangle 275"/>
            <p:cNvSpPr>
              <a:spLocks noChangeArrowheads="1"/>
            </p:cNvSpPr>
            <p:nvPr/>
          </p:nvSpPr>
          <p:spPr bwMode="auto">
            <a:xfrm>
              <a:off x="323850" y="1836738"/>
              <a:ext cx="1150938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表記法に基づく図示</a:t>
              </a:r>
            </a:p>
          </p:txBody>
        </p:sp>
        <p:sp>
          <p:nvSpPr>
            <p:cNvPr id="13588" name="Rectangle 276"/>
            <p:cNvSpPr>
              <a:spLocks noChangeArrowheads="1"/>
            </p:cNvSpPr>
            <p:nvPr/>
          </p:nvSpPr>
          <p:spPr bwMode="auto">
            <a:xfrm>
              <a:off x="1763713" y="1836738"/>
              <a:ext cx="1150937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モジュール構造図</a:t>
              </a:r>
            </a:p>
          </p:txBody>
        </p:sp>
        <p:sp>
          <p:nvSpPr>
            <p:cNvPr id="13589" name="Rectangle 277"/>
            <p:cNvSpPr>
              <a:spLocks noChangeArrowheads="1"/>
            </p:cNvSpPr>
            <p:nvPr/>
          </p:nvSpPr>
          <p:spPr bwMode="auto">
            <a:xfrm>
              <a:off x="1763713" y="1476375"/>
              <a:ext cx="1150937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適切なモジュール分割</a:t>
              </a:r>
            </a:p>
          </p:txBody>
        </p:sp>
        <p:sp>
          <p:nvSpPr>
            <p:cNvPr id="13590" name="Rectangle 278"/>
            <p:cNvSpPr>
              <a:spLocks noChangeArrowheads="1"/>
            </p:cNvSpPr>
            <p:nvPr/>
          </p:nvSpPr>
          <p:spPr bwMode="auto">
            <a:xfrm>
              <a:off x="3203575" y="1476375"/>
              <a:ext cx="1150938" cy="6477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構造化定理</a:t>
              </a:r>
            </a:p>
            <a:p>
              <a:pPr algn="ctr"/>
              <a:endParaRPr lang="ja-JP" altLang="en-US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endParaRPr lang="ja-JP" altLang="en-US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endParaRPr lang="en-US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3591" name="Rectangle 279"/>
            <p:cNvSpPr>
              <a:spLocks noChangeArrowheads="1"/>
            </p:cNvSpPr>
            <p:nvPr/>
          </p:nvSpPr>
          <p:spPr bwMode="auto">
            <a:xfrm>
              <a:off x="3240088" y="1728788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構造化チャート</a:t>
              </a:r>
            </a:p>
            <a:p>
              <a:pPr>
                <a:lnSpc>
                  <a:spcPct val="12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■構造化コーディング</a:t>
              </a:r>
            </a:p>
          </p:txBody>
        </p:sp>
        <p:sp>
          <p:nvSpPr>
            <p:cNvPr id="13594" name="Rectangle 282"/>
            <p:cNvSpPr>
              <a:spLocks noChangeArrowheads="1"/>
            </p:cNvSpPr>
            <p:nvPr/>
          </p:nvSpPr>
          <p:spPr bwMode="auto">
            <a:xfrm>
              <a:off x="1908175" y="2519363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構造化設計</a:t>
              </a:r>
            </a:p>
          </p:txBody>
        </p:sp>
        <p:sp>
          <p:nvSpPr>
            <p:cNvPr id="13595" name="Rectangle 283"/>
            <p:cNvSpPr>
              <a:spLocks noChangeArrowheads="1"/>
            </p:cNvSpPr>
            <p:nvPr/>
          </p:nvSpPr>
          <p:spPr bwMode="auto">
            <a:xfrm>
              <a:off x="3276600" y="2519363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</a:t>
              </a:r>
              <a:b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  <p:sp>
          <p:nvSpPr>
            <p:cNvPr id="13596" name="Rectangle 284"/>
            <p:cNvSpPr>
              <a:spLocks noChangeArrowheads="1"/>
            </p:cNvSpPr>
            <p:nvPr/>
          </p:nvSpPr>
          <p:spPr bwMode="auto">
            <a:xfrm>
              <a:off x="468313" y="2519363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構造化分析</a:t>
              </a:r>
            </a:p>
          </p:txBody>
        </p:sp>
        <p:sp>
          <p:nvSpPr>
            <p:cNvPr id="13597" name="AutoShape 285"/>
            <p:cNvSpPr>
              <a:spLocks noChangeArrowheads="1"/>
            </p:cNvSpPr>
            <p:nvPr/>
          </p:nvSpPr>
          <p:spPr bwMode="auto">
            <a:xfrm flipH="1">
              <a:off x="2916238" y="2484438"/>
              <a:ext cx="287337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3598" name="AutoShape 286"/>
            <p:cNvSpPr>
              <a:spLocks noChangeArrowheads="1"/>
            </p:cNvSpPr>
            <p:nvPr/>
          </p:nvSpPr>
          <p:spPr bwMode="auto">
            <a:xfrm flipH="1">
              <a:off x="1476375" y="248443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UI</a:t>
            </a:r>
            <a:r>
              <a:rPr lang="ja-JP" altLang="en-US" dirty="0"/>
              <a:t>；ユーザー インタフェース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B4BF88-5923-81F5-5B8C-50B3C7FFAA5B}"/>
              </a:ext>
            </a:extLst>
          </p:cNvPr>
          <p:cNvGrpSpPr/>
          <p:nvPr/>
        </p:nvGrpSpPr>
        <p:grpSpPr>
          <a:xfrm>
            <a:off x="827088" y="936625"/>
            <a:ext cx="3024187" cy="1727200"/>
            <a:chOff x="827088" y="936625"/>
            <a:chExt cx="3024187" cy="1727200"/>
          </a:xfrm>
        </p:grpSpPr>
        <p:sp>
          <p:nvSpPr>
            <p:cNvPr id="43037" name="Oval 29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3038" name="AutoShape 30"/>
            <p:cNvSpPr>
              <a:spLocks noChangeArrowheads="1"/>
            </p:cNvSpPr>
            <p:nvPr/>
          </p:nvSpPr>
          <p:spPr bwMode="auto">
            <a:xfrm>
              <a:off x="827088" y="1368425"/>
              <a:ext cx="863600" cy="863600"/>
            </a:xfrm>
            <a:prstGeom prst="roundRect">
              <a:avLst>
                <a:gd name="adj" fmla="val 11579"/>
              </a:avLst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利用者</a:t>
              </a:r>
            </a:p>
          </p:txBody>
        </p:sp>
        <p:sp>
          <p:nvSpPr>
            <p:cNvPr id="43040" name="Rectangle 32"/>
            <p:cNvSpPr>
              <a:spLocks noChangeArrowheads="1"/>
            </p:cNvSpPr>
            <p:nvPr/>
          </p:nvSpPr>
          <p:spPr bwMode="auto">
            <a:xfrm>
              <a:off x="1908175" y="1152525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インタフェース</a:t>
              </a:r>
            </a:p>
          </p:txBody>
        </p:sp>
        <p:sp>
          <p:nvSpPr>
            <p:cNvPr id="43041" name="Line 33"/>
            <p:cNvSpPr>
              <a:spLocks noChangeShapeType="1"/>
            </p:cNvSpPr>
            <p:nvPr/>
          </p:nvSpPr>
          <p:spPr bwMode="auto">
            <a:xfrm rot="-5400000">
              <a:off x="2339665" y="1114425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42" name="Line 34"/>
            <p:cNvSpPr>
              <a:spLocks noChangeShapeType="1"/>
            </p:cNvSpPr>
            <p:nvPr/>
          </p:nvSpPr>
          <p:spPr bwMode="auto">
            <a:xfrm rot="5400000" flipH="1">
              <a:off x="2327727" y="140493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43" name="Rectangle 35"/>
            <p:cNvSpPr>
              <a:spLocks noChangeArrowheads="1"/>
            </p:cNvSpPr>
            <p:nvPr/>
          </p:nvSpPr>
          <p:spPr bwMode="auto">
            <a:xfrm>
              <a:off x="2195513" y="1584325"/>
              <a:ext cx="287337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</a:t>
              </a:r>
            </a:p>
          </p:txBody>
        </p:sp>
        <p:sp>
          <p:nvSpPr>
            <p:cNvPr id="43044" name="Rectangle 36"/>
            <p:cNvSpPr>
              <a:spLocks noChangeArrowheads="1"/>
            </p:cNvSpPr>
            <p:nvPr/>
          </p:nvSpPr>
          <p:spPr bwMode="auto">
            <a:xfrm>
              <a:off x="2195513" y="1871663"/>
              <a:ext cx="287337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出力</a:t>
              </a:r>
            </a:p>
          </p:txBody>
        </p:sp>
        <p:sp>
          <p:nvSpPr>
            <p:cNvPr id="43045" name="Rectangle 37"/>
            <p:cNvSpPr>
              <a:spLocks noChangeArrowheads="1"/>
            </p:cNvSpPr>
            <p:nvPr/>
          </p:nvSpPr>
          <p:spPr bwMode="auto">
            <a:xfrm>
              <a:off x="1979613" y="2052638"/>
              <a:ext cx="792162" cy="503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入出力装置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入出力画面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操作手順 など</a:t>
              </a:r>
            </a:p>
          </p:txBody>
        </p:sp>
        <p:sp>
          <p:nvSpPr>
            <p:cNvPr id="43046" name="AutoShape 38"/>
            <p:cNvSpPr>
              <a:spLocks noChangeArrowheads="1"/>
            </p:cNvSpPr>
            <p:nvPr/>
          </p:nvSpPr>
          <p:spPr bwMode="auto">
            <a:xfrm>
              <a:off x="2987675" y="1368425"/>
              <a:ext cx="863600" cy="863600"/>
            </a:xfrm>
            <a:prstGeom prst="roundRect">
              <a:avLst>
                <a:gd name="adj" fmla="val 11579"/>
              </a:avLst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5744</TotalTime>
  <Words>491</Words>
  <Application>Microsoft Office PowerPoint</Application>
  <PresentationFormat>ユーザー設定</PresentationFormat>
  <Paragraphs>156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HGPｺﾞｼｯｸE</vt:lpstr>
      <vt:lpstr>Arial</vt:lpstr>
      <vt:lpstr>Arial Black</vt:lpstr>
      <vt:lpstr>Tahoma</vt:lpstr>
      <vt:lpstr>Wingdings</vt:lpstr>
      <vt:lpstr>標準デザイン</vt:lpstr>
      <vt:lpstr>コンピュータと情報システム [第3版] 09章　システムの設計と開発</vt:lpstr>
      <vt:lpstr>01   システムのライフサイクル</vt:lpstr>
      <vt:lpstr>02   システム開発モデル</vt:lpstr>
      <vt:lpstr>02   【図】アジャイル開発モデル</vt:lpstr>
      <vt:lpstr>03   システム開発手法と開発環境</vt:lpstr>
      <vt:lpstr>03   【図】オブジェクト指向の考え方</vt:lpstr>
      <vt:lpstr>04   開発工数とコスト</vt:lpstr>
      <vt:lpstr>05   構造化手法</vt:lpstr>
      <vt:lpstr>06   UI；ユーザー インタフェース</vt:lpstr>
      <vt:lpstr>07   UI から UX へ</vt:lpstr>
      <vt:lpstr>08   外部設計</vt:lpstr>
      <vt:lpstr>09   内部設計</vt:lpstr>
      <vt:lpstr>10   プログラム設計</vt:lpstr>
      <vt:lpstr>11   プログラミング</vt:lpstr>
      <vt:lpstr>12   テストと検収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213</cp:revision>
  <dcterms:created xsi:type="dcterms:W3CDTF">2006-08-22T06:54:28Z</dcterms:created>
  <dcterms:modified xsi:type="dcterms:W3CDTF">2022-11-07T04:10:42Z</dcterms:modified>
</cp:coreProperties>
</file>