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60" r:id="rId4"/>
    <p:sldId id="259" r:id="rId5"/>
    <p:sldId id="271" r:id="rId6"/>
    <p:sldId id="262" r:id="rId7"/>
    <p:sldId id="263" r:id="rId8"/>
    <p:sldId id="269" r:id="rId9"/>
    <p:sldId id="266" r:id="rId10"/>
    <p:sldId id="267" r:id="rId11"/>
    <p:sldId id="270" r:id="rId12"/>
  </p:sldIdLst>
  <p:sldSz cx="4679950" cy="3600450"/>
  <p:notesSz cx="6735763" cy="98694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0C0C0"/>
    <a:srgbClr val="777777"/>
    <a:srgbClr val="969696"/>
    <a:srgbClr val="4D4D4D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99" autoAdjust="0"/>
  </p:normalViewPr>
  <p:slideViewPr>
    <p:cSldViewPr>
      <p:cViewPr varScale="1">
        <p:scale>
          <a:sx n="170" d="100"/>
          <a:sy n="170" d="100"/>
        </p:scale>
        <p:origin x="138" y="360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B52656-82C9-46C1-9A73-4B7F91798A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050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FA2FF-DA3F-49FE-A0F8-C388DF0B0E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3610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148C9-B40C-4BA6-9F41-9042ED11625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710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E2B8E-EFCA-4344-A530-3D24E01AA99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1686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9F7B0-617D-4888-AE24-36D6FEB5747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7150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2F2C4-9F59-40B9-B6EE-F1978F40F5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240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5D6DA-533B-4FDD-B553-B3A3AE756EA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611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5A679-6FE3-48CE-82CC-5C69BEFCB99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150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63015-85A6-4A60-99F2-A817927362B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465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4026B-0730-4D94-9F1C-14E7F3A5D32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9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6771F-FA07-47B2-A7A3-968150E2B51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9268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/>
            </a:lvl1pPr>
          </a:lstStyle>
          <a:p>
            <a:fld id="{0F48F0A6-F0D9-495D-861E-A658309098AB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/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/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01</a:t>
              </a:r>
              <a:endParaRPr lang="en-US" altLang="ja-JP" sz="1800"/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/>
              <a:t>01   </a:t>
            </a:r>
            <a:r>
              <a:rPr lang="ja-JP" altLang="en-US" dirty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2007-2022 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/>
              <a:t>コンピュータと情報システム </a:t>
            </a:r>
            <a:r>
              <a:rPr lang="en-US" altLang="ja-JP" sz="1200" dirty="0"/>
              <a:t>[</a:t>
            </a:r>
            <a:r>
              <a:rPr lang="ja-JP" altLang="en-US" sz="1200" dirty="0"/>
              <a:t>第</a:t>
            </a:r>
            <a:r>
              <a:rPr lang="en-US" altLang="ja-JP" sz="1200" dirty="0"/>
              <a:t>3</a:t>
            </a:r>
            <a:r>
              <a:rPr lang="ja-JP" altLang="en-US" sz="1200" dirty="0"/>
              <a:t>版</a:t>
            </a:r>
            <a:r>
              <a:rPr lang="en-US" altLang="ja-JP" sz="1200" dirty="0"/>
              <a:t>]</a:t>
            </a:r>
            <a:br>
              <a:rPr lang="ja-JP" altLang="en-US" sz="1200" dirty="0"/>
            </a:br>
            <a:r>
              <a:rPr lang="en-US" altLang="ja-JP" sz="2000" dirty="0"/>
              <a:t>01</a:t>
            </a:r>
            <a:r>
              <a:rPr lang="ja-JP" altLang="en-US" dirty="0"/>
              <a:t>章　コンピュータの基礎知識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09</a:t>
            </a:r>
            <a:r>
              <a:rPr lang="en-US" altLang="ja-JP"/>
              <a:t>   </a:t>
            </a:r>
            <a:r>
              <a:rPr lang="ja-JP" altLang="en-US"/>
              <a:t>各進数の相互変換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55650" y="792163"/>
            <a:ext cx="3563938" cy="2016125"/>
            <a:chOff x="755650" y="792163"/>
            <a:chExt cx="3563938" cy="2016125"/>
          </a:xfrm>
        </p:grpSpPr>
        <p:sp>
          <p:nvSpPr>
            <p:cNvPr id="22532" name="Rectangle 4"/>
            <p:cNvSpPr>
              <a:spLocks noChangeArrowheads="1"/>
            </p:cNvSpPr>
            <p:nvPr/>
          </p:nvSpPr>
          <p:spPr bwMode="auto">
            <a:xfrm>
              <a:off x="1187450" y="16557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1403350" y="16557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1619250" y="16557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1835150" y="16557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2051050" y="16557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.</a:t>
              </a:r>
            </a:p>
          </p:txBody>
        </p:sp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2268538" y="1655763"/>
              <a:ext cx="179387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auto">
            <a:xfrm>
              <a:off x="2484438" y="1655763"/>
              <a:ext cx="179387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39" name="Rectangle 11"/>
            <p:cNvSpPr>
              <a:spLocks noChangeArrowheads="1"/>
            </p:cNvSpPr>
            <p:nvPr/>
          </p:nvSpPr>
          <p:spPr bwMode="auto">
            <a:xfrm>
              <a:off x="2700338" y="1655763"/>
              <a:ext cx="179387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40" name="Line 12"/>
            <p:cNvSpPr>
              <a:spLocks noChangeShapeType="1"/>
            </p:cNvSpPr>
            <p:nvPr/>
          </p:nvSpPr>
          <p:spPr bwMode="auto">
            <a:xfrm>
              <a:off x="1223963" y="2052638"/>
              <a:ext cx="755650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541" name="Line 13"/>
            <p:cNvSpPr>
              <a:spLocks noChangeShapeType="1"/>
            </p:cNvSpPr>
            <p:nvPr/>
          </p:nvSpPr>
          <p:spPr bwMode="auto">
            <a:xfrm>
              <a:off x="2303463" y="2052638"/>
              <a:ext cx="757237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542" name="Line 14"/>
            <p:cNvSpPr>
              <a:spLocks noChangeShapeType="1"/>
            </p:cNvSpPr>
            <p:nvPr/>
          </p:nvSpPr>
          <p:spPr bwMode="auto">
            <a:xfrm>
              <a:off x="2303463" y="1547813"/>
              <a:ext cx="541337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auto">
            <a:xfrm>
              <a:off x="1439863" y="1547813"/>
              <a:ext cx="539750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544" name="Line 16"/>
            <p:cNvSpPr>
              <a:spLocks noChangeShapeType="1"/>
            </p:cNvSpPr>
            <p:nvPr/>
          </p:nvSpPr>
          <p:spPr bwMode="auto">
            <a:xfrm>
              <a:off x="792163" y="1547813"/>
              <a:ext cx="539750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545" name="Rectangle 17"/>
            <p:cNvSpPr>
              <a:spLocks noChangeArrowheads="1"/>
            </p:cNvSpPr>
            <p:nvPr/>
          </p:nvSpPr>
          <p:spPr bwMode="auto">
            <a:xfrm>
              <a:off x="971550" y="7921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46" name="Rectangle 18"/>
            <p:cNvSpPr>
              <a:spLocks noChangeArrowheads="1"/>
            </p:cNvSpPr>
            <p:nvPr/>
          </p:nvSpPr>
          <p:spPr bwMode="auto">
            <a:xfrm>
              <a:off x="1619250" y="7921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5</a:t>
              </a:r>
            </a:p>
          </p:txBody>
        </p:sp>
        <p:sp>
          <p:nvSpPr>
            <p:cNvPr id="22547" name="Rectangle 19"/>
            <p:cNvSpPr>
              <a:spLocks noChangeArrowheads="1"/>
            </p:cNvSpPr>
            <p:nvPr/>
          </p:nvSpPr>
          <p:spPr bwMode="auto">
            <a:xfrm>
              <a:off x="2484438" y="792163"/>
              <a:ext cx="179387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</a:t>
              </a:r>
            </a:p>
          </p:txBody>
        </p:sp>
        <p:sp>
          <p:nvSpPr>
            <p:cNvPr id="22548" name="Rectangle 20"/>
            <p:cNvSpPr>
              <a:spLocks noChangeArrowheads="1"/>
            </p:cNvSpPr>
            <p:nvPr/>
          </p:nvSpPr>
          <p:spPr bwMode="auto">
            <a:xfrm>
              <a:off x="2592388" y="2520950"/>
              <a:ext cx="179387" cy="2873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6</a:t>
              </a:r>
            </a:p>
          </p:txBody>
        </p:sp>
        <p:sp>
          <p:nvSpPr>
            <p:cNvPr id="22549" name="Rectangle 21"/>
            <p:cNvSpPr>
              <a:spLocks noChangeArrowheads="1"/>
            </p:cNvSpPr>
            <p:nvPr/>
          </p:nvSpPr>
          <p:spPr bwMode="auto">
            <a:xfrm>
              <a:off x="1512888" y="2520950"/>
              <a:ext cx="179387" cy="2873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</a:t>
              </a:r>
            </a:p>
          </p:txBody>
        </p:sp>
        <p:sp>
          <p:nvSpPr>
            <p:cNvPr id="22550" name="Rectangle 22"/>
            <p:cNvSpPr>
              <a:spLocks noChangeArrowheads="1"/>
            </p:cNvSpPr>
            <p:nvPr/>
          </p:nvSpPr>
          <p:spPr bwMode="auto">
            <a:xfrm>
              <a:off x="971550" y="1655763"/>
              <a:ext cx="179388" cy="28733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22551" name="Line 23"/>
            <p:cNvSpPr>
              <a:spLocks noChangeAspect="1" noChangeShapeType="1"/>
            </p:cNvSpPr>
            <p:nvPr/>
          </p:nvSpPr>
          <p:spPr bwMode="auto">
            <a:xfrm flipV="1">
              <a:off x="1060450" y="1150938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Line 24"/>
            <p:cNvSpPr>
              <a:spLocks noChangeAspect="1" noChangeShapeType="1"/>
            </p:cNvSpPr>
            <p:nvPr/>
          </p:nvSpPr>
          <p:spPr bwMode="auto">
            <a:xfrm flipV="1">
              <a:off x="1708150" y="1152525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Line 25"/>
            <p:cNvSpPr>
              <a:spLocks noChangeAspect="1" noChangeShapeType="1"/>
            </p:cNvSpPr>
            <p:nvPr/>
          </p:nvSpPr>
          <p:spPr bwMode="auto">
            <a:xfrm flipV="1">
              <a:off x="2573338" y="1152525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Line 26"/>
            <p:cNvSpPr>
              <a:spLocks noChangeAspect="1" noChangeShapeType="1"/>
            </p:cNvSpPr>
            <p:nvPr/>
          </p:nvSpPr>
          <p:spPr bwMode="auto">
            <a:xfrm>
              <a:off x="1600200" y="2052638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Line 27"/>
            <p:cNvSpPr>
              <a:spLocks noChangeAspect="1" noChangeShapeType="1"/>
            </p:cNvSpPr>
            <p:nvPr/>
          </p:nvSpPr>
          <p:spPr bwMode="auto">
            <a:xfrm>
              <a:off x="2681288" y="2052638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AutoShape 28"/>
            <p:cNvSpPr>
              <a:spLocks noChangeArrowheads="1"/>
            </p:cNvSpPr>
            <p:nvPr/>
          </p:nvSpPr>
          <p:spPr bwMode="auto">
            <a:xfrm>
              <a:off x="3455988" y="1655763"/>
              <a:ext cx="647700" cy="2873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2557" name="AutoShape 29"/>
            <p:cNvSpPr>
              <a:spLocks noChangeArrowheads="1"/>
            </p:cNvSpPr>
            <p:nvPr/>
          </p:nvSpPr>
          <p:spPr bwMode="auto">
            <a:xfrm>
              <a:off x="3455988" y="792163"/>
              <a:ext cx="647700" cy="2873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8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2558" name="AutoShape 30"/>
            <p:cNvSpPr>
              <a:spLocks noChangeArrowheads="1"/>
            </p:cNvSpPr>
            <p:nvPr/>
          </p:nvSpPr>
          <p:spPr bwMode="auto">
            <a:xfrm>
              <a:off x="3455988" y="2520950"/>
              <a:ext cx="647700" cy="28733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16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2559" name="Rectangle 31"/>
            <p:cNvSpPr>
              <a:spLocks noChangeArrowheads="1"/>
            </p:cNvSpPr>
            <p:nvPr/>
          </p:nvSpPr>
          <p:spPr bwMode="auto">
            <a:xfrm>
              <a:off x="3240088" y="1152525"/>
              <a:ext cx="1079500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小数点を基準に３桁</a:t>
              </a:r>
              <a:b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ずつ区切って変換</a:t>
              </a:r>
            </a:p>
          </p:txBody>
        </p:sp>
        <p:sp>
          <p:nvSpPr>
            <p:cNvPr id="22562" name="Rectangle 34"/>
            <p:cNvSpPr>
              <a:spLocks noChangeArrowheads="1"/>
            </p:cNvSpPr>
            <p:nvPr/>
          </p:nvSpPr>
          <p:spPr bwMode="auto">
            <a:xfrm>
              <a:off x="2916238" y="1655763"/>
              <a:ext cx="179387" cy="28733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22563" name="Rectangle 35"/>
            <p:cNvSpPr>
              <a:spLocks noChangeArrowheads="1"/>
            </p:cNvSpPr>
            <p:nvPr/>
          </p:nvSpPr>
          <p:spPr bwMode="auto">
            <a:xfrm>
              <a:off x="755650" y="1655763"/>
              <a:ext cx="179388" cy="28733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22564" name="Rectangle 36"/>
            <p:cNvSpPr>
              <a:spLocks noChangeArrowheads="1"/>
            </p:cNvSpPr>
            <p:nvPr/>
          </p:nvSpPr>
          <p:spPr bwMode="auto">
            <a:xfrm>
              <a:off x="2052638" y="792163"/>
              <a:ext cx="179387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.</a:t>
              </a:r>
            </a:p>
          </p:txBody>
        </p:sp>
        <p:sp>
          <p:nvSpPr>
            <p:cNvPr id="22565" name="Rectangle 37"/>
            <p:cNvSpPr>
              <a:spLocks noChangeArrowheads="1"/>
            </p:cNvSpPr>
            <p:nvPr/>
          </p:nvSpPr>
          <p:spPr bwMode="auto">
            <a:xfrm>
              <a:off x="2052638" y="2520950"/>
              <a:ext cx="179387" cy="2873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.</a:t>
              </a:r>
            </a:p>
          </p:txBody>
        </p:sp>
        <p:sp>
          <p:nvSpPr>
            <p:cNvPr id="22566" name="Rectangle 38"/>
            <p:cNvSpPr>
              <a:spLocks noChangeArrowheads="1"/>
            </p:cNvSpPr>
            <p:nvPr/>
          </p:nvSpPr>
          <p:spPr bwMode="auto">
            <a:xfrm>
              <a:off x="3240088" y="2195513"/>
              <a:ext cx="1079500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小数点を基準に４桁</a:t>
              </a:r>
              <a:b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ずつ区切って変換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10</a:t>
            </a:r>
            <a:r>
              <a:rPr lang="en-US" altLang="ja-JP"/>
              <a:t>   </a:t>
            </a:r>
            <a:r>
              <a:rPr lang="ja-JP" altLang="en-US"/>
              <a:t>論理演算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39750" y="792163"/>
            <a:ext cx="3743325" cy="2016125"/>
            <a:chOff x="539750" y="792163"/>
            <a:chExt cx="3743325" cy="2016125"/>
          </a:xfrm>
        </p:grpSpPr>
        <p:sp>
          <p:nvSpPr>
            <p:cNvPr id="26641" name="Rectangle 17"/>
            <p:cNvSpPr>
              <a:spLocks noChangeArrowheads="1"/>
            </p:cNvSpPr>
            <p:nvPr/>
          </p:nvSpPr>
          <p:spPr bwMode="auto">
            <a:xfrm>
              <a:off x="539750" y="1620838"/>
              <a:ext cx="719138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0 1 0 1</a:t>
              </a:r>
            </a:p>
          </p:txBody>
        </p:sp>
        <p:sp>
          <p:nvSpPr>
            <p:cNvPr id="26642" name="Rectangle 18"/>
            <p:cNvSpPr>
              <a:spLocks noChangeArrowheads="1"/>
            </p:cNvSpPr>
            <p:nvPr/>
          </p:nvSpPr>
          <p:spPr bwMode="auto">
            <a:xfrm>
              <a:off x="539750" y="1908175"/>
              <a:ext cx="719138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0 0 1 1</a:t>
              </a:r>
            </a:p>
          </p:txBody>
        </p:sp>
        <p:sp>
          <p:nvSpPr>
            <p:cNvPr id="26655" name="Rectangle 31"/>
            <p:cNvSpPr>
              <a:spLocks noChangeArrowheads="1"/>
            </p:cNvSpPr>
            <p:nvPr/>
          </p:nvSpPr>
          <p:spPr bwMode="auto">
            <a:xfrm>
              <a:off x="539750" y="1008063"/>
              <a:ext cx="719138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25000"/>
                </a:lnSpc>
              </a:pP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論理積</a:t>
              </a:r>
            </a:p>
            <a:p>
              <a:pPr algn="ctr">
                <a:lnSpc>
                  <a:spcPct val="125000"/>
                </a:lnSpc>
              </a:pPr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AND</a:t>
              </a:r>
            </a:p>
          </p:txBody>
        </p:sp>
        <p:sp>
          <p:nvSpPr>
            <p:cNvPr id="26658" name="Rectangle 34"/>
            <p:cNvSpPr>
              <a:spLocks noChangeArrowheads="1"/>
            </p:cNvSpPr>
            <p:nvPr/>
          </p:nvSpPr>
          <p:spPr bwMode="auto">
            <a:xfrm>
              <a:off x="539750" y="2233613"/>
              <a:ext cx="719138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</a:rPr>
                <a:t>0 0 0 1</a:t>
              </a:r>
            </a:p>
          </p:txBody>
        </p:sp>
        <p:sp>
          <p:nvSpPr>
            <p:cNvPr id="26659" name="Line 35"/>
            <p:cNvSpPr>
              <a:spLocks noChangeShapeType="1"/>
            </p:cNvSpPr>
            <p:nvPr/>
          </p:nvSpPr>
          <p:spPr bwMode="auto">
            <a:xfrm>
              <a:off x="539750" y="2197100"/>
              <a:ext cx="71913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660" name="Rectangle 36"/>
            <p:cNvSpPr>
              <a:spLocks noChangeArrowheads="1"/>
            </p:cNvSpPr>
            <p:nvPr/>
          </p:nvSpPr>
          <p:spPr bwMode="auto">
            <a:xfrm>
              <a:off x="1547813" y="1620838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 dirty="0">
                  <a:solidFill>
                    <a:srgbClr val="969696"/>
                  </a:solidFill>
                  <a:latin typeface="Arial Black" panose="020B0A04020102020204" pitchFamily="34" charset="0"/>
                </a:rPr>
                <a:t>0 1 0 1</a:t>
              </a:r>
            </a:p>
          </p:txBody>
        </p:sp>
        <p:sp>
          <p:nvSpPr>
            <p:cNvPr id="26661" name="Rectangle 37"/>
            <p:cNvSpPr>
              <a:spLocks noChangeArrowheads="1"/>
            </p:cNvSpPr>
            <p:nvPr/>
          </p:nvSpPr>
          <p:spPr bwMode="auto">
            <a:xfrm>
              <a:off x="1547813" y="1908175"/>
              <a:ext cx="719137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0 0 1 1</a:t>
              </a:r>
            </a:p>
          </p:txBody>
        </p:sp>
        <p:sp>
          <p:nvSpPr>
            <p:cNvPr id="26662" name="Rectangle 38"/>
            <p:cNvSpPr>
              <a:spLocks noChangeArrowheads="1"/>
            </p:cNvSpPr>
            <p:nvPr/>
          </p:nvSpPr>
          <p:spPr bwMode="auto">
            <a:xfrm>
              <a:off x="1547813" y="1008063"/>
              <a:ext cx="71913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25000"/>
                </a:lnSpc>
              </a:pP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論理和</a:t>
              </a:r>
            </a:p>
            <a:p>
              <a:pPr algn="ctr">
                <a:lnSpc>
                  <a:spcPct val="125000"/>
                </a:lnSpc>
              </a:pPr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OR</a:t>
              </a:r>
            </a:p>
          </p:txBody>
        </p:sp>
        <p:sp>
          <p:nvSpPr>
            <p:cNvPr id="26664" name="Rectangle 40"/>
            <p:cNvSpPr>
              <a:spLocks noChangeArrowheads="1"/>
            </p:cNvSpPr>
            <p:nvPr/>
          </p:nvSpPr>
          <p:spPr bwMode="auto">
            <a:xfrm>
              <a:off x="1547813" y="2233613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</a:rPr>
                <a:t>0 1 1 1</a:t>
              </a:r>
            </a:p>
          </p:txBody>
        </p:sp>
        <p:sp>
          <p:nvSpPr>
            <p:cNvPr id="26665" name="Line 41"/>
            <p:cNvSpPr>
              <a:spLocks noChangeShapeType="1"/>
            </p:cNvSpPr>
            <p:nvPr/>
          </p:nvSpPr>
          <p:spPr bwMode="auto">
            <a:xfrm>
              <a:off x="1547813" y="2197100"/>
              <a:ext cx="719137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666" name="Rectangle 42"/>
            <p:cNvSpPr>
              <a:spLocks noChangeArrowheads="1"/>
            </p:cNvSpPr>
            <p:nvPr/>
          </p:nvSpPr>
          <p:spPr bwMode="auto">
            <a:xfrm>
              <a:off x="3563938" y="1620838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0 1 0 1</a:t>
              </a:r>
            </a:p>
          </p:txBody>
        </p:sp>
        <p:sp>
          <p:nvSpPr>
            <p:cNvPr id="26667" name="Rectangle 43"/>
            <p:cNvSpPr>
              <a:spLocks noChangeArrowheads="1"/>
            </p:cNvSpPr>
            <p:nvPr/>
          </p:nvSpPr>
          <p:spPr bwMode="auto">
            <a:xfrm>
              <a:off x="3563938" y="1908175"/>
              <a:ext cx="719137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0 0 1 1</a:t>
              </a:r>
            </a:p>
          </p:txBody>
        </p:sp>
        <p:sp>
          <p:nvSpPr>
            <p:cNvPr id="26668" name="Rectangle 44"/>
            <p:cNvSpPr>
              <a:spLocks noChangeArrowheads="1"/>
            </p:cNvSpPr>
            <p:nvPr/>
          </p:nvSpPr>
          <p:spPr bwMode="auto">
            <a:xfrm>
              <a:off x="3563938" y="1008063"/>
              <a:ext cx="71913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25000"/>
                </a:lnSpc>
              </a:pP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排他的論理和</a:t>
              </a:r>
            </a:p>
            <a:p>
              <a:pPr algn="ctr">
                <a:lnSpc>
                  <a:spcPct val="125000"/>
                </a:lnSpc>
              </a:pPr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XOR</a:t>
              </a:r>
            </a:p>
          </p:txBody>
        </p:sp>
        <p:sp>
          <p:nvSpPr>
            <p:cNvPr id="26670" name="Rectangle 46"/>
            <p:cNvSpPr>
              <a:spLocks noChangeArrowheads="1"/>
            </p:cNvSpPr>
            <p:nvPr/>
          </p:nvSpPr>
          <p:spPr bwMode="auto">
            <a:xfrm>
              <a:off x="3563938" y="2233613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</a:rPr>
                <a:t>0 1 1 0</a:t>
              </a:r>
            </a:p>
          </p:txBody>
        </p:sp>
        <p:sp>
          <p:nvSpPr>
            <p:cNvPr id="26671" name="Line 47"/>
            <p:cNvSpPr>
              <a:spLocks noChangeShapeType="1"/>
            </p:cNvSpPr>
            <p:nvPr/>
          </p:nvSpPr>
          <p:spPr bwMode="auto">
            <a:xfrm>
              <a:off x="3563938" y="2197100"/>
              <a:ext cx="719137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673" name="Rectangle 49"/>
            <p:cNvSpPr>
              <a:spLocks noChangeArrowheads="1"/>
            </p:cNvSpPr>
            <p:nvPr/>
          </p:nvSpPr>
          <p:spPr bwMode="auto">
            <a:xfrm>
              <a:off x="2411413" y="1763713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0 1</a:t>
              </a:r>
            </a:p>
          </p:txBody>
        </p:sp>
        <p:sp>
          <p:nvSpPr>
            <p:cNvPr id="26674" name="Rectangle 50"/>
            <p:cNvSpPr>
              <a:spLocks noChangeArrowheads="1"/>
            </p:cNvSpPr>
            <p:nvPr/>
          </p:nvSpPr>
          <p:spPr bwMode="auto">
            <a:xfrm>
              <a:off x="2411413" y="1008063"/>
              <a:ext cx="71913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25000"/>
                </a:lnSpc>
              </a:pPr>
              <a:r>
                <a:rPr lang="ja-JP" altLang="en-US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論理否定</a:t>
              </a:r>
            </a:p>
            <a:p>
              <a:pPr algn="ctr">
                <a:lnSpc>
                  <a:spcPct val="125000"/>
                </a:lnSpc>
              </a:pPr>
              <a:r>
                <a:rPr lang="en-US" altLang="ja-JP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NOT</a:t>
              </a:r>
            </a:p>
          </p:txBody>
        </p:sp>
        <p:sp>
          <p:nvSpPr>
            <p:cNvPr id="26675" name="Rectangle 51"/>
            <p:cNvSpPr>
              <a:spLocks noChangeArrowheads="1"/>
            </p:cNvSpPr>
            <p:nvPr/>
          </p:nvSpPr>
          <p:spPr bwMode="auto">
            <a:xfrm>
              <a:off x="2411413" y="2233613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</a:rPr>
                <a:t>1 0</a:t>
              </a:r>
            </a:p>
          </p:txBody>
        </p:sp>
        <p:sp>
          <p:nvSpPr>
            <p:cNvPr id="26676" name="Line 52"/>
            <p:cNvSpPr>
              <a:spLocks noChangeShapeType="1"/>
            </p:cNvSpPr>
            <p:nvPr/>
          </p:nvSpPr>
          <p:spPr bwMode="auto">
            <a:xfrm>
              <a:off x="2555875" y="2197100"/>
              <a:ext cx="431800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678" name="Line 54"/>
            <p:cNvSpPr>
              <a:spLocks noChangeShapeType="1"/>
            </p:cNvSpPr>
            <p:nvPr/>
          </p:nvSpPr>
          <p:spPr bwMode="auto">
            <a:xfrm>
              <a:off x="3276600" y="792163"/>
              <a:ext cx="0" cy="2016125"/>
            </a:xfrm>
            <a:prstGeom prst="line">
              <a:avLst/>
            </a:prstGeom>
            <a:noFill/>
            <a:ln w="28575" cap="rnd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コンピュータの種類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47787" y="792163"/>
            <a:ext cx="3276513" cy="2160587"/>
            <a:chOff x="647787" y="792163"/>
            <a:chExt cx="3276513" cy="2160587"/>
          </a:xfrm>
        </p:grpSpPr>
        <p:sp>
          <p:nvSpPr>
            <p:cNvPr id="3088" name="Line 16"/>
            <p:cNvSpPr>
              <a:spLocks noChangeAspect="1" noChangeShapeType="1"/>
            </p:cNvSpPr>
            <p:nvPr/>
          </p:nvSpPr>
          <p:spPr bwMode="auto">
            <a:xfrm flipV="1">
              <a:off x="1907927" y="1033463"/>
              <a:ext cx="0" cy="18002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" name="Line 17"/>
            <p:cNvSpPr>
              <a:spLocks noChangeAspect="1" noChangeShapeType="1"/>
            </p:cNvSpPr>
            <p:nvPr/>
          </p:nvSpPr>
          <p:spPr bwMode="auto">
            <a:xfrm rot="5400000" flipV="1">
              <a:off x="2274363" y="1699688"/>
              <a:ext cx="0" cy="2268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0" name="Oval 18"/>
            <p:cNvSpPr>
              <a:spLocks noChangeAspect="1" noChangeArrowheads="1"/>
            </p:cNvSpPr>
            <p:nvPr/>
          </p:nvSpPr>
          <p:spPr bwMode="auto">
            <a:xfrm>
              <a:off x="2592003" y="1008063"/>
              <a:ext cx="900113" cy="3238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スーパー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コンピュータ</a:t>
              </a:r>
            </a:p>
          </p:txBody>
        </p:sp>
        <p:sp>
          <p:nvSpPr>
            <p:cNvPr id="3094" name="Oval 22"/>
            <p:cNvSpPr>
              <a:spLocks noChangeAspect="1" noChangeArrowheads="1"/>
            </p:cNvSpPr>
            <p:nvPr/>
          </p:nvSpPr>
          <p:spPr bwMode="auto">
            <a:xfrm>
              <a:off x="2483991" y="1368177"/>
              <a:ext cx="900113" cy="32385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汎用コンピュータ</a:t>
              </a:r>
            </a:p>
          </p:txBody>
        </p:sp>
        <p:sp>
          <p:nvSpPr>
            <p:cNvPr id="3095" name="Oval 23"/>
            <p:cNvSpPr>
              <a:spLocks noChangeAspect="1" noChangeArrowheads="1"/>
            </p:cNvSpPr>
            <p:nvPr/>
          </p:nvSpPr>
          <p:spPr bwMode="auto">
            <a:xfrm>
              <a:off x="2160588" y="1728403"/>
              <a:ext cx="936625" cy="32385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ワークステーション</a:t>
              </a:r>
            </a:p>
          </p:txBody>
        </p:sp>
        <p:sp>
          <p:nvSpPr>
            <p:cNvPr id="3096" name="Oval 24"/>
            <p:cNvSpPr>
              <a:spLocks noChangeArrowheads="1"/>
            </p:cNvSpPr>
            <p:nvPr/>
          </p:nvSpPr>
          <p:spPr bwMode="auto">
            <a:xfrm>
              <a:off x="2556071" y="2447925"/>
              <a:ext cx="648000" cy="21600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マイコン</a:t>
              </a:r>
            </a:p>
          </p:txBody>
        </p:sp>
        <p:sp>
          <p:nvSpPr>
            <p:cNvPr id="3097" name="Oval 25"/>
            <p:cNvSpPr>
              <a:spLocks noChangeArrowheads="1"/>
            </p:cNvSpPr>
            <p:nvPr/>
          </p:nvSpPr>
          <p:spPr bwMode="auto">
            <a:xfrm>
              <a:off x="1439862" y="2340285"/>
              <a:ext cx="900000" cy="32400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PDA</a:t>
              </a:r>
            </a:p>
          </p:txBody>
        </p:sp>
        <p:sp>
          <p:nvSpPr>
            <p:cNvPr id="3098" name="Oval 26"/>
            <p:cNvSpPr>
              <a:spLocks noChangeAspect="1" noChangeArrowheads="1"/>
            </p:cNvSpPr>
            <p:nvPr/>
          </p:nvSpPr>
          <p:spPr bwMode="auto">
            <a:xfrm>
              <a:off x="1619895" y="2088257"/>
              <a:ext cx="900112" cy="32385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パソコン</a:t>
              </a:r>
            </a:p>
          </p:txBody>
        </p:sp>
        <p:sp>
          <p:nvSpPr>
            <p:cNvPr id="3100" name="Rectangle 28"/>
            <p:cNvSpPr>
              <a:spLocks noChangeArrowheads="1"/>
            </p:cNvSpPr>
            <p:nvPr/>
          </p:nvSpPr>
          <p:spPr bwMode="auto">
            <a:xfrm>
              <a:off x="3421063" y="2700338"/>
              <a:ext cx="503237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業務用</a:t>
              </a:r>
            </a:p>
          </p:txBody>
        </p:sp>
        <p:sp>
          <p:nvSpPr>
            <p:cNvPr id="3101" name="Rectangle 29"/>
            <p:cNvSpPr>
              <a:spLocks noChangeArrowheads="1"/>
            </p:cNvSpPr>
            <p:nvPr/>
          </p:nvSpPr>
          <p:spPr bwMode="auto">
            <a:xfrm>
              <a:off x="647787" y="2700338"/>
              <a:ext cx="503237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個人用</a:t>
              </a:r>
            </a:p>
          </p:txBody>
        </p:sp>
        <p:sp>
          <p:nvSpPr>
            <p:cNvPr id="3102" name="Rectangle 30"/>
            <p:cNvSpPr>
              <a:spLocks noChangeArrowheads="1"/>
            </p:cNvSpPr>
            <p:nvPr/>
          </p:nvSpPr>
          <p:spPr bwMode="auto">
            <a:xfrm>
              <a:off x="1835150" y="792163"/>
              <a:ext cx="503238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処理能力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コンピュータの</a:t>
            </a:r>
            <a:r>
              <a:rPr lang="en-US" altLang="ja-JP"/>
              <a:t>5</a:t>
            </a:r>
            <a:r>
              <a:rPr lang="ja-JP" altLang="en-US"/>
              <a:t>大装置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827088" y="863600"/>
            <a:ext cx="3022600" cy="1908175"/>
            <a:chOff x="827088" y="863600"/>
            <a:chExt cx="3022600" cy="1908175"/>
          </a:xfrm>
        </p:grpSpPr>
        <p:sp>
          <p:nvSpPr>
            <p:cNvPr id="14364" name="AutoShape 28"/>
            <p:cNvSpPr>
              <a:spLocks noChangeArrowheads="1"/>
            </p:cNvSpPr>
            <p:nvPr/>
          </p:nvSpPr>
          <p:spPr bwMode="auto">
            <a:xfrm>
              <a:off x="1476375" y="1079500"/>
              <a:ext cx="1727200" cy="828675"/>
            </a:xfrm>
            <a:prstGeom prst="roundRect">
              <a:avLst>
                <a:gd name="adj" fmla="val 11495"/>
              </a:avLst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1799518" y="863600"/>
              <a:ext cx="115252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中央処理装置（</a:t>
              </a: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）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4344" name="AutoShape 8"/>
            <p:cNvSpPr>
              <a:spLocks noChangeArrowheads="1"/>
            </p:cNvSpPr>
            <p:nvPr/>
          </p:nvSpPr>
          <p:spPr bwMode="auto">
            <a:xfrm>
              <a:off x="2232025" y="1944688"/>
              <a:ext cx="215900" cy="287337"/>
            </a:xfrm>
            <a:prstGeom prst="upDownArrow">
              <a:avLst>
                <a:gd name="adj1" fmla="val 50000"/>
                <a:gd name="adj2" fmla="val 33827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4345" name="AutoShape 9"/>
            <p:cNvSpPr>
              <a:spLocks noChangeArrowheads="1"/>
            </p:cNvSpPr>
            <p:nvPr/>
          </p:nvSpPr>
          <p:spPr bwMode="auto">
            <a:xfrm>
              <a:off x="2773363" y="2411413"/>
              <a:ext cx="287337" cy="215900"/>
            </a:xfrm>
            <a:prstGeom prst="rightArrow">
              <a:avLst>
                <a:gd name="adj1" fmla="val 51472"/>
                <a:gd name="adj2" fmla="val 3283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4352" name="Rectangle 16"/>
            <p:cNvSpPr>
              <a:spLocks noChangeArrowheads="1"/>
            </p:cNvSpPr>
            <p:nvPr/>
          </p:nvSpPr>
          <p:spPr bwMode="auto">
            <a:xfrm>
              <a:off x="1620838" y="1260475"/>
              <a:ext cx="647700" cy="468313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制御装置</a:t>
              </a:r>
            </a:p>
          </p:txBody>
        </p:sp>
        <p:sp>
          <p:nvSpPr>
            <p:cNvPr id="14353" name="Rectangle 17"/>
            <p:cNvSpPr>
              <a:spLocks noChangeArrowheads="1"/>
            </p:cNvSpPr>
            <p:nvPr/>
          </p:nvSpPr>
          <p:spPr bwMode="auto">
            <a:xfrm>
              <a:off x="2413000" y="1260475"/>
              <a:ext cx="647700" cy="4683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演算装置</a:t>
              </a:r>
            </a:p>
          </p:txBody>
        </p:sp>
        <p:sp>
          <p:nvSpPr>
            <p:cNvPr id="14354" name="Rectangle 18"/>
            <p:cNvSpPr>
              <a:spLocks noChangeArrowheads="1"/>
            </p:cNvSpPr>
            <p:nvPr/>
          </p:nvSpPr>
          <p:spPr bwMode="auto">
            <a:xfrm>
              <a:off x="1978025" y="2268538"/>
              <a:ext cx="719138" cy="503237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記憶装置</a:t>
              </a:r>
            </a:p>
          </p:txBody>
        </p:sp>
        <p:sp>
          <p:nvSpPr>
            <p:cNvPr id="14356" name="Rectangle 20"/>
            <p:cNvSpPr>
              <a:spLocks noChangeArrowheads="1"/>
            </p:cNvSpPr>
            <p:nvPr/>
          </p:nvSpPr>
          <p:spPr bwMode="auto">
            <a:xfrm>
              <a:off x="3130550" y="2268538"/>
              <a:ext cx="719138" cy="5032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出力装置</a:t>
              </a:r>
            </a:p>
          </p:txBody>
        </p:sp>
        <p:sp>
          <p:nvSpPr>
            <p:cNvPr id="14357" name="Rectangle 21"/>
            <p:cNvSpPr>
              <a:spLocks noChangeArrowheads="1"/>
            </p:cNvSpPr>
            <p:nvPr/>
          </p:nvSpPr>
          <p:spPr bwMode="auto">
            <a:xfrm>
              <a:off x="827088" y="2268538"/>
              <a:ext cx="719137" cy="5032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入力装置</a:t>
              </a:r>
            </a:p>
          </p:txBody>
        </p:sp>
        <p:sp>
          <p:nvSpPr>
            <p:cNvPr id="14366" name="AutoShape 30"/>
            <p:cNvSpPr>
              <a:spLocks noChangeArrowheads="1"/>
            </p:cNvSpPr>
            <p:nvPr/>
          </p:nvSpPr>
          <p:spPr bwMode="auto">
            <a:xfrm>
              <a:off x="1624013" y="2411413"/>
              <a:ext cx="287337" cy="215900"/>
            </a:xfrm>
            <a:prstGeom prst="rightArrow">
              <a:avLst>
                <a:gd name="adj1" fmla="val 51472"/>
                <a:gd name="adj2" fmla="val 3283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03</a:t>
            </a:r>
            <a:r>
              <a:rPr lang="en-US" altLang="ja-JP"/>
              <a:t>   </a:t>
            </a:r>
            <a:r>
              <a:rPr lang="ja-JP" altLang="en-US"/>
              <a:t>パソコンの種類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84213" y="936625"/>
            <a:ext cx="3276600" cy="2016125"/>
            <a:chOff x="684213" y="936625"/>
            <a:chExt cx="3276600" cy="2016125"/>
          </a:xfrm>
        </p:grpSpPr>
        <p:sp>
          <p:nvSpPr>
            <p:cNvPr id="13316" name="Line 4"/>
            <p:cNvSpPr>
              <a:spLocks noChangeAspect="1" noChangeShapeType="1"/>
            </p:cNvSpPr>
            <p:nvPr/>
          </p:nvSpPr>
          <p:spPr bwMode="auto">
            <a:xfrm rot="5400000" flipV="1">
              <a:off x="2366169" y="1774031"/>
              <a:ext cx="0" cy="21415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18" name="Rectangle 6"/>
            <p:cNvSpPr>
              <a:spLocks noChangeArrowheads="1"/>
            </p:cNvSpPr>
            <p:nvPr/>
          </p:nvSpPr>
          <p:spPr bwMode="auto">
            <a:xfrm>
              <a:off x="3457575" y="2700338"/>
              <a:ext cx="503238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小型化</a:t>
              </a:r>
            </a:p>
          </p:txBody>
        </p:sp>
        <p:sp>
          <p:nvSpPr>
            <p:cNvPr id="13320" name="Oval 8"/>
            <p:cNvSpPr>
              <a:spLocks noChangeArrowheads="1"/>
            </p:cNvSpPr>
            <p:nvPr/>
          </p:nvSpPr>
          <p:spPr bwMode="auto">
            <a:xfrm>
              <a:off x="1223963" y="1187450"/>
              <a:ext cx="1150937" cy="576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デスクトップ型</a:t>
              </a:r>
            </a:p>
          </p:txBody>
        </p:sp>
        <p:sp>
          <p:nvSpPr>
            <p:cNvPr id="13321" name="Oval 9"/>
            <p:cNvSpPr>
              <a:spLocks noChangeArrowheads="1"/>
            </p:cNvSpPr>
            <p:nvPr/>
          </p:nvSpPr>
          <p:spPr bwMode="auto">
            <a:xfrm>
              <a:off x="2052638" y="1763713"/>
              <a:ext cx="935037" cy="46831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ノートブック型</a:t>
              </a:r>
            </a:p>
          </p:txBody>
        </p:sp>
        <p:sp>
          <p:nvSpPr>
            <p:cNvPr id="13322" name="Oval 10"/>
            <p:cNvSpPr>
              <a:spLocks noChangeArrowheads="1"/>
            </p:cNvSpPr>
            <p:nvPr/>
          </p:nvSpPr>
          <p:spPr bwMode="auto">
            <a:xfrm>
              <a:off x="2808288" y="2232025"/>
              <a:ext cx="719137" cy="3603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携帯型</a:t>
              </a:r>
            </a:p>
          </p:txBody>
        </p:sp>
        <p:sp>
          <p:nvSpPr>
            <p:cNvPr id="13323" name="Line 11"/>
            <p:cNvSpPr>
              <a:spLocks noChangeAspect="1" noChangeShapeType="1"/>
            </p:cNvSpPr>
            <p:nvPr/>
          </p:nvSpPr>
          <p:spPr bwMode="auto">
            <a:xfrm flipV="1">
              <a:off x="936625" y="1187450"/>
              <a:ext cx="0" cy="144145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4" name="Rectangle 12"/>
            <p:cNvSpPr>
              <a:spLocks noChangeArrowheads="1"/>
            </p:cNvSpPr>
            <p:nvPr/>
          </p:nvSpPr>
          <p:spPr bwMode="auto">
            <a:xfrm>
              <a:off x="684213" y="936625"/>
              <a:ext cx="503237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性能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04</a:t>
            </a:r>
            <a:r>
              <a:rPr lang="en-US" altLang="ja-JP"/>
              <a:t>   </a:t>
            </a:r>
            <a:r>
              <a:rPr lang="ja-JP" altLang="en-US"/>
              <a:t>パソコンの基本構成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611138" y="756109"/>
            <a:ext cx="3457625" cy="2304591"/>
            <a:chOff x="611138" y="756109"/>
            <a:chExt cx="3457625" cy="2304591"/>
          </a:xfrm>
        </p:grpSpPr>
        <p:sp>
          <p:nvSpPr>
            <p:cNvPr id="33813" name="Oval 21"/>
            <p:cNvSpPr>
              <a:spLocks noChangeArrowheads="1"/>
            </p:cNvSpPr>
            <p:nvPr/>
          </p:nvSpPr>
          <p:spPr bwMode="auto">
            <a:xfrm>
              <a:off x="3348038" y="1079500"/>
              <a:ext cx="720725" cy="72072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パソコン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本体</a:t>
              </a:r>
            </a:p>
          </p:txBody>
        </p:sp>
        <p:sp>
          <p:nvSpPr>
            <p:cNvPr id="33814" name="Oval 22"/>
            <p:cNvSpPr>
              <a:spLocks noChangeArrowheads="1"/>
            </p:cNvSpPr>
            <p:nvPr/>
          </p:nvSpPr>
          <p:spPr bwMode="auto">
            <a:xfrm>
              <a:off x="611138" y="1079500"/>
              <a:ext cx="720725" cy="72072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ディスプレイ</a:t>
              </a:r>
            </a:p>
          </p:txBody>
        </p:sp>
        <p:sp>
          <p:nvSpPr>
            <p:cNvPr id="33815" name="Oval 23"/>
            <p:cNvSpPr>
              <a:spLocks noChangeArrowheads="1"/>
            </p:cNvSpPr>
            <p:nvPr/>
          </p:nvSpPr>
          <p:spPr bwMode="auto">
            <a:xfrm>
              <a:off x="2555875" y="2339975"/>
              <a:ext cx="720725" cy="72072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キーボード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＆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マウス</a:t>
              </a:r>
            </a:p>
          </p:txBody>
        </p:sp>
        <p:pic>
          <p:nvPicPr>
            <p:cNvPr id="33811" name="Picture 1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6500" y="2592388"/>
              <a:ext cx="1420813" cy="230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812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046413" y="2663825"/>
              <a:ext cx="554037" cy="1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9855" y="1008137"/>
              <a:ext cx="1296000" cy="1086649"/>
            </a:xfrm>
            <a:prstGeom prst="rect">
              <a:avLst/>
            </a:prstGeom>
          </p:spPr>
        </p:pic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00095" y="756109"/>
              <a:ext cx="720000" cy="13787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</a:t>
            </a:r>
            <a:r>
              <a:rPr lang="ja-JP" altLang="en-US"/>
              <a:t>情報とデータ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39750" y="1079500"/>
            <a:ext cx="3240088" cy="1765300"/>
            <a:chOff x="539750" y="1079500"/>
            <a:chExt cx="3240088" cy="1765300"/>
          </a:xfrm>
        </p:grpSpPr>
        <p:sp>
          <p:nvSpPr>
            <p:cNvPr id="17434" name="Rectangle 26"/>
            <p:cNvSpPr>
              <a:spLocks noChangeArrowheads="1"/>
            </p:cNvSpPr>
            <p:nvPr/>
          </p:nvSpPr>
          <p:spPr bwMode="auto">
            <a:xfrm>
              <a:off x="539750" y="1079500"/>
              <a:ext cx="503238" cy="3238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17435" name="Rectangle 27" descr="20%"/>
            <p:cNvSpPr>
              <a:spLocks noChangeArrowheads="1"/>
            </p:cNvSpPr>
            <p:nvPr/>
          </p:nvSpPr>
          <p:spPr bwMode="auto">
            <a:xfrm>
              <a:off x="539750" y="1800225"/>
              <a:ext cx="503238" cy="323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情報</a:t>
              </a:r>
            </a:p>
          </p:txBody>
        </p:sp>
        <p:sp>
          <p:nvSpPr>
            <p:cNvPr id="17436" name="Rectangle 28"/>
            <p:cNvSpPr>
              <a:spLocks noChangeArrowheads="1"/>
            </p:cNvSpPr>
            <p:nvPr/>
          </p:nvSpPr>
          <p:spPr bwMode="auto">
            <a:xfrm>
              <a:off x="539750" y="2519363"/>
              <a:ext cx="503238" cy="323850"/>
            </a:xfrm>
            <a:prstGeom prst="rect">
              <a:avLst/>
            </a:prstGeom>
            <a:solidFill>
              <a:srgbClr val="777777"/>
            </a:solidFill>
            <a:ln w="1905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chemeClr val="bg1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知識</a:t>
              </a:r>
            </a:p>
          </p:txBody>
        </p:sp>
        <p:sp>
          <p:nvSpPr>
            <p:cNvPr id="17438" name="Rectangle 30"/>
            <p:cNvSpPr>
              <a:spLocks noChangeArrowheads="1"/>
            </p:cNvSpPr>
            <p:nvPr/>
          </p:nvSpPr>
          <p:spPr bwMode="auto">
            <a:xfrm>
              <a:off x="1438275" y="1079500"/>
              <a:ext cx="2339975" cy="3238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評価されていないメッセージ</a:t>
              </a:r>
            </a:p>
          </p:txBody>
        </p:sp>
        <p:grpSp>
          <p:nvGrpSpPr>
            <p:cNvPr id="17463" name="Group 55"/>
            <p:cNvGrpSpPr>
              <a:grpSpLocks/>
            </p:cNvGrpSpPr>
            <p:nvPr/>
          </p:nvGrpSpPr>
          <p:grpSpPr bwMode="auto">
            <a:xfrm>
              <a:off x="1150938" y="1187450"/>
              <a:ext cx="179387" cy="109538"/>
              <a:chOff x="635" y="748"/>
              <a:chExt cx="136" cy="69"/>
            </a:xfrm>
          </p:grpSpPr>
          <p:sp>
            <p:nvSpPr>
              <p:cNvPr id="17439" name="Rectangle 31"/>
              <p:cNvSpPr>
                <a:spLocks noChangeArrowheads="1"/>
              </p:cNvSpPr>
              <p:nvPr/>
            </p:nvSpPr>
            <p:spPr bwMode="auto">
              <a:xfrm>
                <a:off x="635" y="748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40" name="Rectangle 32"/>
              <p:cNvSpPr>
                <a:spLocks noChangeArrowheads="1"/>
              </p:cNvSpPr>
              <p:nvPr/>
            </p:nvSpPr>
            <p:spPr bwMode="auto">
              <a:xfrm>
                <a:off x="635" y="794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442" name="Rectangle 34"/>
            <p:cNvSpPr>
              <a:spLocks noChangeArrowheads="1"/>
            </p:cNvSpPr>
            <p:nvPr/>
          </p:nvSpPr>
          <p:spPr bwMode="auto">
            <a:xfrm>
              <a:off x="2338388" y="1800225"/>
              <a:ext cx="1439862" cy="3238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特定状況における評価</a:t>
              </a:r>
            </a:p>
          </p:txBody>
        </p:sp>
        <p:sp>
          <p:nvSpPr>
            <p:cNvPr id="17443" name="Rectangle 35"/>
            <p:cNvSpPr>
              <a:spLocks noChangeArrowheads="1"/>
            </p:cNvSpPr>
            <p:nvPr/>
          </p:nvSpPr>
          <p:spPr bwMode="auto">
            <a:xfrm>
              <a:off x="1438275" y="1800225"/>
              <a:ext cx="503238" cy="32385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データ</a:t>
              </a:r>
            </a:p>
          </p:txBody>
        </p:sp>
        <p:grpSp>
          <p:nvGrpSpPr>
            <p:cNvPr id="17470" name="Group 62"/>
            <p:cNvGrpSpPr>
              <a:grpSpLocks/>
            </p:cNvGrpSpPr>
            <p:nvPr/>
          </p:nvGrpSpPr>
          <p:grpSpPr bwMode="auto">
            <a:xfrm>
              <a:off x="2051050" y="1873250"/>
              <a:ext cx="179388" cy="179388"/>
              <a:chOff x="1236" y="1163"/>
              <a:chExt cx="113" cy="113"/>
            </a:xfrm>
          </p:grpSpPr>
          <p:sp>
            <p:nvSpPr>
              <p:cNvPr id="17446" name="Rectangle 38"/>
              <p:cNvSpPr>
                <a:spLocks noChangeArrowheads="1"/>
              </p:cNvSpPr>
              <p:nvPr/>
            </p:nvSpPr>
            <p:spPr bwMode="auto">
              <a:xfrm rot="-5400000">
                <a:off x="1237" y="1208"/>
                <a:ext cx="113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47" name="Rectangle 39"/>
              <p:cNvSpPr>
                <a:spLocks noChangeArrowheads="1"/>
              </p:cNvSpPr>
              <p:nvPr/>
            </p:nvSpPr>
            <p:spPr bwMode="auto">
              <a:xfrm>
                <a:off x="1236" y="1208"/>
                <a:ext cx="113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449" name="Rectangle 41"/>
            <p:cNvSpPr>
              <a:spLocks noChangeArrowheads="1"/>
            </p:cNvSpPr>
            <p:nvPr/>
          </p:nvSpPr>
          <p:spPr bwMode="auto">
            <a:xfrm>
              <a:off x="2339975" y="2520950"/>
              <a:ext cx="1439863" cy="3238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客観的な評価と体系化</a:t>
              </a:r>
            </a:p>
          </p:txBody>
        </p:sp>
        <p:sp>
          <p:nvSpPr>
            <p:cNvPr id="17450" name="Rectangle 42" descr="20%"/>
            <p:cNvSpPr>
              <a:spLocks noChangeArrowheads="1"/>
            </p:cNvSpPr>
            <p:nvPr/>
          </p:nvSpPr>
          <p:spPr bwMode="auto">
            <a:xfrm>
              <a:off x="1438275" y="2519363"/>
              <a:ext cx="503238" cy="323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情報</a:t>
              </a:r>
            </a:p>
          </p:txBody>
        </p:sp>
        <p:grpSp>
          <p:nvGrpSpPr>
            <p:cNvPr id="17464" name="Group 56"/>
            <p:cNvGrpSpPr>
              <a:grpSpLocks/>
            </p:cNvGrpSpPr>
            <p:nvPr/>
          </p:nvGrpSpPr>
          <p:grpSpPr bwMode="auto">
            <a:xfrm>
              <a:off x="1150938" y="1908175"/>
              <a:ext cx="179387" cy="109538"/>
              <a:chOff x="635" y="748"/>
              <a:chExt cx="136" cy="69"/>
            </a:xfrm>
          </p:grpSpPr>
          <p:sp>
            <p:nvSpPr>
              <p:cNvPr id="17465" name="Rectangle 57"/>
              <p:cNvSpPr>
                <a:spLocks noChangeArrowheads="1"/>
              </p:cNvSpPr>
              <p:nvPr/>
            </p:nvSpPr>
            <p:spPr bwMode="auto">
              <a:xfrm>
                <a:off x="635" y="748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6" name="Rectangle 58"/>
              <p:cNvSpPr>
                <a:spLocks noChangeArrowheads="1"/>
              </p:cNvSpPr>
              <p:nvPr/>
            </p:nvSpPr>
            <p:spPr bwMode="auto">
              <a:xfrm>
                <a:off x="635" y="794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67" name="Group 59"/>
            <p:cNvGrpSpPr>
              <a:grpSpLocks/>
            </p:cNvGrpSpPr>
            <p:nvPr/>
          </p:nvGrpSpPr>
          <p:grpSpPr bwMode="auto">
            <a:xfrm>
              <a:off x="1150938" y="2628900"/>
              <a:ext cx="179387" cy="109538"/>
              <a:chOff x="635" y="748"/>
              <a:chExt cx="136" cy="69"/>
            </a:xfrm>
          </p:grpSpPr>
          <p:sp>
            <p:nvSpPr>
              <p:cNvPr id="17468" name="Rectangle 60"/>
              <p:cNvSpPr>
                <a:spLocks noChangeArrowheads="1"/>
              </p:cNvSpPr>
              <p:nvPr/>
            </p:nvSpPr>
            <p:spPr bwMode="auto">
              <a:xfrm>
                <a:off x="635" y="748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9" name="Rectangle 61"/>
              <p:cNvSpPr>
                <a:spLocks noChangeArrowheads="1"/>
              </p:cNvSpPr>
              <p:nvPr/>
            </p:nvSpPr>
            <p:spPr bwMode="auto">
              <a:xfrm>
                <a:off x="635" y="794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71" name="Group 63"/>
            <p:cNvGrpSpPr>
              <a:grpSpLocks/>
            </p:cNvGrpSpPr>
            <p:nvPr/>
          </p:nvGrpSpPr>
          <p:grpSpPr bwMode="auto">
            <a:xfrm>
              <a:off x="2051050" y="2592388"/>
              <a:ext cx="179388" cy="179387"/>
              <a:chOff x="1236" y="1163"/>
              <a:chExt cx="113" cy="113"/>
            </a:xfrm>
          </p:grpSpPr>
          <p:sp>
            <p:nvSpPr>
              <p:cNvPr id="17472" name="Rectangle 64"/>
              <p:cNvSpPr>
                <a:spLocks noChangeArrowheads="1"/>
              </p:cNvSpPr>
              <p:nvPr/>
            </p:nvSpPr>
            <p:spPr bwMode="auto">
              <a:xfrm rot="-5400000">
                <a:off x="1237" y="1208"/>
                <a:ext cx="113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73" name="Rectangle 65"/>
              <p:cNvSpPr>
                <a:spLocks noChangeArrowheads="1"/>
              </p:cNvSpPr>
              <p:nvPr/>
            </p:nvSpPr>
            <p:spPr bwMode="auto">
              <a:xfrm>
                <a:off x="1236" y="1208"/>
                <a:ext cx="113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06</a:t>
            </a:r>
            <a:r>
              <a:rPr lang="en-US" altLang="ja-JP"/>
              <a:t>   </a:t>
            </a:r>
            <a:r>
              <a:rPr lang="ja-JP" altLang="en-US"/>
              <a:t>情報処理で用いられる単位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288925" y="828675"/>
            <a:ext cx="3922713" cy="2124075"/>
            <a:chOff x="288925" y="828675"/>
            <a:chExt cx="3922713" cy="2124075"/>
          </a:xfrm>
        </p:grpSpPr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2085975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46" name="Rectangle 14"/>
            <p:cNvSpPr>
              <a:spLocks noChangeArrowheads="1"/>
            </p:cNvSpPr>
            <p:nvPr/>
          </p:nvSpPr>
          <p:spPr bwMode="auto">
            <a:xfrm>
              <a:off x="2230438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47" name="Rectangle 15"/>
            <p:cNvSpPr>
              <a:spLocks noChangeArrowheads="1"/>
            </p:cNvSpPr>
            <p:nvPr/>
          </p:nvSpPr>
          <p:spPr bwMode="auto">
            <a:xfrm>
              <a:off x="2374900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2517775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49" name="Rectangle 17"/>
            <p:cNvSpPr>
              <a:spLocks noChangeArrowheads="1"/>
            </p:cNvSpPr>
            <p:nvPr/>
          </p:nvSpPr>
          <p:spPr bwMode="auto">
            <a:xfrm>
              <a:off x="2662238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50" name="Rectangle 18"/>
            <p:cNvSpPr>
              <a:spLocks noChangeArrowheads="1"/>
            </p:cNvSpPr>
            <p:nvPr/>
          </p:nvSpPr>
          <p:spPr bwMode="auto">
            <a:xfrm>
              <a:off x="2806700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51" name="Rectangle 19"/>
            <p:cNvSpPr>
              <a:spLocks noChangeArrowheads="1"/>
            </p:cNvSpPr>
            <p:nvPr/>
          </p:nvSpPr>
          <p:spPr bwMode="auto">
            <a:xfrm>
              <a:off x="2951163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52" name="Rectangle 20"/>
            <p:cNvSpPr>
              <a:spLocks noChangeArrowheads="1"/>
            </p:cNvSpPr>
            <p:nvPr/>
          </p:nvSpPr>
          <p:spPr bwMode="auto">
            <a:xfrm>
              <a:off x="3094038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69" name="Rectangle 37"/>
            <p:cNvSpPr>
              <a:spLocks noChangeArrowheads="1"/>
            </p:cNvSpPr>
            <p:nvPr/>
          </p:nvSpPr>
          <p:spPr bwMode="auto">
            <a:xfrm>
              <a:off x="2085975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0" name="Rectangle 38"/>
            <p:cNvSpPr>
              <a:spLocks noChangeArrowheads="1"/>
            </p:cNvSpPr>
            <p:nvPr/>
          </p:nvSpPr>
          <p:spPr bwMode="auto">
            <a:xfrm>
              <a:off x="2230438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1" name="Rectangle 39"/>
            <p:cNvSpPr>
              <a:spLocks noChangeArrowheads="1"/>
            </p:cNvSpPr>
            <p:nvPr/>
          </p:nvSpPr>
          <p:spPr bwMode="auto">
            <a:xfrm>
              <a:off x="2374900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2" name="Rectangle 40"/>
            <p:cNvSpPr>
              <a:spLocks noChangeArrowheads="1"/>
            </p:cNvSpPr>
            <p:nvPr/>
          </p:nvSpPr>
          <p:spPr bwMode="auto">
            <a:xfrm>
              <a:off x="2517775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3" name="Rectangle 41"/>
            <p:cNvSpPr>
              <a:spLocks noChangeArrowheads="1"/>
            </p:cNvSpPr>
            <p:nvPr/>
          </p:nvSpPr>
          <p:spPr bwMode="auto">
            <a:xfrm>
              <a:off x="2662238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4" name="Rectangle 42"/>
            <p:cNvSpPr>
              <a:spLocks noChangeArrowheads="1"/>
            </p:cNvSpPr>
            <p:nvPr/>
          </p:nvSpPr>
          <p:spPr bwMode="auto">
            <a:xfrm>
              <a:off x="2806700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5" name="Rectangle 43"/>
            <p:cNvSpPr>
              <a:spLocks noChangeArrowheads="1"/>
            </p:cNvSpPr>
            <p:nvPr/>
          </p:nvSpPr>
          <p:spPr bwMode="auto">
            <a:xfrm>
              <a:off x="2951163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6" name="Rectangle 44"/>
            <p:cNvSpPr>
              <a:spLocks noChangeArrowheads="1"/>
            </p:cNvSpPr>
            <p:nvPr/>
          </p:nvSpPr>
          <p:spPr bwMode="auto">
            <a:xfrm>
              <a:off x="3094038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477" name="Rectangle 45"/>
            <p:cNvSpPr>
              <a:spLocks noChangeArrowheads="1"/>
            </p:cNvSpPr>
            <p:nvPr/>
          </p:nvSpPr>
          <p:spPr bwMode="auto">
            <a:xfrm>
              <a:off x="2085975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8" name="Rectangle 46"/>
            <p:cNvSpPr>
              <a:spLocks noChangeArrowheads="1"/>
            </p:cNvSpPr>
            <p:nvPr/>
          </p:nvSpPr>
          <p:spPr bwMode="auto">
            <a:xfrm>
              <a:off x="2230438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9" name="Rectangle 47"/>
            <p:cNvSpPr>
              <a:spLocks noChangeArrowheads="1"/>
            </p:cNvSpPr>
            <p:nvPr/>
          </p:nvSpPr>
          <p:spPr bwMode="auto">
            <a:xfrm>
              <a:off x="2374900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80" name="Rectangle 48"/>
            <p:cNvSpPr>
              <a:spLocks noChangeArrowheads="1"/>
            </p:cNvSpPr>
            <p:nvPr/>
          </p:nvSpPr>
          <p:spPr bwMode="auto">
            <a:xfrm>
              <a:off x="2517775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81" name="Rectangle 49"/>
            <p:cNvSpPr>
              <a:spLocks noChangeArrowheads="1"/>
            </p:cNvSpPr>
            <p:nvPr/>
          </p:nvSpPr>
          <p:spPr bwMode="auto">
            <a:xfrm>
              <a:off x="2662238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82" name="Rectangle 50"/>
            <p:cNvSpPr>
              <a:spLocks noChangeArrowheads="1"/>
            </p:cNvSpPr>
            <p:nvPr/>
          </p:nvSpPr>
          <p:spPr bwMode="auto">
            <a:xfrm>
              <a:off x="2806700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83" name="Rectangle 51"/>
            <p:cNvSpPr>
              <a:spLocks noChangeArrowheads="1"/>
            </p:cNvSpPr>
            <p:nvPr/>
          </p:nvSpPr>
          <p:spPr bwMode="auto">
            <a:xfrm>
              <a:off x="2951163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484" name="Rectangle 52"/>
            <p:cNvSpPr>
              <a:spLocks noChangeArrowheads="1"/>
            </p:cNvSpPr>
            <p:nvPr/>
          </p:nvSpPr>
          <p:spPr bwMode="auto">
            <a:xfrm>
              <a:off x="3094038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501" name="Rectangle 69"/>
            <p:cNvSpPr>
              <a:spLocks noChangeArrowheads="1"/>
            </p:cNvSpPr>
            <p:nvPr/>
          </p:nvSpPr>
          <p:spPr bwMode="auto">
            <a:xfrm>
              <a:off x="2085975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2" name="Rectangle 70"/>
            <p:cNvSpPr>
              <a:spLocks noChangeArrowheads="1"/>
            </p:cNvSpPr>
            <p:nvPr/>
          </p:nvSpPr>
          <p:spPr bwMode="auto">
            <a:xfrm>
              <a:off x="2230438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3" name="Rectangle 71"/>
            <p:cNvSpPr>
              <a:spLocks noChangeArrowheads="1"/>
            </p:cNvSpPr>
            <p:nvPr/>
          </p:nvSpPr>
          <p:spPr bwMode="auto">
            <a:xfrm>
              <a:off x="2374900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4" name="Rectangle 72"/>
            <p:cNvSpPr>
              <a:spLocks noChangeArrowheads="1"/>
            </p:cNvSpPr>
            <p:nvPr/>
          </p:nvSpPr>
          <p:spPr bwMode="auto">
            <a:xfrm>
              <a:off x="2517775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5" name="Rectangle 73"/>
            <p:cNvSpPr>
              <a:spLocks noChangeArrowheads="1"/>
            </p:cNvSpPr>
            <p:nvPr/>
          </p:nvSpPr>
          <p:spPr bwMode="auto">
            <a:xfrm>
              <a:off x="2662238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6" name="Rectangle 74"/>
            <p:cNvSpPr>
              <a:spLocks noChangeArrowheads="1"/>
            </p:cNvSpPr>
            <p:nvPr/>
          </p:nvSpPr>
          <p:spPr bwMode="auto">
            <a:xfrm>
              <a:off x="2806700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7" name="Rectangle 75"/>
            <p:cNvSpPr>
              <a:spLocks noChangeArrowheads="1"/>
            </p:cNvSpPr>
            <p:nvPr/>
          </p:nvSpPr>
          <p:spPr bwMode="auto">
            <a:xfrm>
              <a:off x="2951163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8" name="Rectangle 76"/>
            <p:cNvSpPr>
              <a:spLocks noChangeArrowheads="1"/>
            </p:cNvSpPr>
            <p:nvPr/>
          </p:nvSpPr>
          <p:spPr bwMode="auto">
            <a:xfrm>
              <a:off x="3094038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9" name="Rectangle 77"/>
            <p:cNvSpPr>
              <a:spLocks noChangeArrowheads="1"/>
            </p:cNvSpPr>
            <p:nvPr/>
          </p:nvSpPr>
          <p:spPr bwMode="auto">
            <a:xfrm>
              <a:off x="2085975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0" name="Rectangle 78"/>
            <p:cNvSpPr>
              <a:spLocks noChangeArrowheads="1"/>
            </p:cNvSpPr>
            <p:nvPr/>
          </p:nvSpPr>
          <p:spPr bwMode="auto">
            <a:xfrm>
              <a:off x="2230438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1" name="Rectangle 79"/>
            <p:cNvSpPr>
              <a:spLocks noChangeArrowheads="1"/>
            </p:cNvSpPr>
            <p:nvPr/>
          </p:nvSpPr>
          <p:spPr bwMode="auto">
            <a:xfrm>
              <a:off x="2374900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2" name="Rectangle 80"/>
            <p:cNvSpPr>
              <a:spLocks noChangeArrowheads="1"/>
            </p:cNvSpPr>
            <p:nvPr/>
          </p:nvSpPr>
          <p:spPr bwMode="auto">
            <a:xfrm>
              <a:off x="2517775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3" name="Rectangle 81"/>
            <p:cNvSpPr>
              <a:spLocks noChangeArrowheads="1"/>
            </p:cNvSpPr>
            <p:nvPr/>
          </p:nvSpPr>
          <p:spPr bwMode="auto">
            <a:xfrm>
              <a:off x="2662238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4" name="Rectangle 82"/>
            <p:cNvSpPr>
              <a:spLocks noChangeArrowheads="1"/>
            </p:cNvSpPr>
            <p:nvPr/>
          </p:nvSpPr>
          <p:spPr bwMode="auto">
            <a:xfrm>
              <a:off x="2806700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5" name="Rectangle 83"/>
            <p:cNvSpPr>
              <a:spLocks noChangeArrowheads="1"/>
            </p:cNvSpPr>
            <p:nvPr/>
          </p:nvSpPr>
          <p:spPr bwMode="auto">
            <a:xfrm>
              <a:off x="2951163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6" name="Rectangle 84"/>
            <p:cNvSpPr>
              <a:spLocks noChangeArrowheads="1"/>
            </p:cNvSpPr>
            <p:nvPr/>
          </p:nvSpPr>
          <p:spPr bwMode="auto">
            <a:xfrm>
              <a:off x="3094038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517" name="Rectangle 85"/>
            <p:cNvSpPr>
              <a:spLocks noChangeArrowheads="1"/>
            </p:cNvSpPr>
            <p:nvPr/>
          </p:nvSpPr>
          <p:spPr bwMode="auto">
            <a:xfrm>
              <a:off x="2085975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8" name="Rectangle 86"/>
            <p:cNvSpPr>
              <a:spLocks noChangeArrowheads="1"/>
            </p:cNvSpPr>
            <p:nvPr/>
          </p:nvSpPr>
          <p:spPr bwMode="auto">
            <a:xfrm>
              <a:off x="2230438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9" name="Rectangle 87"/>
            <p:cNvSpPr>
              <a:spLocks noChangeArrowheads="1"/>
            </p:cNvSpPr>
            <p:nvPr/>
          </p:nvSpPr>
          <p:spPr bwMode="auto">
            <a:xfrm>
              <a:off x="2374900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20" name="Rectangle 88"/>
            <p:cNvSpPr>
              <a:spLocks noChangeArrowheads="1"/>
            </p:cNvSpPr>
            <p:nvPr/>
          </p:nvSpPr>
          <p:spPr bwMode="auto">
            <a:xfrm>
              <a:off x="2517775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21" name="Rectangle 89"/>
            <p:cNvSpPr>
              <a:spLocks noChangeArrowheads="1"/>
            </p:cNvSpPr>
            <p:nvPr/>
          </p:nvSpPr>
          <p:spPr bwMode="auto">
            <a:xfrm>
              <a:off x="2662238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22" name="Rectangle 90"/>
            <p:cNvSpPr>
              <a:spLocks noChangeArrowheads="1"/>
            </p:cNvSpPr>
            <p:nvPr/>
          </p:nvSpPr>
          <p:spPr bwMode="auto">
            <a:xfrm>
              <a:off x="2806700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23" name="Rectangle 91"/>
            <p:cNvSpPr>
              <a:spLocks noChangeArrowheads="1"/>
            </p:cNvSpPr>
            <p:nvPr/>
          </p:nvSpPr>
          <p:spPr bwMode="auto">
            <a:xfrm>
              <a:off x="2951163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524" name="Rectangle 92"/>
            <p:cNvSpPr>
              <a:spLocks noChangeArrowheads="1"/>
            </p:cNvSpPr>
            <p:nvPr/>
          </p:nvSpPr>
          <p:spPr bwMode="auto">
            <a:xfrm>
              <a:off x="3094038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27" name="Oval 95"/>
            <p:cNvSpPr>
              <a:spLocks noChangeArrowheads="1"/>
            </p:cNvSpPr>
            <p:nvPr/>
          </p:nvSpPr>
          <p:spPr bwMode="auto">
            <a:xfrm>
              <a:off x="2625725" y="1947863"/>
              <a:ext cx="36513" cy="36512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28" name="Oval 96"/>
            <p:cNvSpPr>
              <a:spLocks noChangeArrowheads="1"/>
            </p:cNvSpPr>
            <p:nvPr/>
          </p:nvSpPr>
          <p:spPr bwMode="auto">
            <a:xfrm>
              <a:off x="2625725" y="2055813"/>
              <a:ext cx="36513" cy="36512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29" name="Oval 97"/>
            <p:cNvSpPr>
              <a:spLocks noChangeArrowheads="1"/>
            </p:cNvSpPr>
            <p:nvPr/>
          </p:nvSpPr>
          <p:spPr bwMode="auto">
            <a:xfrm>
              <a:off x="2625725" y="2163763"/>
              <a:ext cx="36513" cy="36512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31" name="AutoShape 99"/>
            <p:cNvSpPr>
              <a:spLocks noChangeArrowheads="1"/>
            </p:cNvSpPr>
            <p:nvPr/>
          </p:nvSpPr>
          <p:spPr bwMode="auto">
            <a:xfrm>
              <a:off x="2051050" y="828675"/>
              <a:ext cx="1187450" cy="2159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 </a:t>
              </a: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= 8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</a:p>
          </p:txBody>
        </p:sp>
        <p:sp>
          <p:nvSpPr>
            <p:cNvPr id="18532" name="AutoShape 100"/>
            <p:cNvSpPr>
              <a:spLocks noChangeArrowheads="1"/>
            </p:cNvSpPr>
            <p:nvPr/>
          </p:nvSpPr>
          <p:spPr bwMode="auto">
            <a:xfrm>
              <a:off x="1008063" y="828675"/>
              <a:ext cx="611187" cy="2159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</a:p>
          </p:txBody>
        </p:sp>
        <p:sp>
          <p:nvSpPr>
            <p:cNvPr id="18533" name="Rectangle 101"/>
            <p:cNvSpPr>
              <a:spLocks noChangeArrowheads="1"/>
            </p:cNvSpPr>
            <p:nvPr/>
          </p:nvSpPr>
          <p:spPr bwMode="auto">
            <a:xfrm>
              <a:off x="1258888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534" name="Rectangle 102"/>
            <p:cNvSpPr>
              <a:spLocks noChangeArrowheads="1"/>
            </p:cNvSpPr>
            <p:nvPr/>
          </p:nvSpPr>
          <p:spPr bwMode="auto">
            <a:xfrm>
              <a:off x="1258888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40" name="AutoShape 108"/>
            <p:cNvSpPr>
              <a:spLocks/>
            </p:cNvSpPr>
            <p:nvPr/>
          </p:nvSpPr>
          <p:spPr bwMode="auto">
            <a:xfrm>
              <a:off x="3348038" y="1227138"/>
              <a:ext cx="71437" cy="1692275"/>
            </a:xfrm>
            <a:prstGeom prst="rightBracket">
              <a:avLst>
                <a:gd name="adj" fmla="val 85982"/>
              </a:avLst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37" name="Rectangle 105"/>
            <p:cNvSpPr>
              <a:spLocks noChangeArrowheads="1"/>
            </p:cNvSpPr>
            <p:nvPr/>
          </p:nvSpPr>
          <p:spPr bwMode="auto">
            <a:xfrm>
              <a:off x="3492500" y="1871663"/>
              <a:ext cx="719138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と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の組合せは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256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通り</a:t>
              </a:r>
            </a:p>
          </p:txBody>
        </p:sp>
        <p:sp>
          <p:nvSpPr>
            <p:cNvPr id="18541" name="AutoShape 109"/>
            <p:cNvSpPr>
              <a:spLocks/>
            </p:cNvSpPr>
            <p:nvPr/>
          </p:nvSpPr>
          <p:spPr bwMode="auto">
            <a:xfrm flipH="1">
              <a:off x="1044575" y="1731963"/>
              <a:ext cx="71438" cy="684212"/>
            </a:xfrm>
            <a:prstGeom prst="rightBracket">
              <a:avLst>
                <a:gd name="adj" fmla="val 73296"/>
              </a:avLst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42" name="Rectangle 110"/>
            <p:cNvSpPr>
              <a:spLocks noChangeArrowheads="1"/>
            </p:cNvSpPr>
            <p:nvPr/>
          </p:nvSpPr>
          <p:spPr bwMode="auto">
            <a:xfrm>
              <a:off x="288925" y="1871663"/>
              <a:ext cx="719138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と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の組合せは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通り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07</a:t>
            </a:r>
            <a:r>
              <a:rPr lang="en-US" altLang="ja-JP"/>
              <a:t>   </a:t>
            </a:r>
            <a:r>
              <a:rPr lang="ja-JP" altLang="en-US"/>
              <a:t>補助的に用いられる接頭辞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DE91DED-7DA0-E577-1100-AEAD5A5455A6}"/>
              </a:ext>
            </a:extLst>
          </p:cNvPr>
          <p:cNvGrpSpPr/>
          <p:nvPr/>
        </p:nvGrpSpPr>
        <p:grpSpPr>
          <a:xfrm>
            <a:off x="210427" y="700429"/>
            <a:ext cx="4222584" cy="2381047"/>
            <a:chOff x="210427" y="700429"/>
            <a:chExt cx="4222584" cy="2381047"/>
          </a:xfrm>
        </p:grpSpPr>
        <p:sp>
          <p:nvSpPr>
            <p:cNvPr id="24595" name="Rectangle 19"/>
            <p:cNvSpPr>
              <a:spLocks noChangeArrowheads="1"/>
            </p:cNvSpPr>
            <p:nvPr/>
          </p:nvSpPr>
          <p:spPr bwMode="auto">
            <a:xfrm>
              <a:off x="2195513" y="720725"/>
              <a:ext cx="288925" cy="2339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Q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</a:t>
              </a:r>
              <a:b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Y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Z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E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T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G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k</a:t>
              </a:r>
            </a:p>
            <a:p>
              <a:pPr algn="ctr">
                <a:lnSpc>
                  <a:spcPct val="95000"/>
                </a:lnSpc>
              </a:pPr>
              <a:r>
                <a:rPr lang="ja-JP" altLang="en-US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・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</a:t>
              </a:r>
            </a:p>
            <a:p>
              <a:pPr algn="ctr">
                <a:lnSpc>
                  <a:spcPct val="95000"/>
                </a:lnSpc>
              </a:pPr>
              <a:r>
                <a:rPr lang="el-GR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μ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n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f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z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y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ja-JP" sz="750" b="1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q</a:t>
              </a:r>
              <a:endParaRPr lang="en-US" altLang="ja-JP" sz="750" b="1" baseline="30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4597" name="Rectangle 21"/>
            <p:cNvSpPr>
              <a:spLocks noChangeArrowheads="1"/>
            </p:cNvSpPr>
            <p:nvPr/>
          </p:nvSpPr>
          <p:spPr bwMode="auto">
            <a:xfrm>
              <a:off x="2447925" y="707022"/>
              <a:ext cx="1985086" cy="1169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1 000 000 000 000 000 000 000 000 000 000</a:t>
              </a:r>
            </a:p>
            <a:p>
              <a:pPr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1 000 000 000 000 000 000 000 000 000</a:t>
              </a:r>
            </a:p>
            <a:p>
              <a:pPr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1 000 000 000 000 000 000 000 000</a:t>
              </a:r>
            </a:p>
            <a:p>
              <a:pPr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1 000 000 000 000 000 000 000</a:t>
              </a:r>
            </a:p>
            <a:p>
              <a:pPr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1 000 000 000 000 000 000</a:t>
              </a:r>
            </a:p>
            <a:p>
              <a:pPr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1 000 000 000 000 000</a:t>
              </a:r>
            </a:p>
            <a:p>
              <a:pPr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1 000 000 000 000</a:t>
              </a:r>
            </a:p>
            <a:p>
              <a:pPr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1 000 000 000</a:t>
              </a:r>
            </a:p>
            <a:p>
              <a:pPr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1 000 000</a:t>
              </a:r>
            </a:p>
            <a:p>
              <a:pPr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1 000</a:t>
              </a:r>
            </a:p>
          </p:txBody>
        </p:sp>
        <p:sp>
          <p:nvSpPr>
            <p:cNvPr id="24598" name="Rectangle 22"/>
            <p:cNvSpPr>
              <a:spLocks noChangeArrowheads="1"/>
            </p:cNvSpPr>
            <p:nvPr/>
          </p:nvSpPr>
          <p:spPr bwMode="auto">
            <a:xfrm>
              <a:off x="210427" y="1912319"/>
              <a:ext cx="1985086" cy="1169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0.001</a:t>
              </a:r>
            </a:p>
            <a:p>
              <a:pPr algn="r"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0.000 001</a:t>
              </a:r>
            </a:p>
            <a:p>
              <a:pPr algn="r"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0.000 000 001</a:t>
              </a:r>
            </a:p>
            <a:p>
              <a:pPr algn="r"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0.000 000 000 001</a:t>
              </a:r>
            </a:p>
            <a:p>
              <a:pPr algn="r"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0.000 000 000 000 001</a:t>
              </a:r>
            </a:p>
            <a:p>
              <a:pPr algn="r"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0.000 000 000 000 000 001</a:t>
              </a:r>
            </a:p>
            <a:p>
              <a:pPr algn="r"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0.000 000 000 000 000 000 001</a:t>
              </a:r>
            </a:p>
            <a:p>
              <a:pPr algn="r"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0.000 000 000 000 000 000 000 001</a:t>
              </a:r>
            </a:p>
            <a:p>
              <a:pPr algn="r"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0.000 000 000 000 000 000 000 000 001</a:t>
              </a:r>
            </a:p>
            <a:p>
              <a:pPr algn="r">
                <a:lnSpc>
                  <a:spcPct val="95000"/>
                </a:lnSpc>
              </a:pPr>
              <a:r>
                <a:rPr lang="en-US" altLang="ja-JP" sz="75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rPr>
                <a:t>0.000 000 000 000 000 000 000 000 000 001</a:t>
              </a:r>
            </a:p>
          </p:txBody>
        </p:sp>
        <p:sp>
          <p:nvSpPr>
            <p:cNvPr id="24600" name="Rectangle 24"/>
            <p:cNvSpPr>
              <a:spLocks noChangeArrowheads="1"/>
            </p:cNvSpPr>
            <p:nvPr/>
          </p:nvSpPr>
          <p:spPr bwMode="auto">
            <a:xfrm>
              <a:off x="2447925" y="1908237"/>
              <a:ext cx="866190" cy="1169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95000"/>
                </a:lnSpc>
              </a:pPr>
              <a:r>
                <a:rPr lang="ja-JP" altLang="en-US" sz="75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ミリ	</a:t>
              </a: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milli</a:t>
              </a:r>
            </a:p>
            <a:p>
              <a:pPr>
                <a:lnSpc>
                  <a:spcPct val="95000"/>
                </a:lnSpc>
              </a:pPr>
              <a:r>
                <a:rPr lang="ja-JP" altLang="en-US" sz="75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マイクロ	</a:t>
              </a: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micro</a:t>
              </a:r>
            </a:p>
            <a:p>
              <a:pPr>
                <a:lnSpc>
                  <a:spcPct val="95000"/>
                </a:lnSpc>
              </a:pPr>
              <a:r>
                <a:rPr lang="ja-JP" altLang="en-US" sz="75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ナノ	</a:t>
              </a: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nano</a:t>
              </a:r>
            </a:p>
            <a:p>
              <a:pPr>
                <a:lnSpc>
                  <a:spcPct val="95000"/>
                </a:lnSpc>
              </a:pPr>
              <a:r>
                <a:rPr lang="ja-JP" altLang="en-US" sz="75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ピコ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pico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>
                <a:lnSpc>
                  <a:spcPct val="95000"/>
                </a:lnSpc>
              </a:pPr>
              <a:r>
                <a:rPr lang="ja-JP" altLang="en-US" sz="75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フェムト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femto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>
                <a:lnSpc>
                  <a:spcPct val="95000"/>
                </a:lnSpc>
              </a:pPr>
              <a:r>
                <a:rPr lang="ja-JP" altLang="en-US" sz="75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アト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atto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>
                <a:lnSpc>
                  <a:spcPct val="95000"/>
                </a:lnSpc>
              </a:pPr>
              <a:r>
                <a:rPr lang="ja-JP" altLang="en-US" sz="75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ゼプト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zepto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>
                <a:lnSpc>
                  <a:spcPct val="95000"/>
                </a:lnSpc>
              </a:pPr>
              <a:r>
                <a:rPr lang="ja-JP" altLang="en-US" sz="75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ヨクト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yocto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>
                <a:lnSpc>
                  <a:spcPct val="95000"/>
                </a:lnSpc>
              </a:pPr>
              <a:r>
                <a:rPr lang="ja-JP" altLang="en-US" sz="75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ロント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ronto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>
                <a:lnSpc>
                  <a:spcPct val="95000"/>
                </a:lnSpc>
              </a:pPr>
              <a:r>
                <a:rPr lang="ja-JP" altLang="en-US" sz="75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クエクト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quecto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10" name="Rectangle 24">
              <a:extLst>
                <a:ext uri="{FF2B5EF4-FFF2-40B4-BE49-F238E27FC236}">
                  <a16:creationId xmlns:a16="http://schemas.microsoft.com/office/drawing/2014/main" id="{37F9CC54-8CF5-D41D-D559-EF0661E9C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3871" y="700429"/>
              <a:ext cx="799825" cy="1169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>
                <a:lnSpc>
                  <a:spcPct val="95000"/>
                </a:lnSpc>
                <a:tabLst>
                  <a:tab pos="360000" algn="r"/>
                  <a:tab pos="720000" algn="r"/>
                </a:tabLst>
              </a:pP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quetta</a:t>
              </a: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</a:t>
              </a:r>
              <a:r>
                <a:rPr lang="ja-JP" altLang="en-US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クエタ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just">
                <a:lnSpc>
                  <a:spcPct val="95000"/>
                </a:lnSpc>
                <a:tabLst>
                  <a:tab pos="360000" algn="r"/>
                  <a:tab pos="720000" algn="r"/>
                </a:tabLst>
              </a:pP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ronna</a:t>
              </a: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</a:t>
              </a:r>
              <a:r>
                <a:rPr lang="ja-JP" altLang="en-US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ロナ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just">
                <a:lnSpc>
                  <a:spcPct val="95000"/>
                </a:lnSpc>
                <a:tabLst>
                  <a:tab pos="360000" algn="r"/>
                  <a:tab pos="720000" algn="r"/>
                </a:tabLst>
              </a:pP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yotta</a:t>
              </a: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</a:t>
              </a:r>
              <a:r>
                <a:rPr lang="ja-JP" altLang="en-US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ヨタ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just">
                <a:lnSpc>
                  <a:spcPct val="95000"/>
                </a:lnSpc>
                <a:tabLst>
                  <a:tab pos="360000" algn="r"/>
                  <a:tab pos="720000" algn="r"/>
                </a:tabLst>
              </a:pP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zetta	</a:t>
              </a:r>
              <a:r>
                <a:rPr lang="ja-JP" altLang="en-US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ゼタ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just">
                <a:lnSpc>
                  <a:spcPct val="95000"/>
                </a:lnSpc>
                <a:tabLst>
                  <a:tab pos="360000" algn="r"/>
                  <a:tab pos="720000" algn="r"/>
                </a:tabLst>
              </a:pP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exa</a:t>
              </a: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</a:t>
              </a:r>
              <a:r>
                <a:rPr lang="ja-JP" altLang="en-US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エクサ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just">
                <a:lnSpc>
                  <a:spcPct val="95000"/>
                </a:lnSpc>
                <a:tabLst>
                  <a:tab pos="360000" algn="r"/>
                  <a:tab pos="720000" algn="r"/>
                </a:tabLst>
              </a:pP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</a:t>
              </a:r>
              <a:r>
                <a:rPr lang="en-US" altLang="ja-JP" sz="750" b="1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peta</a:t>
              </a: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</a:t>
              </a:r>
              <a:r>
                <a:rPr lang="ja-JP" altLang="en-US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ペタ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just">
                <a:lnSpc>
                  <a:spcPct val="95000"/>
                </a:lnSpc>
                <a:tabLst>
                  <a:tab pos="360000" algn="r"/>
                  <a:tab pos="720000" algn="r"/>
                </a:tabLst>
              </a:pP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tera	</a:t>
              </a:r>
              <a:r>
                <a:rPr lang="ja-JP" altLang="en-US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テラ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just">
                <a:lnSpc>
                  <a:spcPct val="95000"/>
                </a:lnSpc>
                <a:tabLst>
                  <a:tab pos="360000" algn="r"/>
                  <a:tab pos="720000" algn="r"/>
                </a:tabLst>
              </a:pP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giga	</a:t>
              </a:r>
              <a:r>
                <a:rPr lang="ja-JP" altLang="en-US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ギガ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just">
                <a:lnSpc>
                  <a:spcPct val="95000"/>
                </a:lnSpc>
                <a:tabLst>
                  <a:tab pos="360000" algn="r"/>
                  <a:tab pos="720000" algn="r"/>
                </a:tabLst>
              </a:pP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mega	</a:t>
              </a:r>
              <a:r>
                <a:rPr lang="ja-JP" altLang="en-US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メガ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just">
                <a:lnSpc>
                  <a:spcPct val="95000"/>
                </a:lnSpc>
                <a:tabLst>
                  <a:tab pos="360000" algn="r"/>
                  <a:tab pos="720000" algn="r"/>
                </a:tabLst>
              </a:pPr>
              <a:r>
                <a:rPr lang="en-US" altLang="ja-JP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	kilo	</a:t>
              </a:r>
              <a:r>
                <a:rPr lang="ja-JP" altLang="en-US" sz="75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キロ</a:t>
              </a:r>
              <a:endParaRPr lang="en-US" altLang="ja-JP" sz="750" b="1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08</a:t>
            </a:r>
            <a:r>
              <a:rPr lang="en-US" altLang="ja-JP"/>
              <a:t>   2</a:t>
            </a:r>
            <a:r>
              <a:rPr lang="ja-JP" altLang="en-US"/>
              <a:t>進数，</a:t>
            </a:r>
            <a:r>
              <a:rPr lang="en-US" altLang="ja-JP"/>
              <a:t>8</a:t>
            </a:r>
            <a:r>
              <a:rPr lang="ja-JP" altLang="en-US"/>
              <a:t>進数，</a:t>
            </a:r>
            <a:r>
              <a:rPr lang="en-US" altLang="ja-JP"/>
              <a:t>10</a:t>
            </a:r>
            <a:r>
              <a:rPr lang="ja-JP" altLang="en-US"/>
              <a:t>進数，</a:t>
            </a:r>
            <a:r>
              <a:rPr lang="en-US" altLang="ja-JP"/>
              <a:t>16</a:t>
            </a:r>
            <a:r>
              <a:rPr lang="ja-JP" altLang="en-US"/>
              <a:t>進数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900113" y="828675"/>
            <a:ext cx="2879725" cy="1943100"/>
            <a:chOff x="900113" y="828675"/>
            <a:chExt cx="2879725" cy="1943100"/>
          </a:xfrm>
        </p:grpSpPr>
        <p:sp>
          <p:nvSpPr>
            <p:cNvPr id="21508" name="Oval 4"/>
            <p:cNvSpPr>
              <a:spLocks noChangeArrowheads="1"/>
            </p:cNvSpPr>
            <p:nvPr/>
          </p:nvSpPr>
          <p:spPr bwMode="auto">
            <a:xfrm>
              <a:off x="900113" y="1439863"/>
              <a:ext cx="719137" cy="72072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10</a:t>
              </a: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1509" name="Oval 5"/>
            <p:cNvSpPr>
              <a:spLocks noChangeArrowheads="1"/>
            </p:cNvSpPr>
            <p:nvPr/>
          </p:nvSpPr>
          <p:spPr bwMode="auto">
            <a:xfrm>
              <a:off x="3060700" y="1439863"/>
              <a:ext cx="719138" cy="720725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1510" name="Oval 6"/>
            <p:cNvSpPr>
              <a:spLocks noChangeArrowheads="1"/>
            </p:cNvSpPr>
            <p:nvPr/>
          </p:nvSpPr>
          <p:spPr bwMode="auto">
            <a:xfrm>
              <a:off x="1728788" y="828675"/>
              <a:ext cx="503237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8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1511" name="Oval 7"/>
            <p:cNvSpPr>
              <a:spLocks noChangeArrowheads="1"/>
            </p:cNvSpPr>
            <p:nvPr/>
          </p:nvSpPr>
          <p:spPr bwMode="auto">
            <a:xfrm>
              <a:off x="2447925" y="2268538"/>
              <a:ext cx="503238" cy="5032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16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>
              <a:off x="1655763" y="1800225"/>
              <a:ext cx="1368425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prstDash val="sysDot"/>
              <a:round/>
              <a:headEnd type="triangle" w="lg" len="med"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1519" name="Rectangle 15"/>
            <p:cNvSpPr>
              <a:spLocks noChangeArrowheads="1"/>
            </p:cNvSpPr>
            <p:nvPr/>
          </p:nvSpPr>
          <p:spPr bwMode="auto">
            <a:xfrm>
              <a:off x="3060700" y="1079500"/>
              <a:ext cx="719138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コンピュータが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 理解しやすい</a:t>
              </a:r>
            </a:p>
          </p:txBody>
        </p:sp>
        <p:sp>
          <p:nvSpPr>
            <p:cNvPr id="21520" name="AutoShape 16"/>
            <p:cNvSpPr>
              <a:spLocks noChangeArrowheads="1"/>
            </p:cNvSpPr>
            <p:nvPr/>
          </p:nvSpPr>
          <p:spPr bwMode="auto">
            <a:xfrm rot="2737379">
              <a:off x="1566863" y="1222375"/>
              <a:ext cx="187325" cy="358775"/>
            </a:xfrm>
            <a:prstGeom prst="upDownArrow">
              <a:avLst>
                <a:gd name="adj1" fmla="val 39880"/>
                <a:gd name="adj2" fmla="val 48910"/>
              </a:avLst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24" name="AutoShape 20"/>
            <p:cNvSpPr>
              <a:spLocks noChangeArrowheads="1"/>
            </p:cNvSpPr>
            <p:nvPr/>
          </p:nvSpPr>
          <p:spPr bwMode="auto">
            <a:xfrm rot="2737379">
              <a:off x="2927350" y="2019300"/>
              <a:ext cx="187325" cy="358775"/>
            </a:xfrm>
            <a:prstGeom prst="upDownArrow">
              <a:avLst>
                <a:gd name="adj1" fmla="val 39880"/>
                <a:gd name="adj2" fmla="val 4891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25" name="AutoShape 21"/>
            <p:cNvSpPr>
              <a:spLocks noChangeArrowheads="1"/>
            </p:cNvSpPr>
            <p:nvPr/>
          </p:nvSpPr>
          <p:spPr bwMode="auto">
            <a:xfrm rot="6996158">
              <a:off x="2543969" y="951706"/>
              <a:ext cx="187325" cy="919163"/>
            </a:xfrm>
            <a:prstGeom prst="upDownArrow">
              <a:avLst>
                <a:gd name="adj1" fmla="val 47444"/>
                <a:gd name="adj2" fmla="val 5009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27" name="Rectangle 23"/>
            <p:cNvSpPr>
              <a:spLocks noChangeArrowheads="1"/>
            </p:cNvSpPr>
            <p:nvPr/>
          </p:nvSpPr>
          <p:spPr bwMode="auto">
            <a:xfrm>
              <a:off x="1908175" y="1836738"/>
              <a:ext cx="863600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相互変換が困難</a:t>
              </a:r>
            </a:p>
          </p:txBody>
        </p:sp>
        <p:sp>
          <p:nvSpPr>
            <p:cNvPr id="21531" name="Rectangle 27"/>
            <p:cNvSpPr>
              <a:spLocks noChangeArrowheads="1"/>
            </p:cNvSpPr>
            <p:nvPr/>
          </p:nvSpPr>
          <p:spPr bwMode="auto">
            <a:xfrm>
              <a:off x="900113" y="2232025"/>
              <a:ext cx="719137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人間が理解</a:t>
              </a:r>
              <a:b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しやすい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1392</TotalTime>
  <Words>541</Words>
  <Application>Microsoft Office PowerPoint</Application>
  <PresentationFormat>ユーザー設定</PresentationFormat>
  <Paragraphs>211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HGPｺﾞｼｯｸE</vt:lpstr>
      <vt:lpstr>Arial</vt:lpstr>
      <vt:lpstr>Arial Black</vt:lpstr>
      <vt:lpstr>Tahoma</vt:lpstr>
      <vt:lpstr>Times New Roman</vt:lpstr>
      <vt:lpstr>Wingdings</vt:lpstr>
      <vt:lpstr>標準デザイン</vt:lpstr>
      <vt:lpstr>コンピュータと情報システム [第3版] 01章　コンピュータの基礎知識</vt:lpstr>
      <vt:lpstr>01   コンピュータの種類</vt:lpstr>
      <vt:lpstr>02   コンピュータの5大装置</vt:lpstr>
      <vt:lpstr>03   パソコンの種類</vt:lpstr>
      <vt:lpstr>04   パソコンの基本構成</vt:lpstr>
      <vt:lpstr>05   情報とデータ</vt:lpstr>
      <vt:lpstr>06   情報処理で用いられる単位</vt:lpstr>
      <vt:lpstr>07   補助的に用いられる接頭辞</vt:lpstr>
      <vt:lpstr>08   2進数，8進数，10進数，16進数</vt:lpstr>
      <vt:lpstr>09   各進数の相互変換</vt:lpstr>
      <vt:lpstr>10   論理演算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コンピュータと情報システム [第3版] 01章　コンピュータの基礎知識</dc:title>
  <cp:lastModifiedBy>草薙 信照</cp:lastModifiedBy>
  <cp:revision>3</cp:revision>
  <dcterms:created xsi:type="dcterms:W3CDTF">2006-08-22T06:54:28Z</dcterms:created>
  <dcterms:modified xsi:type="dcterms:W3CDTF">2022-11-07T03:51:30Z</dcterms:modified>
</cp:coreProperties>
</file>