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53EF9-EC88-42D9-B094-603499133D05}" type="datetimeFigureOut">
              <a:rPr kumimoji="1" lang="ja-JP" altLang="en-US" smtClean="0"/>
              <a:t>2021/2/16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9FEA1-C7AD-4E64-A7FD-0850B0790E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7586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53EF9-EC88-42D9-B094-603499133D05}" type="datetimeFigureOut">
              <a:rPr kumimoji="1" lang="ja-JP" altLang="en-US" smtClean="0"/>
              <a:t>2021/2/16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9FEA1-C7AD-4E64-A7FD-0850B0790E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0863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53EF9-EC88-42D9-B094-603499133D05}" type="datetimeFigureOut">
              <a:rPr kumimoji="1" lang="ja-JP" altLang="en-US" smtClean="0"/>
              <a:t>2021/2/16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9FEA1-C7AD-4E64-A7FD-0850B0790E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4182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53EF9-EC88-42D9-B094-603499133D05}" type="datetimeFigureOut">
              <a:rPr kumimoji="1" lang="ja-JP" altLang="en-US" smtClean="0"/>
              <a:t>2021/2/16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9FEA1-C7AD-4E64-A7FD-0850B0790E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1058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53EF9-EC88-42D9-B094-603499133D05}" type="datetimeFigureOut">
              <a:rPr kumimoji="1" lang="ja-JP" altLang="en-US" smtClean="0"/>
              <a:t>2021/2/16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9FEA1-C7AD-4E64-A7FD-0850B0790E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2598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53EF9-EC88-42D9-B094-603499133D05}" type="datetimeFigureOut">
              <a:rPr kumimoji="1" lang="ja-JP" altLang="en-US" smtClean="0"/>
              <a:t>2021/2/16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9FEA1-C7AD-4E64-A7FD-0850B0790E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8807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53EF9-EC88-42D9-B094-603499133D05}" type="datetimeFigureOut">
              <a:rPr kumimoji="1" lang="ja-JP" altLang="en-US" smtClean="0"/>
              <a:t>2021/2/16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9FEA1-C7AD-4E64-A7FD-0850B0790E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5541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53EF9-EC88-42D9-B094-603499133D05}" type="datetimeFigureOut">
              <a:rPr kumimoji="1" lang="ja-JP" altLang="en-US" smtClean="0"/>
              <a:t>2021/2/16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9FEA1-C7AD-4E64-A7FD-0850B0790E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7951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53EF9-EC88-42D9-B094-603499133D05}" type="datetimeFigureOut">
              <a:rPr kumimoji="1" lang="ja-JP" altLang="en-US" smtClean="0"/>
              <a:t>2021/2/16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9FEA1-C7AD-4E64-A7FD-0850B0790E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3005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53EF9-EC88-42D9-B094-603499133D05}" type="datetimeFigureOut">
              <a:rPr kumimoji="1" lang="ja-JP" altLang="en-US" smtClean="0"/>
              <a:t>2021/2/16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9FEA1-C7AD-4E64-A7FD-0850B0790E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9037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53EF9-EC88-42D9-B094-603499133D05}" type="datetimeFigureOut">
              <a:rPr kumimoji="1" lang="ja-JP" altLang="en-US" smtClean="0"/>
              <a:t>2021/2/16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9FEA1-C7AD-4E64-A7FD-0850B0790E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5773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53EF9-EC88-42D9-B094-603499133D05}" type="datetimeFigureOut">
              <a:rPr kumimoji="1" lang="ja-JP" altLang="en-US" smtClean="0"/>
              <a:t>2021/2/16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9FEA1-C7AD-4E64-A7FD-0850B0790E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1206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27584" y="1412776"/>
            <a:ext cx="7772400" cy="147002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kumimoji="1" lang="ja-JP" altLang="en-US" sz="4000" dirty="0">
                <a:solidFill>
                  <a:srgbClr val="0070C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  <a:cs typeface="Meiryo UI" panose="020B0604030504040204" pitchFamily="50" charset="-128"/>
              </a:rPr>
              <a:t>グラフィック </a:t>
            </a:r>
            <a:r>
              <a:rPr kumimoji="1" lang="ja-JP" altLang="en-US" sz="4000" dirty="0" smtClean="0">
                <a:solidFill>
                  <a:srgbClr val="0070C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  <a:cs typeface="Meiryo UI" panose="020B0604030504040204" pitchFamily="50" charset="-128"/>
              </a:rPr>
              <a:t>マーケティング</a:t>
            </a:r>
            <a:endParaRPr kumimoji="1" lang="ja-JP" altLang="en-US" sz="4000" dirty="0">
              <a:solidFill>
                <a:srgbClr val="0070C0"/>
              </a:solidFill>
              <a:latin typeface="HGSｺﾞｼｯｸE" panose="020B0900000000000000" pitchFamily="50" charset="-128"/>
              <a:ea typeface="HGSｺﾞｼｯｸE" panose="020B09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2882062"/>
            <a:ext cx="6400800" cy="2563161"/>
          </a:xfrm>
        </p:spPr>
        <p:txBody>
          <a:bodyPr>
            <a:normAutofit/>
          </a:bodyPr>
          <a:lstStyle/>
          <a:p>
            <a:r>
              <a:rPr lang="ja-JP" altLang="en-US" sz="2800" dirty="0" smtClean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上田隆穂・澁谷　覚・西原彰宏 著</a:t>
            </a:r>
            <a:endParaRPr kumimoji="1" lang="en-US" altLang="ja-JP" sz="2800" dirty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2800" dirty="0">
              <a:solidFill>
                <a:schemeClr val="tx1"/>
              </a:solidFill>
            </a:endParaRPr>
          </a:p>
          <a:p>
            <a:endParaRPr lang="en-US" altLang="ja-JP" sz="2800" dirty="0">
              <a:solidFill>
                <a:schemeClr val="tx1"/>
              </a:solidFill>
            </a:endParaRPr>
          </a:p>
          <a:p>
            <a:endParaRPr kumimoji="1" lang="en-US" altLang="ja-JP" sz="1800" dirty="0">
              <a:solidFill>
                <a:schemeClr val="tx1"/>
              </a:solidFill>
            </a:endParaRPr>
          </a:p>
          <a:p>
            <a:r>
              <a:rPr kumimoji="1" lang="ja-JP" altLang="en-US" sz="1800" b="1" dirty="0">
                <a:solidFill>
                  <a:schemeClr val="tx1"/>
                </a:solidFill>
              </a:rPr>
              <a:t>新世社</a:t>
            </a:r>
          </a:p>
        </p:txBody>
      </p:sp>
    </p:spTree>
    <p:extLst>
      <p:ext uri="{BB962C8B-B14F-4D97-AF65-F5344CB8AC3E}">
        <p14:creationId xmlns:p14="http://schemas.microsoft.com/office/powerpoint/2010/main" val="3575684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知覚価値</a:t>
            </a:r>
            <a:r>
              <a:rPr lang="ja-JP" altLang="en-US" dirty="0" smtClean="0"/>
              <a:t>を構成するもの①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60" y="1700808"/>
            <a:ext cx="8892480" cy="440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566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消費者行動の影響要因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979" y="2132856"/>
            <a:ext cx="8812042" cy="340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740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情報探索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768" y="1844824"/>
            <a:ext cx="8790464" cy="467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534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kumimoji="1" lang="ja-JP" altLang="en-US" dirty="0" smtClean="0"/>
              <a:t>現代的なブランドの成り立ち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88" y="1268760"/>
            <a:ext cx="9029623" cy="519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632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4000" dirty="0" smtClean="0"/>
              <a:t>広告目標とマーケティング目標</a:t>
            </a:r>
            <a:endParaRPr kumimoji="1" lang="ja-JP" altLang="en-US" sz="40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84784"/>
            <a:ext cx="7206382" cy="4926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8556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rmAutofit/>
          </a:bodyPr>
          <a:lstStyle/>
          <a:p>
            <a:r>
              <a:rPr kumimoji="1" lang="ja-JP" altLang="en-US" sz="3200" dirty="0" smtClean="0"/>
              <a:t>マーケティング・チャネルにおける３つの流通機能</a:t>
            </a:r>
            <a:endParaRPr kumimoji="1" lang="ja-JP" altLang="en-US" sz="32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27954"/>
            <a:ext cx="8784976" cy="3889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79151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kumimoji="1" lang="ja-JP" altLang="en-US" sz="3200" dirty="0" smtClean="0"/>
              <a:t>サービスのマーケティング・ミックス（７Ｐ）</a:t>
            </a:r>
            <a:endParaRPr kumimoji="1" lang="ja-JP" altLang="en-US" sz="32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4442"/>
            <a:ext cx="8640960" cy="4949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46196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sz="4000" dirty="0" smtClean="0"/>
              <a:t>地域創生のためのＳＴＰ：</a:t>
            </a:r>
            <a:r>
              <a:rPr kumimoji="1" lang="en-US" altLang="ja-JP" sz="4000" dirty="0" smtClean="0"/>
              <a:t/>
            </a:r>
            <a:br>
              <a:rPr kumimoji="1" lang="en-US" altLang="ja-JP" sz="4000" dirty="0" smtClean="0"/>
            </a:br>
            <a:r>
              <a:rPr lang="en-US" altLang="ja-JP" dirty="0" smtClean="0"/>
              <a:t>Segmentation, Targeting, Positioning</a:t>
            </a:r>
            <a:endParaRPr kumimoji="1" lang="ja-JP" alt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8224788" cy="4828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2134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10DEC442-7069-4E9F-9141-94816787B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1256" y="2208066"/>
            <a:ext cx="7715200" cy="20604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1800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はじめに</a:t>
            </a:r>
            <a:r>
              <a:rPr lang="en-US" altLang="ja-JP" sz="1800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</a:p>
          <a:p>
            <a:pPr marL="0" indent="0">
              <a:buNone/>
            </a:pPr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1800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</a:t>
            </a:r>
            <a:r>
              <a:rPr kumimoji="1"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本図表データは</a:t>
            </a:r>
            <a:r>
              <a:rPr kumimoji="1" lang="en-US" altLang="ja-JP" sz="1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『</a:t>
            </a:r>
            <a:r>
              <a:rPr kumimoji="1"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グラフィック　</a:t>
            </a:r>
            <a:r>
              <a:rPr kumimoji="1"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マーケティング</a:t>
            </a:r>
            <a:r>
              <a:rPr kumimoji="1" lang="en-US" altLang="ja-JP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』</a:t>
            </a:r>
            <a:r>
              <a:rPr kumimoji="1"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を教科書採用いただきました</a:t>
            </a:r>
            <a:endParaRPr kumimoji="1" lang="en-US" altLang="ja-JP" sz="1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kumimoji="1"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先生の講義・ゼミ等の教育目的に限って提供されるものです。</a:t>
            </a:r>
            <a:endParaRPr kumimoji="1" lang="en-US" altLang="ja-JP" sz="1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800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</a:t>
            </a: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著者作成の図表の著作権は著者に帰属します。</a:t>
            </a:r>
          </a:p>
          <a:p>
            <a:pPr marL="0" indent="0">
              <a:buNone/>
            </a:pPr>
            <a:endParaRPr kumimoji="1" lang="ja-JP" altLang="en-US" sz="1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xmlns="" id="{7485F11F-5FB9-4A43-9327-AEE9DE195511}"/>
              </a:ext>
            </a:extLst>
          </p:cNvPr>
          <p:cNvCxnSpPr/>
          <p:nvPr/>
        </p:nvCxnSpPr>
        <p:spPr>
          <a:xfrm>
            <a:off x="673224" y="1916832"/>
            <a:ext cx="800323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xmlns="" id="{9A7D471D-219F-4DBE-9196-35060DAD5A0E}"/>
              </a:ext>
            </a:extLst>
          </p:cNvPr>
          <p:cNvCxnSpPr/>
          <p:nvPr/>
        </p:nvCxnSpPr>
        <p:spPr>
          <a:xfrm>
            <a:off x="673224" y="4653136"/>
            <a:ext cx="800323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4919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3200" dirty="0" smtClean="0"/>
              <a:t>アメリカマーケティング協会の</a:t>
            </a:r>
            <a:r>
              <a:rPr kumimoji="1" lang="en-US" altLang="ja-JP" sz="3200" dirty="0" smtClean="0"/>
              <a:t/>
            </a:r>
            <a:br>
              <a:rPr kumimoji="1" lang="en-US" altLang="ja-JP" sz="3200" dirty="0" smtClean="0"/>
            </a:br>
            <a:r>
              <a:rPr kumimoji="1" lang="ja-JP" altLang="en-US" sz="3200" dirty="0" smtClean="0"/>
              <a:t>マーケティングの定義</a:t>
            </a:r>
            <a:endParaRPr kumimoji="1" lang="ja-JP" altLang="en-US" sz="3200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8749992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7015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387" y="836713"/>
            <a:ext cx="6458973" cy="520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8336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5576" y="0"/>
            <a:ext cx="8229600" cy="792088"/>
          </a:xfrm>
        </p:spPr>
        <p:txBody>
          <a:bodyPr>
            <a:normAutofit/>
          </a:bodyPr>
          <a:lstStyle/>
          <a:p>
            <a:r>
              <a:rPr kumimoji="1" lang="ja-JP" altLang="en-US" sz="3200" dirty="0" smtClean="0"/>
              <a:t>ソーシャル・マーケティングの概要</a:t>
            </a:r>
            <a:endParaRPr kumimoji="1" lang="ja-JP" altLang="en-US" sz="3200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18350"/>
            <a:ext cx="7848872" cy="5916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9624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kumimoji="1" lang="ja-JP" altLang="en-US" sz="3200" dirty="0" smtClean="0"/>
              <a:t>リレーションシップ・マーケティングの</a:t>
            </a:r>
            <a:r>
              <a:rPr kumimoji="1" lang="en-US" altLang="ja-JP" sz="3200" dirty="0" smtClean="0"/>
              <a:t/>
            </a:r>
            <a:br>
              <a:rPr kumimoji="1" lang="en-US" altLang="ja-JP" sz="3200" dirty="0" smtClean="0"/>
            </a:br>
            <a:r>
              <a:rPr kumimoji="1" lang="ja-JP" altLang="en-US" sz="3200" dirty="0" smtClean="0"/>
              <a:t>成功の度合いを測る方法</a:t>
            </a:r>
            <a:endParaRPr kumimoji="1" lang="ja-JP" altLang="en-US" sz="3200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556792"/>
            <a:ext cx="5832648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3321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1193" y="197768"/>
            <a:ext cx="8229600" cy="854968"/>
          </a:xfrm>
        </p:spPr>
        <p:txBody>
          <a:bodyPr/>
          <a:lstStyle/>
          <a:p>
            <a:r>
              <a:rPr kumimoji="1" lang="ja-JP" altLang="en-US" dirty="0" smtClean="0"/>
              <a:t>５フォース分析の具体化</a:t>
            </a:r>
            <a:endParaRPr kumimoji="1" lang="ja-JP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0768"/>
            <a:ext cx="6920755" cy="5411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2602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3200" dirty="0" smtClean="0"/>
              <a:t>新製品開発方法のプロセス</a:t>
            </a:r>
            <a:endParaRPr kumimoji="1" lang="ja-JP" altLang="en-US" sz="32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74" y="1628800"/>
            <a:ext cx="8503851" cy="460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590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199" y="113453"/>
            <a:ext cx="8229600" cy="1143000"/>
          </a:xfrm>
        </p:spPr>
        <p:txBody>
          <a:bodyPr>
            <a:normAutofit/>
          </a:bodyPr>
          <a:lstStyle/>
          <a:p>
            <a:r>
              <a:rPr kumimoji="1" lang="ja-JP" altLang="en-US" sz="2800" dirty="0" smtClean="0"/>
              <a:t>製品デザインによるコンセプト開発の例①</a:t>
            </a:r>
            <a:endParaRPr kumimoji="1" lang="ja-JP" altLang="en-US" sz="28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90" y="1268760"/>
            <a:ext cx="8040219" cy="5019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6885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96</Words>
  <Application>Microsoft Office PowerPoint</Application>
  <PresentationFormat>画面に合わせる (4:3)</PresentationFormat>
  <Paragraphs>26</Paragraphs>
  <Slides>17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18" baseType="lpstr">
      <vt:lpstr>Office ​​テーマ</vt:lpstr>
      <vt:lpstr>グラフィック マーケティング</vt:lpstr>
      <vt:lpstr>PowerPoint プレゼンテーション</vt:lpstr>
      <vt:lpstr>アメリカマーケティング協会の マーケティングの定義</vt:lpstr>
      <vt:lpstr>PowerPoint プレゼンテーション</vt:lpstr>
      <vt:lpstr>ソーシャル・マーケティングの概要</vt:lpstr>
      <vt:lpstr>リレーションシップ・マーケティングの 成功の度合いを測る方法</vt:lpstr>
      <vt:lpstr>５フォース分析の具体化</vt:lpstr>
      <vt:lpstr>新製品開発方法のプロセス</vt:lpstr>
      <vt:lpstr>製品デザインによるコンセプト開発の例①</vt:lpstr>
      <vt:lpstr>知覚価値を構成するもの①</vt:lpstr>
      <vt:lpstr>消費者行動の影響要因</vt:lpstr>
      <vt:lpstr>情報探索</vt:lpstr>
      <vt:lpstr>現代的なブランドの成り立ち</vt:lpstr>
      <vt:lpstr>広告目標とマーケティング目標</vt:lpstr>
      <vt:lpstr>マーケティング・チャネルにおける３つの流通機能</vt:lpstr>
      <vt:lpstr>サービスのマーケティング・ミックス（７Ｐ）</vt:lpstr>
      <vt:lpstr>地域創生のためのＳＴＰ： Segmentation, Targeting, Positioning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グラフィック マーケティング</dc:title>
  <dc:creator>御園生 晴彦</dc:creator>
  <cp:lastModifiedBy>御園生 晴彦</cp:lastModifiedBy>
  <cp:revision>1</cp:revision>
  <dcterms:created xsi:type="dcterms:W3CDTF">2021-02-16T04:00:23Z</dcterms:created>
  <dcterms:modified xsi:type="dcterms:W3CDTF">2021-02-16T04:07:51Z</dcterms:modified>
</cp:coreProperties>
</file>